
<file path=[Content_Types].xml><?xml version="1.0" encoding="utf-8"?>
<Types xmlns="http://schemas.openxmlformats.org/package/2006/content-types">
  <Default Extension="xml" ContentType="application/xml"/>
  <Default Extension="jpg" ContentType="image/jpeg"/>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slides/slide23.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notesSlides/notesSlide46.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6.xml" ContentType="application/vnd.openxmlformats-officedocument.presentationml.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docProps/core.xml" ContentType="application/vnd.openxmlformats-package.core-properties+xml"/>
  <Override PartName="/ppt/slideLayouts/slideLayout8.xml" ContentType="application/vnd.openxmlformats-officedocument.presentationml.slideLayout+xml"/>
  <Override PartName="/ppt/slides/slide20.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46.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27.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saveSubsetFonts="1">
  <p:sldMasterIdLst>
    <p:sldMasterId id="2147483648" r:id="rId1"/>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8288000" cy="10287000"/>
  <p:notesSz cx="6858000" cy="9144000"/>
  <p:defaultTex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74" d="100"/>
          <a:sy n="74" d="100"/>
        </p:scale>
        <p:origin x="-1092" y="-90"/>
      </p:cViewPr>
      <p:guideLst>
        <p:guide pos="2160" orient="horz"/>
        <p:guide pos="288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esProps" Target="presProps.xml" /><Relationship Id="rId53" Type="http://schemas.openxmlformats.org/officeDocument/2006/relationships/tableStyles" Target="tableStyles.xml" /><Relationship Id="rId5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3"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B92CD50-2181-22F0-1E73-AFE796E7D044}"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8EDAF0-9752-7F9C-7A21-9D5D6033537F}"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F708C0D-D7AD-1761-BDBE-A8926BFBE2B0}"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C930CF-28C5-AB37-F118-5BFEB753F984}"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4CCAF8-0697-575C-7191-A3F6A5B6BD95}"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5B74B5C-74AB-DF77-0B54-60346473B0DD}"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A265326-3AA3-7EA3-103C-2E1694933ECD}"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D0CA249-3FF0-D62C-B82E-D71F18657C42}"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8438091-531E-B268-8CE7-DD4E7B7584CB}"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E228067-9C10-7676-EF17-F5C400EE5546}"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9A32EC8-A9DD-7825-83B4-B12FDBCBADF9}"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D381E3-CB59-609E-F864-09D6C398D329}"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076541-F77B-EE0F-3E3F-0384981C3ABA}"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FD14FC7-DB13-6298-8B97-C2E03CC99262}"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AFADEFB-36B7-632F-4D2A-618440013824}"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8F20B5-D07F-BFF6-4E45-D09804B01095}"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A9F916-9385-FF29-2D50-04C1A5663AE4}"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751D8F-4EA1-CBDF-00CC-66F6D35FE13C}"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5F6ECD-A38A-02E2-3879-0ADC712C002C}"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0B7684-38B7-DC6C-53F4-E644E746617F}"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A88E4E-6BFA-67FC-F87D-84B0FAB92F35}"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6CB6E83-7B86-A213-224E-FD848BAFFD65}"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A39E16-4466-1F45-E7CD-C34235F680B2}"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4F2E0A-92F1-C928-16C4-1FB12C4B4E08}"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16EDA3F-A7EA-6FE8-9E39-46198C2A78F1}"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38337E7-199F-F004-0DB5-2C2AA71013BC}"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6B6A75C-7A07-E9DF-D115-004350B7977A}"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D88BB9E-5A87-A515-85B1-58D47A262A35}"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06CCFA2-8380-C069-1D31-687140E20D70}"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6FBF662-0875-0F88-ADAC-025AF577DBC8}"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CB6190E-AA6A-80D7-0D48-48849AA534F5}"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5B350EC-E282-183F-D251-727F7EE76508}"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93E932-5AD3-4657-3191-44875CEE45C9}"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12BF8B-D1A2-8399-9A7F-8FC0D1640682}"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A23A4E-207E-283A-5F1F-1DF2504E7E1C}"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8A45AFA-8712-DD60-5710-EE75ED57A469}"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71E5D8A-0ABB-08AE-277F-F177F727977F}"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FB0795-0346-60B1-F864-809629373498}"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5ED0A4-DED9-1365-4BF5-69DF41FBC783}" type="slidenum">
              <a:rPr/>
              <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E8F298B-9A58-848C-E4FC-98B6F9C1B5CE}" type="slidenum">
              <a:rPr/>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7698FDC-A095-B95D-A5D5-9B9B3CFE8F8D}" type="slidenum">
              <a:rPr/>
              <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DB88BF9-16B9-2A7F-0410-1385640C4924}"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4B2CD71-6ECA-1B7A-70A2-94C76BE65144}"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EF603C8-77BD-6A3C-C856-595F201AA4C1}"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C35EFD2-4A7A-01B3-70EE-48E0B1B60440}"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878E45C-B4B9-EB16-A07A-76B213C89DA6}"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781380-2571-EB5D-177F-C19438647360}"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902754542" name="Title 1"/>
          <p:cNvSpPr>
            <a:spLocks noGrp="1"/>
          </p:cNvSpPr>
          <p:nvPr>
            <p:ph type="ctrTitle"/>
          </p:nvPr>
        </p:nvSpPr>
        <p:spPr bwMode="auto">
          <a:xfrm>
            <a:off x="685800" y="2130425"/>
            <a:ext cx="7772400" cy="1470025"/>
          </a:xfrm>
        </p:spPr>
        <p:txBody>
          <a:bodyPr/>
          <a:lstStyle/>
          <a:p>
            <a:pPr>
              <a:defRPr/>
            </a:pPr>
            <a:r>
              <a:rPr lang="en-US"/>
              <a:t>Click to edit Master title style</a:t>
            </a:r>
            <a:endParaRPr lang="en-US"/>
          </a:p>
        </p:txBody>
      </p:sp>
      <p:sp>
        <p:nvSpPr>
          <p:cNvPr id="1377827564" name="Subtitle 2"/>
          <p:cNvSpPr>
            <a:spLocks noGrp="1"/>
          </p:cNvSpPr>
          <p:nvPr>
            <p:ph type="subTitle" idx="1"/>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2077619738"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043911111" name="Footer Placeholder 4"/>
          <p:cNvSpPr>
            <a:spLocks noGrp="1"/>
          </p:cNvSpPr>
          <p:nvPr>
            <p:ph type="ftr" sz="quarter" idx="11"/>
          </p:nvPr>
        </p:nvSpPr>
        <p:spPr bwMode="auto"/>
        <p:txBody>
          <a:bodyPr/>
          <a:lstStyle/>
          <a:p>
            <a:pPr>
              <a:defRPr/>
            </a:pPr>
            <a:endParaRPr lang="en-US"/>
          </a:p>
        </p:txBody>
      </p:sp>
      <p:sp>
        <p:nvSpPr>
          <p:cNvPr id="362782477"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30780101" name="Title 1"/>
          <p:cNvSpPr>
            <a:spLocks noGrp="1"/>
          </p:cNvSpPr>
          <p:nvPr>
            <p:ph type="title"/>
          </p:nvPr>
        </p:nvSpPr>
        <p:spPr bwMode="auto"/>
        <p:txBody>
          <a:bodyPr/>
          <a:lstStyle/>
          <a:p>
            <a:pPr>
              <a:defRPr/>
            </a:pPr>
            <a:r>
              <a:rPr lang="en-US"/>
              <a:t>Click to edit Master title style</a:t>
            </a:r>
            <a:endParaRPr lang="en-US"/>
          </a:p>
        </p:txBody>
      </p:sp>
      <p:sp>
        <p:nvSpPr>
          <p:cNvPr id="1821225791"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872291481"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537606182" name="Footer Placeholder 4"/>
          <p:cNvSpPr>
            <a:spLocks noGrp="1"/>
          </p:cNvSpPr>
          <p:nvPr>
            <p:ph type="ftr" sz="quarter" idx="11"/>
          </p:nvPr>
        </p:nvSpPr>
        <p:spPr bwMode="auto"/>
        <p:txBody>
          <a:bodyPr/>
          <a:lstStyle/>
          <a:p>
            <a:pPr>
              <a:defRPr/>
            </a:pPr>
            <a:endParaRPr lang="en-US"/>
          </a:p>
        </p:txBody>
      </p:sp>
      <p:sp>
        <p:nvSpPr>
          <p:cNvPr id="38104961"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704025940" name="Vertical Title 1"/>
          <p:cNvSpPr>
            <a:spLocks noGrp="1"/>
          </p:cNvSpPr>
          <p:nvPr>
            <p:ph type="title" orient="vert"/>
          </p:nvPr>
        </p:nvSpPr>
        <p:spPr bwMode="auto">
          <a:xfrm>
            <a:off x="6629400" y="274638"/>
            <a:ext cx="2057400" cy="5851525"/>
          </a:xfrm>
        </p:spPr>
        <p:txBody>
          <a:bodyPr vert="eaVert"/>
          <a:lstStyle/>
          <a:p>
            <a:pPr>
              <a:defRPr/>
            </a:pPr>
            <a:r>
              <a:rPr lang="en-US"/>
              <a:t>Click to edit Master title style</a:t>
            </a:r>
            <a:endParaRPr lang="en-US"/>
          </a:p>
        </p:txBody>
      </p:sp>
      <p:sp>
        <p:nvSpPr>
          <p:cNvPr id="146395946" name="Vertical Text Placeholder 2"/>
          <p:cNvSpPr>
            <a:spLocks noGrp="1"/>
          </p:cNvSpPr>
          <p:nvPr>
            <p:ph type="body" orient="vert" idx="1"/>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76197253"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813459229" name="Footer Placeholder 4"/>
          <p:cNvSpPr>
            <a:spLocks noGrp="1"/>
          </p:cNvSpPr>
          <p:nvPr>
            <p:ph type="ftr" sz="quarter" idx="11"/>
          </p:nvPr>
        </p:nvSpPr>
        <p:spPr bwMode="auto"/>
        <p:txBody>
          <a:bodyPr/>
          <a:lstStyle/>
          <a:p>
            <a:pPr>
              <a:defRPr/>
            </a:pPr>
            <a:endParaRPr lang="en-US"/>
          </a:p>
        </p:txBody>
      </p:sp>
      <p:sp>
        <p:nvSpPr>
          <p:cNvPr id="1216412046"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125994696" name="Title 1"/>
          <p:cNvSpPr>
            <a:spLocks noGrp="1"/>
          </p:cNvSpPr>
          <p:nvPr>
            <p:ph type="title"/>
          </p:nvPr>
        </p:nvSpPr>
        <p:spPr bwMode="auto"/>
        <p:txBody>
          <a:bodyPr/>
          <a:lstStyle/>
          <a:p>
            <a:pPr>
              <a:defRPr/>
            </a:pPr>
            <a:r>
              <a:rPr lang="en-US"/>
              <a:t>Click to edit Master title style</a:t>
            </a:r>
            <a:endParaRPr lang="en-US"/>
          </a:p>
        </p:txBody>
      </p:sp>
      <p:sp>
        <p:nvSpPr>
          <p:cNvPr id="707418349"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79577048"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670510932" name="Footer Placeholder 4"/>
          <p:cNvSpPr>
            <a:spLocks noGrp="1"/>
          </p:cNvSpPr>
          <p:nvPr>
            <p:ph type="ftr" sz="quarter" idx="11"/>
          </p:nvPr>
        </p:nvSpPr>
        <p:spPr bwMode="auto"/>
        <p:txBody>
          <a:bodyPr/>
          <a:lstStyle/>
          <a:p>
            <a:pPr>
              <a:defRPr/>
            </a:pPr>
            <a:endParaRPr lang="en-US"/>
          </a:p>
        </p:txBody>
      </p:sp>
      <p:sp>
        <p:nvSpPr>
          <p:cNvPr id="905790872"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849386634" name="Title 1"/>
          <p:cNvSpPr>
            <a:spLocks noGrp="1"/>
          </p:cNvSpPr>
          <p:nvPr>
            <p:ph type="title"/>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1506921094" name="Text Placeholder 2"/>
          <p:cNvSpPr>
            <a:spLocks noGrp="1"/>
          </p:cNvSpPr>
          <p:nvPr>
            <p:ph type="body" idx="1"/>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159164867" name="Date Placeholder 3"/>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690902892" name="Footer Placeholder 4"/>
          <p:cNvSpPr>
            <a:spLocks noGrp="1"/>
          </p:cNvSpPr>
          <p:nvPr>
            <p:ph type="ftr" sz="quarter" idx="11"/>
          </p:nvPr>
        </p:nvSpPr>
        <p:spPr bwMode="auto"/>
        <p:txBody>
          <a:bodyPr/>
          <a:lstStyle/>
          <a:p>
            <a:pPr>
              <a:defRPr/>
            </a:pPr>
            <a:endParaRPr lang="en-US"/>
          </a:p>
        </p:txBody>
      </p:sp>
      <p:sp>
        <p:nvSpPr>
          <p:cNvPr id="701108710" name="Slide Number Placeholder 5"/>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759075095" name="Title 1"/>
          <p:cNvSpPr>
            <a:spLocks noGrp="1"/>
          </p:cNvSpPr>
          <p:nvPr>
            <p:ph type="title"/>
          </p:nvPr>
        </p:nvSpPr>
        <p:spPr bwMode="auto"/>
        <p:txBody>
          <a:bodyPr/>
          <a:lstStyle/>
          <a:p>
            <a:pPr>
              <a:defRPr/>
            </a:pPr>
            <a:r>
              <a:rPr lang="en-US"/>
              <a:t>Click to edit Master title style</a:t>
            </a:r>
            <a:endParaRPr lang="en-US"/>
          </a:p>
        </p:txBody>
      </p:sp>
      <p:sp>
        <p:nvSpPr>
          <p:cNvPr id="1708943283" name="Content Placeholder 2"/>
          <p:cNvSpPr>
            <a:spLocks noGrp="1"/>
          </p:cNvSpPr>
          <p:nvPr>
            <p:ph sz="half" idx="1"/>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993539888" name="Content Placeholder 3"/>
          <p:cNvSpPr>
            <a:spLocks noGrp="1"/>
          </p:cNvSpPr>
          <p:nvPr>
            <p:ph sz="half" idx="2"/>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09902135"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17947906" name="Footer Placeholder 5"/>
          <p:cNvSpPr>
            <a:spLocks noGrp="1"/>
          </p:cNvSpPr>
          <p:nvPr>
            <p:ph type="ftr" sz="quarter" idx="11"/>
          </p:nvPr>
        </p:nvSpPr>
        <p:spPr bwMode="auto"/>
        <p:txBody>
          <a:bodyPr/>
          <a:lstStyle/>
          <a:p>
            <a:pPr>
              <a:defRPr/>
            </a:pPr>
            <a:endParaRPr lang="en-US"/>
          </a:p>
        </p:txBody>
      </p:sp>
      <p:sp>
        <p:nvSpPr>
          <p:cNvPr id="1983097090"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552121731" name="Title 1"/>
          <p:cNvSpPr>
            <a:spLocks noGrp="1"/>
          </p:cNvSpPr>
          <p:nvPr>
            <p:ph type="title"/>
          </p:nvPr>
        </p:nvSpPr>
        <p:spPr bwMode="auto"/>
        <p:txBody>
          <a:bodyPr/>
          <a:lstStyle>
            <a:lvl1pPr>
              <a:defRPr/>
            </a:lvl1pPr>
          </a:lstStyle>
          <a:p>
            <a:pPr>
              <a:defRPr/>
            </a:pPr>
            <a:r>
              <a:rPr lang="en-US"/>
              <a:t>Click to edit Master title style</a:t>
            </a:r>
            <a:endParaRPr lang="en-US"/>
          </a:p>
        </p:txBody>
      </p:sp>
      <p:sp>
        <p:nvSpPr>
          <p:cNvPr id="795641012" name="Text Placeholder 2"/>
          <p:cNvSpPr>
            <a:spLocks noGrp="1"/>
          </p:cNvSpPr>
          <p:nvPr>
            <p:ph type="body" idx="1"/>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385774134" name="Content Placeholder 3"/>
          <p:cNvSpPr>
            <a:spLocks noGrp="1"/>
          </p:cNvSpPr>
          <p:nvPr>
            <p:ph sz="half" idx="2"/>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11093369" name="Text Placeholder 4"/>
          <p:cNvSpPr>
            <a:spLocks noGrp="1"/>
          </p:cNvSpPr>
          <p:nvPr>
            <p:ph type="body" sz="quarter" idx="3"/>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63811606" name="Content Placeholder 5"/>
          <p:cNvSpPr>
            <a:spLocks noGrp="1"/>
          </p:cNvSpPr>
          <p:nvPr>
            <p:ph sz="quarter" idx="4"/>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85177582" name="Date Placeholder 6"/>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158568907" name="Footer Placeholder 7"/>
          <p:cNvSpPr>
            <a:spLocks noGrp="1"/>
          </p:cNvSpPr>
          <p:nvPr>
            <p:ph type="ftr" sz="quarter" idx="11"/>
          </p:nvPr>
        </p:nvSpPr>
        <p:spPr bwMode="auto"/>
        <p:txBody>
          <a:bodyPr/>
          <a:lstStyle/>
          <a:p>
            <a:pPr>
              <a:defRPr/>
            </a:pPr>
            <a:endParaRPr lang="en-US"/>
          </a:p>
        </p:txBody>
      </p:sp>
      <p:sp>
        <p:nvSpPr>
          <p:cNvPr id="580433269" name="Slide Number Placeholder 8"/>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61858290" name="Title 1"/>
          <p:cNvSpPr>
            <a:spLocks noGrp="1"/>
          </p:cNvSpPr>
          <p:nvPr>
            <p:ph type="title"/>
          </p:nvPr>
        </p:nvSpPr>
        <p:spPr bwMode="auto"/>
        <p:txBody>
          <a:bodyPr/>
          <a:lstStyle/>
          <a:p>
            <a:pPr>
              <a:defRPr/>
            </a:pPr>
            <a:r>
              <a:rPr lang="en-US"/>
              <a:t>Click to edit Master title style</a:t>
            </a:r>
            <a:endParaRPr lang="en-US"/>
          </a:p>
        </p:txBody>
      </p:sp>
      <p:sp>
        <p:nvSpPr>
          <p:cNvPr id="1581089179" name="Date Placeholder 2"/>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112900738" name="Footer Placeholder 3"/>
          <p:cNvSpPr>
            <a:spLocks noGrp="1"/>
          </p:cNvSpPr>
          <p:nvPr>
            <p:ph type="ftr" sz="quarter" idx="11"/>
          </p:nvPr>
        </p:nvSpPr>
        <p:spPr bwMode="auto"/>
        <p:txBody>
          <a:bodyPr/>
          <a:lstStyle/>
          <a:p>
            <a:pPr>
              <a:defRPr/>
            </a:pPr>
            <a:endParaRPr lang="en-US"/>
          </a:p>
        </p:txBody>
      </p:sp>
      <p:sp>
        <p:nvSpPr>
          <p:cNvPr id="2076304608" name="Slide Number Placeholder 4"/>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61962515" name="Date Placeholder 1"/>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2657666" name="Footer Placeholder 2"/>
          <p:cNvSpPr>
            <a:spLocks noGrp="1"/>
          </p:cNvSpPr>
          <p:nvPr>
            <p:ph type="ftr" sz="quarter" idx="11"/>
          </p:nvPr>
        </p:nvSpPr>
        <p:spPr bwMode="auto"/>
        <p:txBody>
          <a:bodyPr/>
          <a:lstStyle/>
          <a:p>
            <a:pPr>
              <a:defRPr/>
            </a:pPr>
            <a:endParaRPr lang="en-US"/>
          </a:p>
        </p:txBody>
      </p:sp>
      <p:sp>
        <p:nvSpPr>
          <p:cNvPr id="1751335842" name="Slide Number Placeholder 3"/>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468699615" name="Title 1"/>
          <p:cNvSpPr>
            <a:spLocks noGrp="1"/>
          </p:cNvSpPr>
          <p:nvPr>
            <p:ph type="title"/>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1066945544" name="Content Placeholder 2"/>
          <p:cNvSpPr>
            <a:spLocks noGrp="1"/>
          </p:cNvSpPr>
          <p:nvPr>
            <p:ph idx="1"/>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78993990" name="Text Placeholder 3"/>
          <p:cNvSpPr>
            <a:spLocks noGrp="1"/>
          </p:cNvSpPr>
          <p:nvPr>
            <p:ph type="body" sz="half" idx="2"/>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2100819973"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840412456" name="Footer Placeholder 5"/>
          <p:cNvSpPr>
            <a:spLocks noGrp="1"/>
          </p:cNvSpPr>
          <p:nvPr>
            <p:ph type="ftr" sz="quarter" idx="11"/>
          </p:nvPr>
        </p:nvSpPr>
        <p:spPr bwMode="auto"/>
        <p:txBody>
          <a:bodyPr/>
          <a:lstStyle/>
          <a:p>
            <a:pPr>
              <a:defRPr/>
            </a:pPr>
            <a:endParaRPr lang="en-US"/>
          </a:p>
        </p:txBody>
      </p:sp>
      <p:sp>
        <p:nvSpPr>
          <p:cNvPr id="1602436221"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074841280" name="Title 1"/>
          <p:cNvSpPr>
            <a:spLocks noGrp="1"/>
          </p:cNvSpPr>
          <p:nvPr>
            <p:ph type="title"/>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913068309" name="Picture Placeholder 2"/>
          <p:cNvSpPr>
            <a:spLocks noGrp="1"/>
          </p:cNvSpPr>
          <p:nvPr>
            <p:ph type="pic" idx="1"/>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626851824" name="Text Placeholder 3"/>
          <p:cNvSpPr>
            <a:spLocks noGrp="1"/>
          </p:cNvSpPr>
          <p:nvPr>
            <p:ph type="body" sz="half" idx="2"/>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162448249" name="Date Placeholder 4"/>
          <p:cNvSpPr>
            <a:spLocks noGrp="1"/>
          </p:cNvSpPr>
          <p:nvPr>
            <p:ph type="dt" sz="half" idx="10"/>
          </p:nvPr>
        </p:nvSpPr>
        <p:spPr bwMode="auto"/>
        <p:txBody>
          <a:bodyPr/>
          <a:lstStyle/>
          <a:p>
            <a:pPr>
              <a:defRPr/>
            </a:pPr>
            <a:fld id="{1D8BD707-D9CF-40AE-B4C6-C98DA3205C09}" type="datetimeFigureOut">
              <a:rPr lang="en-US"/>
              <a:t>8/1/2011</a:t>
            </a:fld>
            <a:endParaRPr lang="en-US"/>
          </a:p>
        </p:txBody>
      </p:sp>
      <p:sp>
        <p:nvSpPr>
          <p:cNvPr id="1925121165" name="Footer Placeholder 5"/>
          <p:cNvSpPr>
            <a:spLocks noGrp="1"/>
          </p:cNvSpPr>
          <p:nvPr>
            <p:ph type="ftr" sz="quarter" idx="11"/>
          </p:nvPr>
        </p:nvSpPr>
        <p:spPr bwMode="auto"/>
        <p:txBody>
          <a:bodyPr/>
          <a:lstStyle/>
          <a:p>
            <a:pPr>
              <a:defRPr/>
            </a:pPr>
            <a:endParaRPr lang="en-US"/>
          </a:p>
        </p:txBody>
      </p:sp>
      <p:sp>
        <p:nvSpPr>
          <p:cNvPr id="253369564" name="Slide Number Placeholder 6"/>
          <p:cNvSpPr>
            <a:spLocks noGrp="1"/>
          </p:cNvSpPr>
          <p:nvPr>
            <p:ph type="sldNum" sz="quarter" idx="12"/>
          </p:nvPr>
        </p:nvSpPr>
        <p:spPr bwMode="auto"/>
        <p:txBody>
          <a:bodyPr/>
          <a:lstStyle/>
          <a:p>
            <a:pPr>
              <a:defRPr/>
            </a:pPr>
            <a:fld id="{B6F15528-21DE-4FAA-801E-634DDDAF4B2B}"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389516336" name="Title Placeholder 1"/>
          <p:cNvSpPr>
            <a:spLocks noGrp="1"/>
          </p:cNvSpPr>
          <p:nvPr>
            <p:ph type="title"/>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638238729" name="Text Placeholder 2"/>
          <p:cNvSpPr>
            <a:spLocks noGrp="1"/>
          </p:cNvSpPr>
          <p:nvPr>
            <p:ph type="body" idx="1"/>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977068489" name="Date Placeholder 3"/>
          <p:cNvSpPr>
            <a:spLocks noGrp="1"/>
          </p:cNvSpPr>
          <p:nvPr>
            <p:ph type="dt" sz="half" idx="2"/>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D8BD707-D9CF-40AE-B4C6-C98DA3205C09}" type="datetimeFigureOut">
              <a:rPr lang="en-US"/>
              <a:t>8/1/2011</a:t>
            </a:fld>
            <a:endParaRPr lang="en-US"/>
          </a:p>
        </p:txBody>
      </p:sp>
      <p:sp>
        <p:nvSpPr>
          <p:cNvPr id="499022123" name="Footer Placeholder 4"/>
          <p:cNvSpPr>
            <a:spLocks noGrp="1"/>
          </p:cNvSpPr>
          <p:nvPr>
            <p:ph type="ftr" sz="quarter" idx="3"/>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716645509" name="Slide Number Placeholder 5"/>
          <p:cNvSpPr>
            <a:spLocks noGrp="1"/>
          </p:cNvSpPr>
          <p:nvPr>
            <p:ph type="sldNum" sz="quarter" idx="4"/>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a:spcBef>
          <a:spcPts val="0"/>
        </a:spcBef>
        <a:buNone/>
        <a:defRPr sz="4400">
          <a:solidFill>
            <a:schemeClr val="tx1"/>
          </a:solidFill>
          <a:latin typeface="+mj-lt"/>
          <a:ea typeface="+mj-ea"/>
          <a:cs typeface="+mj-cs"/>
        </a:defRPr>
      </a:lvl1pPr>
    </p:titleStyle>
    <p:bodyStyle>
      <a:lvl1pPr marL="342900" indent="-342900" algn="l" defTabSz="914400" rtl="0">
        <a:spcBef>
          <a:spcPts val="0"/>
        </a:spcBef>
        <a:buFont typeface="Arial"/>
        <a:buChar char="•"/>
        <a:defRPr sz="3200">
          <a:solidFill>
            <a:schemeClr val="tx1"/>
          </a:solidFill>
          <a:latin typeface="+mn-lt"/>
          <a:ea typeface="+mn-ea"/>
          <a:cs typeface="+mn-cs"/>
        </a:defRPr>
      </a:lvl1pPr>
      <a:lvl2pPr marL="742950" indent="-285750" algn="l" defTabSz="914400" rtl="0">
        <a:spcBef>
          <a:spcPts val="0"/>
        </a:spcBef>
        <a:buFont typeface="Arial"/>
        <a:buChar char="–"/>
        <a:defRPr sz="2800">
          <a:solidFill>
            <a:schemeClr val="tx1"/>
          </a:solidFill>
          <a:latin typeface="+mn-lt"/>
          <a:ea typeface="+mn-ea"/>
          <a:cs typeface="+mn-cs"/>
        </a:defRPr>
      </a:lvl2pPr>
      <a:lvl3pPr marL="1143000" indent="-228600" algn="l" defTabSz="914400" rtl="0">
        <a:spcBef>
          <a:spcPts val="0"/>
        </a:spcBef>
        <a:buFont typeface="Arial"/>
        <a:buChar char="•"/>
        <a:defRPr sz="2400">
          <a:solidFill>
            <a:schemeClr val="tx1"/>
          </a:solidFill>
          <a:latin typeface="+mn-lt"/>
          <a:ea typeface="+mn-ea"/>
          <a:cs typeface="+mn-cs"/>
        </a:defRPr>
      </a:lvl3pPr>
      <a:lvl4pPr marL="1600200" indent="-228600" algn="l" defTabSz="914400" rtl="0">
        <a:spcBef>
          <a:spcPts val="0"/>
        </a:spcBef>
        <a:buFont typeface="Arial"/>
        <a:buChar char="–"/>
        <a:defRPr sz="2000">
          <a:solidFill>
            <a:schemeClr val="tx1"/>
          </a:solidFill>
          <a:latin typeface="+mn-lt"/>
          <a:ea typeface="+mn-ea"/>
          <a:cs typeface="+mn-cs"/>
        </a:defRPr>
      </a:lvl4pPr>
      <a:lvl5pPr marL="2057400" indent="-228600" algn="l" defTabSz="914400" rtl="0">
        <a:spcBef>
          <a:spcPts val="0"/>
        </a:spcBef>
        <a:buFont typeface="Arial"/>
        <a:buChar char="»"/>
        <a:defRPr sz="2000">
          <a:solidFill>
            <a:schemeClr val="tx1"/>
          </a:solidFill>
          <a:latin typeface="+mn-lt"/>
          <a:ea typeface="+mn-ea"/>
          <a:cs typeface="+mn-cs"/>
        </a:defRPr>
      </a:lvl5pPr>
      <a:lvl6pPr marL="2514600" indent="-228600" algn="l" defTabSz="914400" rtl="0">
        <a:spcBef>
          <a:spcPts val="0"/>
        </a:spcBef>
        <a:buFont typeface="Arial"/>
        <a:buChar char="•"/>
        <a:defRPr sz="2000">
          <a:solidFill>
            <a:schemeClr val="tx1"/>
          </a:solidFill>
          <a:latin typeface="+mn-lt"/>
          <a:ea typeface="+mn-ea"/>
          <a:cs typeface="+mn-cs"/>
        </a:defRPr>
      </a:lvl6pPr>
      <a:lvl7pPr marL="2971800" indent="-228600" algn="l" defTabSz="914400" rtl="0">
        <a:spcBef>
          <a:spcPts val="0"/>
        </a:spcBef>
        <a:buFont typeface="Arial"/>
        <a:buChar char="•"/>
        <a:defRPr sz="2000">
          <a:solidFill>
            <a:schemeClr val="tx1"/>
          </a:solidFill>
          <a:latin typeface="+mn-lt"/>
          <a:ea typeface="+mn-ea"/>
          <a:cs typeface="+mn-cs"/>
        </a:defRPr>
      </a:lvl7pPr>
      <a:lvl8pPr marL="3429000" indent="-228600" algn="l" defTabSz="914400" rtl="0">
        <a:spcBef>
          <a:spcPts val="0"/>
        </a:spcBef>
        <a:buFont typeface="Arial"/>
        <a:buChar char="•"/>
        <a:defRPr sz="2000">
          <a:solidFill>
            <a:schemeClr val="tx1"/>
          </a:solidFill>
          <a:latin typeface="+mn-lt"/>
          <a:ea typeface="+mn-ea"/>
          <a:cs typeface="+mn-cs"/>
        </a:defRPr>
      </a:lvl8pPr>
      <a:lvl9pPr marL="3886200" indent="-228600" algn="l" defTabSz="914400" rtl="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media1.svg"/><Relationship Id="rId5" Type="http://schemas.openxmlformats.org/officeDocument/2006/relationships/image" Target="../media/image2.jpg"/><Relationship Id="rId6" Type="http://schemas.openxmlformats.org/officeDocument/2006/relationships/image" Target="../media/image3.png"/><Relationship Id="rId7" Type="http://schemas.openxmlformats.org/officeDocument/2006/relationships/image" Target="../media/media2.svg"/><Relationship Id="rId8" Type="http://schemas.openxmlformats.org/officeDocument/2006/relationships/image" Target="../media/image4.png"/><Relationship Id="rId9" Type="http://schemas.openxmlformats.org/officeDocument/2006/relationships/image" Target="../media/image5.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media32.svg"/><Relationship Id="rId5" Type="http://schemas.openxmlformats.org/officeDocument/2006/relationships/image" Target="../media/image47.png"/><Relationship Id="rId6" Type="http://schemas.openxmlformats.org/officeDocument/2006/relationships/image" Target="../media/media33.svg"/><Relationship Id="rId7" Type="http://schemas.openxmlformats.org/officeDocument/2006/relationships/image" Target="../media/image48.png"/><Relationship Id="rId8" Type="http://schemas.openxmlformats.org/officeDocument/2006/relationships/image" Target="../media/media34.svg"/><Relationship Id="rId9" Type="http://schemas.openxmlformats.org/officeDocument/2006/relationships/image" Target="../media/image49.png"/><Relationship Id="rId10" Type="http://schemas.openxmlformats.org/officeDocument/2006/relationships/image" Target="../media/media35.svg"/><Relationship Id="rId11" Type="http://schemas.openxmlformats.org/officeDocument/2006/relationships/image" Target="../media/image50.png"/><Relationship Id="rId12" Type="http://schemas.openxmlformats.org/officeDocument/2006/relationships/image" Target="../media/media36.svg"/><Relationship Id="rId13" Type="http://schemas.openxmlformats.org/officeDocument/2006/relationships/image" Target="../media/image51.png"/><Relationship Id="rId14" Type="http://schemas.openxmlformats.org/officeDocument/2006/relationships/image" Target="../media/media37.svg"/><Relationship Id="rId15" Type="http://schemas.openxmlformats.org/officeDocument/2006/relationships/image" Target="../media/image52.png"/><Relationship Id="rId16" Type="http://schemas.openxmlformats.org/officeDocument/2006/relationships/image" Target="../media/media38.svg"/><Relationship Id="rId17" Type="http://schemas.openxmlformats.org/officeDocument/2006/relationships/image" Target="../media/image53.png"/><Relationship Id="rId18" Type="http://schemas.openxmlformats.org/officeDocument/2006/relationships/image" Target="../media/media39.svg"/><Relationship Id="rId19" Type="http://schemas.openxmlformats.org/officeDocument/2006/relationships/image" Target="../media/image54.png"/><Relationship Id="rId20" Type="http://schemas.openxmlformats.org/officeDocument/2006/relationships/image" Target="../media/media40.svg"/><Relationship Id="rId21" Type="http://schemas.openxmlformats.org/officeDocument/2006/relationships/image" Target="../media/image55.png"/><Relationship Id="rId22" Type="http://schemas.openxmlformats.org/officeDocument/2006/relationships/image" Target="../media/media41.svg"/><Relationship Id="rId23" Type="http://schemas.openxmlformats.org/officeDocument/2006/relationships/image" Target="../media/image56.png"/><Relationship Id="rId24" Type="http://schemas.openxmlformats.org/officeDocument/2006/relationships/image" Target="../media/media42.svg"/><Relationship Id="rId25" Type="http://schemas.openxmlformats.org/officeDocument/2006/relationships/image" Target="../media/image57.png"/><Relationship Id="rId26" Type="http://schemas.openxmlformats.org/officeDocument/2006/relationships/image" Target="../media/media43.svg"/><Relationship Id="rId27" Type="http://schemas.openxmlformats.org/officeDocument/2006/relationships/image" Target="../media/image58.png"/><Relationship Id="rId28" Type="http://schemas.openxmlformats.org/officeDocument/2006/relationships/image" Target="../media/media44.svg"/><Relationship Id="rId29" Type="http://schemas.openxmlformats.org/officeDocument/2006/relationships/image" Target="../media/image59.png"/><Relationship Id="rId30" Type="http://schemas.openxmlformats.org/officeDocument/2006/relationships/image" Target="../media/media45.sv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0.jpg"/><Relationship Id="rId4" Type="http://schemas.openxmlformats.org/officeDocument/2006/relationships/image" Target="../media/image61.png"/><Relationship Id="rId5" Type="http://schemas.openxmlformats.org/officeDocument/2006/relationships/image" Target="../media/image6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3.png"/><Relationship Id="rId4" Type="http://schemas.openxmlformats.org/officeDocument/2006/relationships/image" Target="../media/media46.svg"/><Relationship Id="rId5" Type="http://schemas.openxmlformats.org/officeDocument/2006/relationships/image" Target="../media/image64.png"/><Relationship Id="rId6" Type="http://schemas.openxmlformats.org/officeDocument/2006/relationships/image" Target="../media/media47.svg"/><Relationship Id="rId7" Type="http://schemas.openxmlformats.org/officeDocument/2006/relationships/image" Target="../media/image65.png"/><Relationship Id="rId8" Type="http://schemas.openxmlformats.org/officeDocument/2006/relationships/image" Target="../media/media48.sv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media49.svg"/><Relationship Id="rId7" Type="http://schemas.openxmlformats.org/officeDocument/2006/relationships/image" Target="../media/image70.png"/><Relationship Id="rId8" Type="http://schemas.openxmlformats.org/officeDocument/2006/relationships/image" Target="../media/media50.svg"/><Relationship Id="rId9" Type="http://schemas.openxmlformats.org/officeDocument/2006/relationships/image" Target="../media/image71.png"/><Relationship Id="rId10" Type="http://schemas.openxmlformats.org/officeDocument/2006/relationships/image" Target="../media/media51.svg"/><Relationship Id="rId11" Type="http://schemas.openxmlformats.org/officeDocument/2006/relationships/image" Target="../media/image72.png"/><Relationship Id="rId12" Type="http://schemas.openxmlformats.org/officeDocument/2006/relationships/image" Target="../media/media52.svg"/><Relationship Id="rId13" Type="http://schemas.openxmlformats.org/officeDocument/2006/relationships/image" Target="../media/image73.png"/><Relationship Id="rId14" Type="http://schemas.openxmlformats.org/officeDocument/2006/relationships/image" Target="../media/media53.sv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4.png"/><Relationship Id="rId4" Type="http://schemas.openxmlformats.org/officeDocument/2006/relationships/image" Target="../media/media54.svg"/><Relationship Id="rId5" Type="http://schemas.openxmlformats.org/officeDocument/2006/relationships/image" Target="../media/image7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76.jpg"/><Relationship Id="rId5" Type="http://schemas.openxmlformats.org/officeDocument/2006/relationships/image" Target="../media/image77.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4.png"/><Relationship Id="rId4" Type="http://schemas.openxmlformats.org/officeDocument/2006/relationships/image" Target="../media/image78.jpg"/><Relationship Id="rId5" Type="http://schemas.openxmlformats.org/officeDocument/2006/relationships/image" Target="../media/image79.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media3.svg"/><Relationship Id="rId6" Type="http://schemas.openxmlformats.org/officeDocument/2006/relationships/image" Target="../media/image7.png"/><Relationship Id="rId7" Type="http://schemas.openxmlformats.org/officeDocument/2006/relationships/image" Target="../media/media4.svg"/><Relationship Id="rId8" Type="http://schemas.openxmlformats.org/officeDocument/2006/relationships/image" Target="../media/image8.png"/><Relationship Id="rId9" Type="http://schemas.openxmlformats.org/officeDocument/2006/relationships/image" Target="../media/media5.svg"/><Relationship Id="rId10" Type="http://schemas.openxmlformats.org/officeDocument/2006/relationships/image" Target="../media/image9.png"/><Relationship Id="rId11" Type="http://schemas.openxmlformats.org/officeDocument/2006/relationships/image" Target="../media/media6.sv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80.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4.png"/><Relationship Id="rId4" Type="http://schemas.openxmlformats.org/officeDocument/2006/relationships/image" Target="../media/image81.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2.jpg"/><Relationship Id="rId4" Type="http://schemas.openxmlformats.org/officeDocument/2006/relationships/image" Target="../media/image83.jpg"/><Relationship Id="rId5" Type="http://schemas.openxmlformats.org/officeDocument/2006/relationships/image" Target="../media/image84.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5.jpg"/><Relationship Id="rId4" Type="http://schemas.openxmlformats.org/officeDocument/2006/relationships/image" Target="../media/image86.png"/><Relationship Id="rId5" Type="http://schemas.openxmlformats.org/officeDocument/2006/relationships/image" Target="../media/media55.svg"/><Relationship Id="rId6" Type="http://schemas.openxmlformats.org/officeDocument/2006/relationships/image" Target="../media/image87.png"/><Relationship Id="rId7" Type="http://schemas.openxmlformats.org/officeDocument/2006/relationships/image" Target="../media/media56.svg"/><Relationship Id="rId8" Type="http://schemas.openxmlformats.org/officeDocument/2006/relationships/image" Target="../media/image88.png"/><Relationship Id="rId9" Type="http://schemas.openxmlformats.org/officeDocument/2006/relationships/image" Target="../media/media57.svg"/><Relationship Id="rId10" Type="http://schemas.openxmlformats.org/officeDocument/2006/relationships/image" Target="../media/image89.png"/><Relationship Id="rId11" Type="http://schemas.openxmlformats.org/officeDocument/2006/relationships/image" Target="../media/media58.svg"/><Relationship Id="rId12" Type="http://schemas.openxmlformats.org/officeDocument/2006/relationships/image" Target="../media/image90.png"/><Relationship Id="rId13" Type="http://schemas.openxmlformats.org/officeDocument/2006/relationships/image" Target="../media/media59.svg"/><Relationship Id="rId14" Type="http://schemas.openxmlformats.org/officeDocument/2006/relationships/image" Target="../media/image91.png"/><Relationship Id="rId15" Type="http://schemas.openxmlformats.org/officeDocument/2006/relationships/image" Target="../media/media60.svg"/><Relationship Id="rId16" Type="http://schemas.openxmlformats.org/officeDocument/2006/relationships/image" Target="../media/image92.png"/><Relationship Id="rId17" Type="http://schemas.openxmlformats.org/officeDocument/2006/relationships/image" Target="../media/media61.svg"/><Relationship Id="rId18" Type="http://schemas.openxmlformats.org/officeDocument/2006/relationships/image" Target="../media/image93.png"/><Relationship Id="rId19" Type="http://schemas.openxmlformats.org/officeDocument/2006/relationships/image" Target="../media/media62.svg"/><Relationship Id="rId20" Type="http://schemas.openxmlformats.org/officeDocument/2006/relationships/image" Target="../media/image94.png"/><Relationship Id="rId21" Type="http://schemas.openxmlformats.org/officeDocument/2006/relationships/image" Target="../media/media63.svg"/><Relationship Id="rId22" Type="http://schemas.openxmlformats.org/officeDocument/2006/relationships/image" Target="../media/image95.png"/><Relationship Id="rId23" Type="http://schemas.openxmlformats.org/officeDocument/2006/relationships/image" Target="../media/media64.svg"/><Relationship Id="rId24" Type="http://schemas.openxmlformats.org/officeDocument/2006/relationships/image" Target="../media/image96.png"/><Relationship Id="rId25" Type="http://schemas.openxmlformats.org/officeDocument/2006/relationships/image" Target="../media/media65.svg"/><Relationship Id="rId26" Type="http://schemas.openxmlformats.org/officeDocument/2006/relationships/image" Target="../media/image97.png"/><Relationship Id="rId27" Type="http://schemas.openxmlformats.org/officeDocument/2006/relationships/image" Target="../media/media66.svg"/><Relationship Id="rId28" Type="http://schemas.openxmlformats.org/officeDocument/2006/relationships/image" Target="../media/image98.png"/><Relationship Id="rId29" Type="http://schemas.openxmlformats.org/officeDocument/2006/relationships/image" Target="../media/media67.svg"/><Relationship Id="rId30" Type="http://schemas.openxmlformats.org/officeDocument/2006/relationships/image" Target="../media/image99.png"/><Relationship Id="rId31" Type="http://schemas.openxmlformats.org/officeDocument/2006/relationships/image" Target="../media/media68.svg"/><Relationship Id="rId32" Type="http://schemas.openxmlformats.org/officeDocument/2006/relationships/image" Target="../media/image100.png"/><Relationship Id="rId33" Type="http://schemas.openxmlformats.org/officeDocument/2006/relationships/image" Target="../media/media69.svg"/><Relationship Id="rId34" Type="http://schemas.openxmlformats.org/officeDocument/2006/relationships/image" Target="../media/image101.png"/><Relationship Id="rId35" Type="http://schemas.openxmlformats.org/officeDocument/2006/relationships/image" Target="../media/media70.svg"/><Relationship Id="rId36" Type="http://schemas.openxmlformats.org/officeDocument/2006/relationships/image" Target="../media/image102.png"/><Relationship Id="rId37" Type="http://schemas.openxmlformats.org/officeDocument/2006/relationships/image" Target="../media/media71.svg"/><Relationship Id="rId38" Type="http://schemas.openxmlformats.org/officeDocument/2006/relationships/image" Target="../media/image103.png"/><Relationship Id="rId39" Type="http://schemas.openxmlformats.org/officeDocument/2006/relationships/image" Target="../media/media72.sv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4.png"/><Relationship Id="rId4" Type="http://schemas.openxmlformats.org/officeDocument/2006/relationships/image" Target="../media/media73.svg"/><Relationship Id="rId5" Type="http://schemas.openxmlformats.org/officeDocument/2006/relationships/image" Target="../media/image105.png"/><Relationship Id="rId6" Type="http://schemas.openxmlformats.org/officeDocument/2006/relationships/image" Target="../media/media74.svg"/><Relationship Id="rId7" Type="http://schemas.openxmlformats.org/officeDocument/2006/relationships/image" Target="../media/image106.png"/><Relationship Id="rId8" Type="http://schemas.openxmlformats.org/officeDocument/2006/relationships/image" Target="../media/media75.svg"/><Relationship Id="rId9" Type="http://schemas.openxmlformats.org/officeDocument/2006/relationships/image" Target="../media/image107.png"/><Relationship Id="rId10" Type="http://schemas.openxmlformats.org/officeDocument/2006/relationships/image" Target="../media/media76.svg"/><Relationship Id="rId11" Type="http://schemas.openxmlformats.org/officeDocument/2006/relationships/image" Target="../media/image108.png"/><Relationship Id="rId12" Type="http://schemas.openxmlformats.org/officeDocument/2006/relationships/image" Target="../media/media77.svg"/><Relationship Id="rId13" Type="http://schemas.openxmlformats.org/officeDocument/2006/relationships/image" Target="../media/image109.png"/><Relationship Id="rId14" Type="http://schemas.openxmlformats.org/officeDocument/2006/relationships/image" Target="../media/media78.svg"/><Relationship Id="rId15" Type="http://schemas.openxmlformats.org/officeDocument/2006/relationships/image" Target="../media/image110.png"/><Relationship Id="rId16" Type="http://schemas.openxmlformats.org/officeDocument/2006/relationships/image" Target="../media/media79.svg"/><Relationship Id="rId17" Type="http://schemas.openxmlformats.org/officeDocument/2006/relationships/image" Target="../media/image111.png"/><Relationship Id="rId18" Type="http://schemas.openxmlformats.org/officeDocument/2006/relationships/image" Target="../media/media80.svg"/><Relationship Id="rId19" Type="http://schemas.openxmlformats.org/officeDocument/2006/relationships/image" Target="../media/image112.png"/><Relationship Id="rId20" Type="http://schemas.openxmlformats.org/officeDocument/2006/relationships/image" Target="../media/media81.svg"/><Relationship Id="rId21" Type="http://schemas.openxmlformats.org/officeDocument/2006/relationships/image" Target="../media/image113.png"/><Relationship Id="rId22" Type="http://schemas.openxmlformats.org/officeDocument/2006/relationships/image" Target="../media/media82.sv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4.png"/><Relationship Id="rId4" Type="http://schemas.openxmlformats.org/officeDocument/2006/relationships/image" Target="../media/media83.svg"/><Relationship Id="rId5" Type="http://schemas.openxmlformats.org/officeDocument/2006/relationships/image" Target="../media/image115.png"/><Relationship Id="rId6" Type="http://schemas.openxmlformats.org/officeDocument/2006/relationships/image" Target="../media/media84.svg"/><Relationship Id="rId7" Type="http://schemas.openxmlformats.org/officeDocument/2006/relationships/image" Target="../media/image116.png"/><Relationship Id="rId8" Type="http://schemas.openxmlformats.org/officeDocument/2006/relationships/image" Target="../media/media85.svg"/><Relationship Id="rId9" Type="http://schemas.openxmlformats.org/officeDocument/2006/relationships/image" Target="../media/image117.png"/><Relationship Id="rId10" Type="http://schemas.openxmlformats.org/officeDocument/2006/relationships/image" Target="../media/media86.svg"/><Relationship Id="rId11" Type="http://schemas.openxmlformats.org/officeDocument/2006/relationships/image" Target="../media/image118.png"/><Relationship Id="rId12" Type="http://schemas.openxmlformats.org/officeDocument/2006/relationships/image" Target="../media/media87.svg"/><Relationship Id="rId13" Type="http://schemas.openxmlformats.org/officeDocument/2006/relationships/image" Target="../media/image119.png"/><Relationship Id="rId14" Type="http://schemas.openxmlformats.org/officeDocument/2006/relationships/image" Target="../media/media88.svg"/><Relationship Id="rId15" Type="http://schemas.openxmlformats.org/officeDocument/2006/relationships/image" Target="../media/image120.png"/><Relationship Id="rId16" Type="http://schemas.openxmlformats.org/officeDocument/2006/relationships/image" Target="../media/media89.svg"/><Relationship Id="rId17" Type="http://schemas.openxmlformats.org/officeDocument/2006/relationships/image" Target="../media/image121.png"/><Relationship Id="rId18" Type="http://schemas.openxmlformats.org/officeDocument/2006/relationships/image" Target="../media/media90.svg"/><Relationship Id="rId19" Type="http://schemas.openxmlformats.org/officeDocument/2006/relationships/image" Target="../media/image122.png"/><Relationship Id="rId20" Type="http://schemas.openxmlformats.org/officeDocument/2006/relationships/image" Target="../media/media91.svg"/><Relationship Id="rId21" Type="http://schemas.openxmlformats.org/officeDocument/2006/relationships/image" Target="../media/image123.png"/><Relationship Id="rId22" Type="http://schemas.openxmlformats.org/officeDocument/2006/relationships/image" Target="../media/media92.svg"/><Relationship Id="rId23" Type="http://schemas.openxmlformats.org/officeDocument/2006/relationships/image" Target="../media/image124.png"/><Relationship Id="rId24" Type="http://schemas.openxmlformats.org/officeDocument/2006/relationships/image" Target="../media/media93.svg"/><Relationship Id="rId25" Type="http://schemas.openxmlformats.org/officeDocument/2006/relationships/image" Target="../media/image125.png"/><Relationship Id="rId26" Type="http://schemas.openxmlformats.org/officeDocument/2006/relationships/image" Target="../media/media94.sv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5.jpg"/><Relationship Id="rId4" Type="http://schemas.openxmlformats.org/officeDocument/2006/relationships/image" Target="../media/image126.png"/><Relationship Id="rId5" Type="http://schemas.openxmlformats.org/officeDocument/2006/relationships/image" Target="../media/media95.svg"/><Relationship Id="rId6" Type="http://schemas.openxmlformats.org/officeDocument/2006/relationships/image" Target="../media/image127.png"/><Relationship Id="rId7" Type="http://schemas.openxmlformats.org/officeDocument/2006/relationships/image" Target="../media/media96.svg"/><Relationship Id="rId8" Type="http://schemas.openxmlformats.org/officeDocument/2006/relationships/image" Target="../media/image128.png"/><Relationship Id="rId9" Type="http://schemas.openxmlformats.org/officeDocument/2006/relationships/image" Target="../media/media97.svg"/><Relationship Id="rId10" Type="http://schemas.openxmlformats.org/officeDocument/2006/relationships/image" Target="../media/image129.png"/><Relationship Id="rId11" Type="http://schemas.openxmlformats.org/officeDocument/2006/relationships/image" Target="../media/media98.svg"/><Relationship Id="rId12" Type="http://schemas.openxmlformats.org/officeDocument/2006/relationships/image" Target="../media/image130.png"/><Relationship Id="rId13" Type="http://schemas.openxmlformats.org/officeDocument/2006/relationships/image" Target="../media/media99.svg"/><Relationship Id="rId14" Type="http://schemas.openxmlformats.org/officeDocument/2006/relationships/image" Target="../media/image131.png"/><Relationship Id="rId15" Type="http://schemas.openxmlformats.org/officeDocument/2006/relationships/image" Target="../media/media100.svg"/><Relationship Id="rId16" Type="http://schemas.openxmlformats.org/officeDocument/2006/relationships/image" Target="../media/image132.png"/><Relationship Id="rId17" Type="http://schemas.openxmlformats.org/officeDocument/2006/relationships/image" Target="../media/media101.svg"/><Relationship Id="rId18" Type="http://schemas.openxmlformats.org/officeDocument/2006/relationships/image" Target="../media/image133.png"/><Relationship Id="rId19" Type="http://schemas.openxmlformats.org/officeDocument/2006/relationships/image" Target="../media/media102.svg"/><Relationship Id="rId20" Type="http://schemas.openxmlformats.org/officeDocument/2006/relationships/image" Target="../media/image134.png"/><Relationship Id="rId21" Type="http://schemas.openxmlformats.org/officeDocument/2006/relationships/image" Target="../media/media103.svg"/><Relationship Id="rId22" Type="http://schemas.openxmlformats.org/officeDocument/2006/relationships/image" Target="../media/image135.png"/><Relationship Id="rId23" Type="http://schemas.openxmlformats.org/officeDocument/2006/relationships/image" Target="../media/media104.svg"/><Relationship Id="rId24" Type="http://schemas.openxmlformats.org/officeDocument/2006/relationships/image" Target="../media/image136.png"/><Relationship Id="rId25" Type="http://schemas.openxmlformats.org/officeDocument/2006/relationships/image" Target="../media/media105.svg"/><Relationship Id="rId26" Type="http://schemas.openxmlformats.org/officeDocument/2006/relationships/image" Target="../media/image8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hyperlink" Target="https://git-scm.com/download/win" TargetMode="External"/><Relationship Id="rId5" Type="http://schemas.openxmlformats.org/officeDocument/2006/relationships/hyperlink" Target="https://github.com/NicaiseKassi/Formation-CLIMADA-CI.git"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media7.svg"/><Relationship Id="rId5" Type="http://schemas.openxmlformats.org/officeDocument/2006/relationships/image" Target="../media/image11.png"/><Relationship Id="rId6" Type="http://schemas.openxmlformats.org/officeDocument/2006/relationships/image" Target="../media/media8.svg"/><Relationship Id="rId7" Type="http://schemas.openxmlformats.org/officeDocument/2006/relationships/image" Target="../media/image12.png"/><Relationship Id="rId8" Type="http://schemas.openxmlformats.org/officeDocument/2006/relationships/image" Target="../media/media9.svg"/><Relationship Id="rId9" Type="http://schemas.openxmlformats.org/officeDocument/2006/relationships/image" Target="../media/image13.png"/><Relationship Id="rId10" Type="http://schemas.openxmlformats.org/officeDocument/2006/relationships/image" Target="../media/media10.svg"/><Relationship Id="rId11" Type="http://schemas.openxmlformats.org/officeDocument/2006/relationships/image" Target="../media/image14.png"/><Relationship Id="rId12" Type="http://schemas.openxmlformats.org/officeDocument/2006/relationships/image" Target="../media/media11.svg"/><Relationship Id="rId13" Type="http://schemas.openxmlformats.org/officeDocument/2006/relationships/image" Target="../media/image15.png"/><Relationship Id="rId14" Type="http://schemas.openxmlformats.org/officeDocument/2006/relationships/image" Target="../media/media12.svg"/><Relationship Id="rId15" Type="http://schemas.openxmlformats.org/officeDocument/2006/relationships/image" Target="../media/image16.png"/><Relationship Id="rId16" Type="http://schemas.openxmlformats.org/officeDocument/2006/relationships/image" Target="../media/media13.svg"/><Relationship Id="rId17" Type="http://schemas.openxmlformats.org/officeDocument/2006/relationships/image" Target="../media/image17.png"/><Relationship Id="rId18" Type="http://schemas.openxmlformats.org/officeDocument/2006/relationships/image" Target="../media/media14.svg"/><Relationship Id="rId19" Type="http://schemas.openxmlformats.org/officeDocument/2006/relationships/image" Target="../media/image18.png"/><Relationship Id="rId20" Type="http://schemas.openxmlformats.org/officeDocument/2006/relationships/image" Target="../media/media15.svg"/><Relationship Id="rId21" Type="http://schemas.openxmlformats.org/officeDocument/2006/relationships/image" Target="../media/image19.png"/><Relationship Id="rId22" Type="http://schemas.openxmlformats.org/officeDocument/2006/relationships/image" Target="../media/media16.svg"/><Relationship Id="rId23" Type="http://schemas.openxmlformats.org/officeDocument/2006/relationships/image" Target="../media/image20.png"/><Relationship Id="rId24" Type="http://schemas.openxmlformats.org/officeDocument/2006/relationships/image" Target="../media/media17.svg"/><Relationship Id="rId25" Type="http://schemas.openxmlformats.org/officeDocument/2006/relationships/image" Target="../media/image21.png"/><Relationship Id="rId26" Type="http://schemas.openxmlformats.org/officeDocument/2006/relationships/image" Target="../media/media18.svg"/><Relationship Id="rId27" Type="http://schemas.openxmlformats.org/officeDocument/2006/relationships/image" Target="../media/image22.png"/><Relationship Id="rId28" Type="http://schemas.openxmlformats.org/officeDocument/2006/relationships/image" Target="../media/media19.svg"/><Relationship Id="rId29" Type="http://schemas.openxmlformats.org/officeDocument/2006/relationships/image" Target="../media/image23.png"/><Relationship Id="rId30" Type="http://schemas.openxmlformats.org/officeDocument/2006/relationships/image" Target="../media/media20.svg"/><Relationship Id="rId31" Type="http://schemas.openxmlformats.org/officeDocument/2006/relationships/image" Target="../media/image24.png"/><Relationship Id="rId32" Type="http://schemas.openxmlformats.org/officeDocument/2006/relationships/image" Target="../media/media21.sv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37.jpg"/><Relationship Id="rId4" Type="http://schemas.openxmlformats.org/officeDocument/2006/relationships/image" Target="../media/image138.png"/><Relationship Id="rId5" Type="http://schemas.openxmlformats.org/officeDocument/2006/relationships/image" Target="../media/media106.sv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4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4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42.jpg"/><Relationship Id="rId4" Type="http://schemas.openxmlformats.org/officeDocument/2006/relationships/image" Target="../media/image7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7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7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43.png"/><Relationship Id="rId5" Type="http://schemas.openxmlformats.org/officeDocument/2006/relationships/image" Target="../media/media107.svg"/><Relationship Id="rId6" Type="http://schemas.openxmlformats.org/officeDocument/2006/relationships/image" Target="../media/image144.jp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145.png"/><Relationship Id="rId5" Type="http://schemas.openxmlformats.org/officeDocument/2006/relationships/image" Target="../media/media108.svg"/><Relationship Id="rId6" Type="http://schemas.openxmlformats.org/officeDocument/2006/relationships/image" Target="../media/image68.png"/><Relationship Id="rId7"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media22.svg"/><Relationship Id="rId5" Type="http://schemas.openxmlformats.org/officeDocument/2006/relationships/image" Target="../media/image26.png"/><Relationship Id="rId6" Type="http://schemas.openxmlformats.org/officeDocument/2006/relationships/image" Target="../media/media23.svg"/><Relationship Id="rId7" Type="http://schemas.openxmlformats.org/officeDocument/2006/relationships/image" Target="../media/image27.png"/><Relationship Id="rId8" Type="http://schemas.openxmlformats.org/officeDocument/2006/relationships/image" Target="../media/media24.svg"/><Relationship Id="rId9" Type="http://schemas.openxmlformats.org/officeDocument/2006/relationships/image" Target="../media/image28.png"/><Relationship Id="rId10" Type="http://schemas.openxmlformats.org/officeDocument/2006/relationships/image" Target="../media/media25.svg"/><Relationship Id="rId11" Type="http://schemas.openxmlformats.org/officeDocument/2006/relationships/image" Target="../media/image29.png"/><Relationship Id="rId12" Type="http://schemas.openxmlformats.org/officeDocument/2006/relationships/image" Target="../media/media26.svg"/><Relationship Id="rId13" Type="http://schemas.openxmlformats.org/officeDocument/2006/relationships/image" Target="../media/image30.png"/><Relationship Id="rId14" Type="http://schemas.openxmlformats.org/officeDocument/2006/relationships/image" Target="../media/media27.svg"/><Relationship Id="rId15" Type="http://schemas.openxmlformats.org/officeDocument/2006/relationships/image" Target="../media/image31.png"/><Relationship Id="rId16" Type="http://schemas.openxmlformats.org/officeDocument/2006/relationships/image" Target="../media/media28.svg"/><Relationship Id="rId17" Type="http://schemas.openxmlformats.org/officeDocument/2006/relationships/image" Target="../media/image32.png"/><Relationship Id="rId18" Type="http://schemas.openxmlformats.org/officeDocument/2006/relationships/image" Target="../media/media29.svg"/><Relationship Id="rId19" Type="http://schemas.openxmlformats.org/officeDocument/2006/relationships/image" Target="../media/image33.png"/><Relationship Id="rId20" Type="http://schemas.openxmlformats.org/officeDocument/2006/relationships/image" Target="../media/image34.png"/><Relationship Id="rId21" Type="http://schemas.openxmlformats.org/officeDocument/2006/relationships/image" Target="../media/media30.svg"/><Relationship Id="rId22" Type="http://schemas.openxmlformats.org/officeDocument/2006/relationships/image" Target="../media/image35.png"/><Relationship Id="rId23" Type="http://schemas.openxmlformats.org/officeDocument/2006/relationships/image" Target="../media/media31.svg"/><Relationship Id="rId24" Type="http://schemas.openxmlformats.org/officeDocument/2006/relationships/image" Target="../media/image3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grpSp>
        <p:nvGrpSpPr>
          <p:cNvPr id="1183877991" name="Group 2"/>
          <p:cNvGrpSpPr/>
          <p:nvPr/>
        </p:nvGrpSpPr>
        <p:grpSpPr bwMode="auto">
          <a:xfrm rot="0">
            <a:off x="12974764" y="-207071"/>
            <a:ext cx="3086100" cy="11299900"/>
            <a:chOff x="0" y="0"/>
            <a:chExt cx="812800" cy="2976105"/>
          </a:xfrm>
        </p:grpSpPr>
        <p:sp>
          <p:nvSpPr>
            <p:cNvPr id="3" name="Freeform 3"/>
            <p:cNvSpPr/>
            <p:nvPr/>
          </p:nvSpPr>
          <p:spPr bwMode="auto">
            <a:xfrm rot="0" flipH="0" flipV="0">
              <a:off x="0" y="0"/>
              <a:ext cx="812800" cy="2976105"/>
            </a:xfrm>
            <a:custGeom>
              <a:avLst/>
              <a:gdLst/>
              <a:ahLst/>
              <a:cxnLst/>
              <a:rect l="l" t="t" r="r" b="b"/>
              <a:pathLst>
                <a:path w="812800" h="2976105" fill="norm" stroke="1" extrusionOk="0">
                  <a:moveTo>
                    <a:pt x="0" y="0"/>
                  </a:moveTo>
                  <a:lnTo>
                    <a:pt x="812800" y="0"/>
                  </a:lnTo>
                  <a:lnTo>
                    <a:pt x="812800" y="2976105"/>
                  </a:lnTo>
                  <a:lnTo>
                    <a:pt x="0" y="2976105"/>
                  </a:lnTo>
                  <a:close/>
                </a:path>
              </a:pathLst>
            </a:custGeom>
            <a:solidFill>
              <a:srgbClr val="1C5739"/>
            </a:solidFill>
          </p:spPr>
        </p:sp>
        <p:sp>
          <p:nvSpPr>
            <p:cNvPr id="4" name="TextBox 4"/>
            <p:cNvSpPr txBox="1"/>
            <p:nvPr/>
          </p:nvSpPr>
          <p:spPr bwMode="auto">
            <a:xfrm>
              <a:off x="0" y="-19050"/>
              <a:ext cx="812800" cy="2995155"/>
            </a:xfrm>
            <a:prstGeom prst="rect">
              <a:avLst/>
            </a:prstGeom>
            <a:grpFill/>
          </p:spPr>
          <p:txBody>
            <a:bodyPr lIns="50800" tIns="50800" rIns="50800" bIns="50800" rtlCol="0" anchor="ctr"/>
            <a:lstStyle/>
            <a:p>
              <a:pPr algn="ctr">
                <a:lnSpc>
                  <a:spcPts val="2859"/>
                </a:lnSpc>
                <a:defRPr/>
              </a:pPr>
              <a:endParaRPr/>
            </a:p>
          </p:txBody>
        </p:sp>
      </p:grpSp>
      <p:sp>
        <p:nvSpPr>
          <p:cNvPr id="1510173467" name="Freeform 5"/>
          <p:cNvSpPr/>
          <p:nvPr/>
        </p:nvSpPr>
        <p:spPr bwMode="auto">
          <a:xfrm rot="0" flipH="0" flipV="0">
            <a:off x="16384715" y="9009597"/>
            <a:ext cx="3806571" cy="2083232"/>
          </a:xfrm>
          <a:custGeom>
            <a:avLst/>
            <a:gdLst/>
            <a:ahLst/>
            <a:cxnLst/>
            <a:rect l="l" t="t" r="r" b="b"/>
            <a:pathLst>
              <a:path w="3806571" h="2083232" fill="norm" stroke="1" extrusionOk="0">
                <a:moveTo>
                  <a:pt x="0" y="0"/>
                </a:moveTo>
                <a:lnTo>
                  <a:pt x="3806570" y="0"/>
                </a:lnTo>
                <a:lnTo>
                  <a:pt x="3806570" y="2083232"/>
                </a:lnTo>
                <a:lnTo>
                  <a:pt x="0" y="2083232"/>
                </a:lnTo>
                <a:lnTo>
                  <a:pt x="0" y="0"/>
                </a:lnTo>
                <a:close/>
              </a:path>
            </a:pathLst>
          </a:custGeom>
          <a:blipFill>
            <a:blip r:embed="rId3"/>
            <a:srcRect l="0" t="0" r="0" b="0"/>
            <a:stretch/>
          </a:blipFill>
        </p:spPr>
      </p:sp>
      <p:sp>
        <p:nvSpPr>
          <p:cNvPr id="624754135" name="Freeform 6"/>
          <p:cNvSpPr/>
          <p:nvPr/>
        </p:nvSpPr>
        <p:spPr bwMode="auto">
          <a:xfrm rot="0" flipH="0" flipV="0">
            <a:off x="11776329" y="580047"/>
            <a:ext cx="5482971" cy="9023371"/>
          </a:xfrm>
          <a:custGeom>
            <a:avLst/>
            <a:gdLst/>
            <a:ahLst/>
            <a:cxnLst/>
            <a:rect l="l" t="t" r="r" b="b"/>
            <a:pathLst>
              <a:path w="5482971" h="9023371" fill="norm" stroke="1" extrusionOk="0">
                <a:moveTo>
                  <a:pt x="0" y="0"/>
                </a:moveTo>
                <a:lnTo>
                  <a:pt x="5482971" y="0"/>
                </a:lnTo>
                <a:lnTo>
                  <a:pt x="5482971" y="9023371"/>
                </a:lnTo>
                <a:lnTo>
                  <a:pt x="0" y="9023371"/>
                </a:lnTo>
                <a:lnTo>
                  <a:pt x="0" y="0"/>
                </a:lnTo>
                <a:close/>
              </a:path>
            </a:pathLst>
          </a:custGeom>
          <a:blipFill>
            <a:blip r:embed="rId5"/>
            <a:srcRect l="26377" t="0" r="26377" b="0"/>
            <a:stretch/>
          </a:blipFill>
        </p:spPr>
      </p:sp>
      <p:grpSp>
        <p:nvGrpSpPr>
          <p:cNvPr id="1049079255" name="Group 7"/>
          <p:cNvGrpSpPr/>
          <p:nvPr/>
        </p:nvGrpSpPr>
        <p:grpSpPr bwMode="auto">
          <a:xfrm rot="0">
            <a:off x="-1543050" y="-558218"/>
            <a:ext cx="3086100" cy="11299900"/>
            <a:chOff x="0" y="0"/>
            <a:chExt cx="812800" cy="2976105"/>
          </a:xfrm>
        </p:grpSpPr>
        <p:sp>
          <p:nvSpPr>
            <p:cNvPr id="8" name="Freeform 8"/>
            <p:cNvSpPr/>
            <p:nvPr/>
          </p:nvSpPr>
          <p:spPr bwMode="auto">
            <a:xfrm rot="0" flipH="0" flipV="0">
              <a:off x="0" y="0"/>
              <a:ext cx="812800" cy="2976105"/>
            </a:xfrm>
            <a:custGeom>
              <a:avLst/>
              <a:gdLst/>
              <a:ahLst/>
              <a:cxnLst/>
              <a:rect l="l" t="t" r="r" b="b"/>
              <a:pathLst>
                <a:path w="812800" h="2976105" fill="norm" stroke="1" extrusionOk="0">
                  <a:moveTo>
                    <a:pt x="0" y="0"/>
                  </a:moveTo>
                  <a:lnTo>
                    <a:pt x="812800" y="0"/>
                  </a:lnTo>
                  <a:lnTo>
                    <a:pt x="812800" y="2976105"/>
                  </a:lnTo>
                  <a:lnTo>
                    <a:pt x="0" y="2976105"/>
                  </a:lnTo>
                  <a:close/>
                </a:path>
              </a:pathLst>
            </a:custGeom>
            <a:solidFill>
              <a:srgbClr val="1C5739"/>
            </a:solidFill>
          </p:spPr>
        </p:sp>
        <p:sp>
          <p:nvSpPr>
            <p:cNvPr id="9" name="TextBox 9"/>
            <p:cNvSpPr txBox="1"/>
            <p:nvPr/>
          </p:nvSpPr>
          <p:spPr bwMode="auto">
            <a:xfrm>
              <a:off x="0" y="-19050"/>
              <a:ext cx="812800" cy="2995155"/>
            </a:xfrm>
            <a:prstGeom prst="rect">
              <a:avLst/>
            </a:prstGeom>
            <a:grpFill/>
          </p:spPr>
          <p:txBody>
            <a:bodyPr lIns="50800" tIns="50800" rIns="50800" bIns="50800" rtlCol="0" anchor="ctr"/>
            <a:lstStyle/>
            <a:p>
              <a:pPr algn="ctr">
                <a:lnSpc>
                  <a:spcPts val="2859"/>
                </a:lnSpc>
                <a:defRPr/>
              </a:pPr>
              <a:endParaRPr/>
            </a:p>
          </p:txBody>
        </p:sp>
      </p:grpSp>
      <p:grpSp>
        <p:nvGrpSpPr>
          <p:cNvPr id="1052844718" name="Group 10"/>
          <p:cNvGrpSpPr/>
          <p:nvPr/>
        </p:nvGrpSpPr>
        <p:grpSpPr bwMode="auto">
          <a:xfrm rot="0">
            <a:off x="1227773" y="4163622"/>
            <a:ext cx="110236" cy="2818996"/>
            <a:chOff x="0" y="0"/>
            <a:chExt cx="26312" cy="672855"/>
          </a:xfrm>
        </p:grpSpPr>
        <p:sp>
          <p:nvSpPr>
            <p:cNvPr id="11" name="Freeform 11"/>
            <p:cNvSpPr/>
            <p:nvPr/>
          </p:nvSpPr>
          <p:spPr bwMode="auto">
            <a:xfrm rot="0" flipH="0" flipV="0">
              <a:off x="0" y="0"/>
              <a:ext cx="26312" cy="672855"/>
            </a:xfrm>
            <a:custGeom>
              <a:avLst/>
              <a:gdLst/>
              <a:ahLst/>
              <a:cxnLst/>
              <a:rect l="l" t="t" r="r" b="b"/>
              <a:pathLst>
                <a:path w="26312" h="672855" fill="norm" stroke="1" extrusionOk="0">
                  <a:moveTo>
                    <a:pt x="0" y="0"/>
                  </a:moveTo>
                  <a:lnTo>
                    <a:pt x="26312" y="0"/>
                  </a:lnTo>
                  <a:lnTo>
                    <a:pt x="26312" y="672855"/>
                  </a:lnTo>
                  <a:lnTo>
                    <a:pt x="0" y="672855"/>
                  </a:lnTo>
                  <a:close/>
                </a:path>
              </a:pathLst>
            </a:custGeom>
            <a:solidFill>
              <a:srgbClr val="FFFFFF"/>
            </a:solidFill>
          </p:spPr>
        </p:sp>
        <p:sp>
          <p:nvSpPr>
            <p:cNvPr id="12" name="TextBox 12"/>
            <p:cNvSpPr txBox="1"/>
            <p:nvPr/>
          </p:nvSpPr>
          <p:spPr bwMode="auto">
            <a:xfrm>
              <a:off x="0" y="-19050"/>
              <a:ext cx="26312" cy="691905"/>
            </a:xfrm>
            <a:prstGeom prst="rect">
              <a:avLst/>
            </a:prstGeom>
            <a:grpFill/>
          </p:spPr>
          <p:txBody>
            <a:bodyPr lIns="50800" tIns="50800" rIns="50800" bIns="50800" rtlCol="0" anchor="ctr"/>
            <a:lstStyle/>
            <a:p>
              <a:pPr algn="ctr">
                <a:lnSpc>
                  <a:spcPts val="2859"/>
                </a:lnSpc>
                <a:defRPr/>
              </a:pPr>
              <a:endParaRPr/>
            </a:p>
          </p:txBody>
        </p:sp>
      </p:grpSp>
      <p:sp>
        <p:nvSpPr>
          <p:cNvPr id="1830382166" name="Freeform 13"/>
          <p:cNvSpPr/>
          <p:nvPr/>
        </p:nvSpPr>
        <p:spPr bwMode="auto">
          <a:xfrm rot="0" flipH="0" flipV="0">
            <a:off x="-2777871" y="-207071"/>
            <a:ext cx="3806571" cy="2083232"/>
          </a:xfrm>
          <a:custGeom>
            <a:avLst/>
            <a:gdLst/>
            <a:ahLst/>
            <a:cxnLst/>
            <a:rect l="l" t="t" r="r" b="b"/>
            <a:pathLst>
              <a:path w="3806571" h="2083232" fill="norm" stroke="1" extrusionOk="0">
                <a:moveTo>
                  <a:pt x="0" y="0"/>
                </a:moveTo>
                <a:lnTo>
                  <a:pt x="3806571" y="0"/>
                </a:lnTo>
                <a:lnTo>
                  <a:pt x="3806571" y="2083233"/>
                </a:lnTo>
                <a:lnTo>
                  <a:pt x="0" y="2083233"/>
                </a:lnTo>
                <a:lnTo>
                  <a:pt x="0" y="0"/>
                </a:lnTo>
                <a:close/>
              </a:path>
            </a:pathLst>
          </a:custGeom>
          <a:blipFill>
            <a:blip r:embed="rId6"/>
            <a:srcRect l="0" t="0" r="0" b="0"/>
            <a:stretch/>
          </a:blipFill>
        </p:spPr>
      </p:sp>
      <p:sp>
        <p:nvSpPr>
          <p:cNvPr id="1894508877" name="Freeform 14"/>
          <p:cNvSpPr/>
          <p:nvPr/>
        </p:nvSpPr>
        <p:spPr bwMode="auto">
          <a:xfrm rot="0" flipH="0" flipV="0">
            <a:off x="1673209" y="0"/>
            <a:ext cx="7470791" cy="2233919"/>
          </a:xfrm>
          <a:custGeom>
            <a:avLst/>
            <a:gdLst/>
            <a:ahLst/>
            <a:cxnLst/>
            <a:rect l="l" t="t" r="r" b="b"/>
            <a:pathLst>
              <a:path w="7470791" h="2233919" fill="norm" stroke="1" extrusionOk="0">
                <a:moveTo>
                  <a:pt x="0" y="0"/>
                </a:moveTo>
                <a:lnTo>
                  <a:pt x="7470791" y="0"/>
                </a:lnTo>
                <a:lnTo>
                  <a:pt x="7470791" y="2233919"/>
                </a:lnTo>
                <a:lnTo>
                  <a:pt x="0" y="2233919"/>
                </a:lnTo>
                <a:lnTo>
                  <a:pt x="0" y="0"/>
                </a:lnTo>
                <a:close/>
              </a:path>
            </a:pathLst>
          </a:custGeom>
          <a:blipFill>
            <a:blip r:embed="rId8"/>
            <a:srcRect l="0" t="0" r="24655" b="0"/>
            <a:stretch/>
          </a:blipFill>
        </p:spPr>
      </p:sp>
      <p:sp>
        <p:nvSpPr>
          <p:cNvPr id="640247698" name="Freeform 15"/>
          <p:cNvSpPr/>
          <p:nvPr/>
        </p:nvSpPr>
        <p:spPr bwMode="auto">
          <a:xfrm rot="0" flipH="0" flipV="0">
            <a:off x="9144000" y="71069"/>
            <a:ext cx="1767228" cy="2162849"/>
          </a:xfrm>
          <a:custGeom>
            <a:avLst/>
            <a:gdLst/>
            <a:ahLst/>
            <a:cxnLst/>
            <a:rect l="l" t="t" r="r" b="b"/>
            <a:pathLst>
              <a:path w="1767228" h="2162849" fill="norm" stroke="1" extrusionOk="0">
                <a:moveTo>
                  <a:pt x="0" y="0"/>
                </a:moveTo>
                <a:lnTo>
                  <a:pt x="1767228" y="0"/>
                </a:lnTo>
                <a:lnTo>
                  <a:pt x="1767228" y="2162850"/>
                </a:lnTo>
                <a:lnTo>
                  <a:pt x="0" y="2162850"/>
                </a:lnTo>
                <a:lnTo>
                  <a:pt x="0" y="0"/>
                </a:lnTo>
                <a:close/>
              </a:path>
            </a:pathLst>
          </a:custGeom>
          <a:blipFill>
            <a:blip r:embed="rId9"/>
            <a:srcRect l="2374" t="0" r="4338" b="0"/>
            <a:stretch/>
          </a:blipFill>
        </p:spPr>
      </p:sp>
      <p:sp>
        <p:nvSpPr>
          <p:cNvPr id="932175724" name="TextBox 16"/>
          <p:cNvSpPr txBox="1"/>
          <p:nvPr/>
        </p:nvSpPr>
        <p:spPr bwMode="auto">
          <a:xfrm rot="0">
            <a:off x="1964538" y="5777183"/>
            <a:ext cx="9332910" cy="1002929"/>
          </a:xfrm>
          <a:prstGeom prst="rect">
            <a:avLst/>
          </a:prstGeom>
        </p:spPr>
        <p:txBody>
          <a:bodyPr lIns="0" tIns="0" rIns="0" bIns="0" rtlCol="0" anchor="t">
            <a:spAutoFit/>
          </a:bodyPr>
          <a:lstStyle/>
          <a:p>
            <a:pPr algn="l">
              <a:lnSpc>
                <a:spcPts val="4045"/>
              </a:lnSpc>
              <a:defRPr/>
            </a:pPr>
            <a:r>
              <a:rPr lang="en-US" sz="2900" b="1" spc="144">
                <a:solidFill>
                  <a:srgbClr val="1C5739"/>
                </a:solidFill>
                <a:latin typeface="Open Sauce Bold"/>
                <a:ea typeface="Open Sauce Bold"/>
                <a:cs typeface="Open Sauce Bold"/>
              </a:rPr>
              <a:t>**Date** :</a:t>
            </a:r>
            <a:r>
              <a:rPr lang="en-US" sz="2900" spc="144">
                <a:solidFill>
                  <a:srgbClr val="1C5739"/>
                </a:solidFill>
                <a:latin typeface="Open Sauce"/>
                <a:ea typeface="Open Sauce"/>
                <a:cs typeface="Open Sauce"/>
              </a:rPr>
              <a:t> [Du </a:t>
            </a:r>
            <a:r>
              <a:rPr lang="en-US" sz="2900" b="1" spc="144">
                <a:solidFill>
                  <a:srgbClr val="1C5739"/>
                </a:solidFill>
                <a:latin typeface="Open Sauce Bold"/>
                <a:ea typeface="Open Sauce Bold"/>
                <a:cs typeface="Open Sauce Bold"/>
              </a:rPr>
              <a:t>06</a:t>
            </a:r>
            <a:r>
              <a:rPr lang="en-US" sz="2900" spc="144">
                <a:solidFill>
                  <a:srgbClr val="1C5739"/>
                </a:solidFill>
                <a:latin typeface="Open Sauce"/>
                <a:ea typeface="Open Sauce"/>
                <a:cs typeface="Open Sauce"/>
              </a:rPr>
              <a:t> au </a:t>
            </a:r>
            <a:r>
              <a:rPr lang="en-US" sz="2900" b="1" spc="144">
                <a:solidFill>
                  <a:srgbClr val="1C5739"/>
                </a:solidFill>
                <a:latin typeface="Open Sauce Bold"/>
                <a:ea typeface="Open Sauce Bold"/>
                <a:cs typeface="Open Sauce Bold"/>
              </a:rPr>
              <a:t>10</a:t>
            </a:r>
            <a:r>
              <a:rPr lang="en-US" sz="2900" spc="144">
                <a:solidFill>
                  <a:srgbClr val="1C5739"/>
                </a:solidFill>
                <a:latin typeface="Open Sauce"/>
                <a:ea typeface="Open Sauce"/>
                <a:cs typeface="Open Sauce"/>
              </a:rPr>
              <a:t> Octobre </a:t>
            </a:r>
            <a:r>
              <a:rPr lang="en-US" sz="2900" b="1" spc="144">
                <a:solidFill>
                  <a:srgbClr val="1C5739"/>
                </a:solidFill>
                <a:latin typeface="Open Sauce Bold"/>
                <a:ea typeface="Open Sauce Bold"/>
                <a:cs typeface="Open Sauce Bold"/>
              </a:rPr>
              <a:t>2025</a:t>
            </a:r>
            <a:r>
              <a:rPr lang="en-US" sz="2900" spc="144">
                <a:solidFill>
                  <a:srgbClr val="1C5739"/>
                </a:solidFill>
                <a:latin typeface="Open Sauce"/>
                <a:ea typeface="Open Sauce"/>
                <a:cs typeface="Open Sauce"/>
              </a:rPr>
              <a:t>]</a:t>
            </a:r>
            <a:endParaRPr/>
          </a:p>
          <a:p>
            <a:pPr algn="l">
              <a:lnSpc>
                <a:spcPts val="4045"/>
              </a:lnSpc>
              <a:defRPr/>
            </a:pPr>
            <a:r>
              <a:rPr lang="en-US" sz="2900" b="1" spc="144">
                <a:solidFill>
                  <a:srgbClr val="1C5739"/>
                </a:solidFill>
                <a:latin typeface="Open Sauce Bold"/>
                <a:ea typeface="Open Sauce Bold"/>
                <a:cs typeface="Open Sauce Bold"/>
              </a:rPr>
              <a:t>**Lieu** : Grand-Bassam</a:t>
            </a:r>
            <a:r>
              <a:rPr lang="en-US" sz="2900" spc="144">
                <a:solidFill>
                  <a:srgbClr val="1C5739"/>
                </a:solidFill>
                <a:latin typeface="Open Sauce"/>
                <a:ea typeface="Open Sauce"/>
                <a:cs typeface="Open Sauce"/>
              </a:rPr>
              <a:t>, Côte d'Ivoire</a:t>
            </a:r>
            <a:endParaRPr/>
          </a:p>
        </p:txBody>
      </p:sp>
      <p:sp>
        <p:nvSpPr>
          <p:cNvPr id="1779955938" name="TextBox 17"/>
          <p:cNvSpPr txBox="1"/>
          <p:nvPr/>
        </p:nvSpPr>
        <p:spPr bwMode="auto">
          <a:xfrm rot="0">
            <a:off x="1949636" y="2561606"/>
            <a:ext cx="9811791" cy="1260231"/>
          </a:xfrm>
          <a:prstGeom prst="rect">
            <a:avLst/>
          </a:prstGeom>
        </p:spPr>
        <p:txBody>
          <a:bodyPr lIns="0" tIns="0" rIns="0" bIns="0" rtlCol="0" anchor="t">
            <a:spAutoFit/>
          </a:bodyPr>
          <a:lstStyle/>
          <a:p>
            <a:pPr marL="0" lvl="0" indent="0" algn="l">
              <a:lnSpc>
                <a:spcPts val="4998"/>
              </a:lnSpc>
              <a:spcBef>
                <a:spcPts val="0"/>
              </a:spcBef>
              <a:defRPr/>
            </a:pPr>
            <a:r>
              <a:rPr lang="en-US" sz="3600" b="1" u="none" strike="noStrike" spc="18">
                <a:solidFill>
                  <a:srgbClr val="1C5739"/>
                </a:solidFill>
                <a:latin typeface="Poppins Semi-Bold"/>
                <a:ea typeface="Poppins Semi-Bold"/>
                <a:cs typeface="Poppins Semi-Bold"/>
              </a:rPr>
              <a:t>Formation à la Modélisation des Risques Climatiques avec CLIMADA :</a:t>
            </a:r>
            <a:endParaRPr/>
          </a:p>
        </p:txBody>
      </p:sp>
      <p:sp>
        <p:nvSpPr>
          <p:cNvPr id="626228513" name="TextBox 18"/>
          <p:cNvSpPr txBox="1"/>
          <p:nvPr/>
        </p:nvSpPr>
        <p:spPr bwMode="auto">
          <a:xfrm rot="0">
            <a:off x="1964538" y="7265886"/>
            <a:ext cx="2958829" cy="498104"/>
          </a:xfrm>
          <a:prstGeom prst="rect">
            <a:avLst/>
          </a:prstGeom>
        </p:spPr>
        <p:txBody>
          <a:bodyPr lIns="0" tIns="0" rIns="0" bIns="0" rtlCol="0" anchor="t">
            <a:spAutoFit/>
          </a:bodyPr>
          <a:lstStyle/>
          <a:p>
            <a:pPr marL="0" lvl="0" indent="0" algn="l">
              <a:lnSpc>
                <a:spcPts val="4045"/>
              </a:lnSpc>
              <a:spcBef>
                <a:spcPts val="0"/>
              </a:spcBef>
              <a:defRPr/>
            </a:pPr>
            <a:r>
              <a:rPr lang="en-US" sz="2900" b="1" u="none" strike="noStrike" spc="144">
                <a:solidFill>
                  <a:srgbClr val="1C5739"/>
                </a:solidFill>
                <a:latin typeface="Open Sauce Bold"/>
                <a:ea typeface="Open Sauce Bold"/>
                <a:cs typeface="Open Sauce Bold"/>
              </a:rPr>
              <a:t>Formateurs :</a:t>
            </a:r>
            <a:r>
              <a:rPr lang="en-US" sz="2900" u="none" strike="noStrike" spc="144">
                <a:solidFill>
                  <a:srgbClr val="1C5739"/>
                </a:solidFill>
                <a:latin typeface="Open Sauce"/>
                <a:ea typeface="Open Sauce"/>
                <a:cs typeface="Open Sauce"/>
              </a:rPr>
              <a:t> </a:t>
            </a:r>
            <a:endParaRPr/>
          </a:p>
        </p:txBody>
      </p:sp>
      <p:sp>
        <p:nvSpPr>
          <p:cNvPr id="34445091" name="TextBox 19"/>
          <p:cNvSpPr txBox="1"/>
          <p:nvPr/>
        </p:nvSpPr>
        <p:spPr bwMode="auto">
          <a:xfrm rot="0">
            <a:off x="2258584" y="8011640"/>
            <a:ext cx="9193895" cy="656853"/>
          </a:xfrm>
          <a:prstGeom prst="rect">
            <a:avLst/>
          </a:prstGeom>
        </p:spPr>
        <p:txBody>
          <a:bodyPr lIns="0" tIns="0" rIns="0" bIns="0" rtlCol="0" anchor="t">
            <a:spAutoFit/>
          </a:bodyPr>
          <a:lstStyle/>
          <a:p>
            <a:pPr marL="0" lvl="0" indent="0" algn="l">
              <a:lnSpc>
                <a:spcPts val="2645"/>
              </a:lnSpc>
              <a:spcBef>
                <a:spcPts val="0"/>
              </a:spcBef>
              <a:defRPr/>
            </a:pPr>
            <a:r>
              <a:rPr lang="en-US" sz="1900" b="1" i="1" spc="94">
                <a:solidFill>
                  <a:srgbClr val="C34D24"/>
                </a:solidFill>
                <a:latin typeface="Open Sauce Bold Italics"/>
                <a:ea typeface="Open Sauce Bold Italics"/>
                <a:cs typeface="Open Sauce Bold Italics"/>
              </a:rPr>
              <a:t>Nicaise KASSI</a:t>
            </a:r>
            <a:r>
              <a:rPr lang="en-US" sz="1900" b="1" i="1" spc="94">
                <a:solidFill>
                  <a:srgbClr val="C34D24"/>
                </a:solidFill>
                <a:latin typeface="Open Sauce Bold Italics"/>
                <a:ea typeface="Open Sauce Bold Italics"/>
                <a:cs typeface="Open Sauce Bold Italics"/>
              </a:rPr>
              <a:t>, Ing.Conception en Agrométéo, 0709252846, ettekassi@gmail.com</a:t>
            </a:r>
            <a:endParaRPr/>
          </a:p>
        </p:txBody>
      </p:sp>
      <p:sp>
        <p:nvSpPr>
          <p:cNvPr id="2044548032" name="TextBox 20"/>
          <p:cNvSpPr txBox="1"/>
          <p:nvPr/>
        </p:nvSpPr>
        <p:spPr bwMode="auto">
          <a:xfrm rot="0">
            <a:off x="2273486" y="8867008"/>
            <a:ext cx="9193895" cy="656853"/>
          </a:xfrm>
          <a:prstGeom prst="rect">
            <a:avLst/>
          </a:prstGeom>
        </p:spPr>
        <p:txBody>
          <a:bodyPr lIns="0" tIns="0" rIns="0" bIns="0" rtlCol="0" anchor="t">
            <a:spAutoFit/>
          </a:bodyPr>
          <a:lstStyle/>
          <a:p>
            <a:pPr marL="0" lvl="0" indent="0" algn="l">
              <a:lnSpc>
                <a:spcPts val="2645"/>
              </a:lnSpc>
              <a:spcBef>
                <a:spcPts val="0"/>
              </a:spcBef>
              <a:defRPr/>
            </a:pPr>
            <a:r>
              <a:rPr lang="en-US" sz="1900" b="1" i="1" spc="94">
                <a:solidFill>
                  <a:srgbClr val="C34D24"/>
                </a:solidFill>
                <a:latin typeface="Open Sauce Bold Italics"/>
                <a:ea typeface="Open Sauce Bold Italics"/>
                <a:cs typeface="Open Sauce Bold Italics"/>
              </a:rPr>
              <a:t>Riflard COULIBALY, Ing.Conception Eau et Environnement, Chercheur en Agrométéo, 0707342607,riflardluc_coulibaly@yahoo.fr</a:t>
            </a:r>
            <a:endParaRPr/>
          </a:p>
        </p:txBody>
      </p:sp>
      <p:sp>
        <p:nvSpPr>
          <p:cNvPr id="20106820" name="TextBox 21"/>
          <p:cNvSpPr txBox="1"/>
          <p:nvPr/>
        </p:nvSpPr>
        <p:spPr bwMode="auto">
          <a:xfrm rot="0">
            <a:off x="1949636" y="4145687"/>
            <a:ext cx="9670145" cy="1064397"/>
          </a:xfrm>
          <a:prstGeom prst="rect">
            <a:avLst/>
          </a:prstGeom>
        </p:spPr>
        <p:txBody>
          <a:bodyPr lIns="0" tIns="0" rIns="0" bIns="0" rtlCol="0" anchor="t">
            <a:spAutoFit/>
          </a:bodyPr>
          <a:lstStyle/>
          <a:p>
            <a:pPr marL="0" lvl="0" indent="0" algn="l">
              <a:lnSpc>
                <a:spcPts val="4170"/>
              </a:lnSpc>
              <a:spcBef>
                <a:spcPts val="0"/>
              </a:spcBef>
              <a:defRPr/>
            </a:pPr>
            <a:r>
              <a:rPr lang="en-US" sz="3000" i="1" spc="15">
                <a:solidFill>
                  <a:srgbClr val="1C5739"/>
                </a:solidFill>
                <a:latin typeface="Poppins Italics"/>
                <a:ea typeface="Poppins Italics"/>
                <a:cs typeface="Poppins Italics"/>
              </a:rPr>
              <a:t>Renforcer les capacités de la DGE pour une planification économique résiliente</a:t>
            </a:r>
            <a:endParaRPr/>
          </a:p>
        </p:txBody>
      </p:sp>
      <p:sp>
        <p:nvSpPr>
          <p:cNvPr id="1892705042" name="TextBox 22"/>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988250205" name="Group 2"/>
          <p:cNvGrpSpPr/>
          <p:nvPr/>
        </p:nvGrpSpPr>
        <p:grpSpPr bwMode="auto">
          <a:xfrm rot="-2700000">
            <a:off x="8188196" y="3675498"/>
            <a:ext cx="1911608" cy="1911608"/>
            <a:chOff x="0" y="0"/>
            <a:chExt cx="619172" cy="619172"/>
          </a:xfrm>
        </p:grpSpPr>
        <p:sp>
          <p:nvSpPr>
            <p:cNvPr id="3" name="Freeform 3"/>
            <p:cNvSpPr/>
            <p:nvPr/>
          </p:nvSpPr>
          <p:spPr bwMode="auto">
            <a:xfrm rot="0" flipH="0" flipV="0">
              <a:off x="0" y="0"/>
              <a:ext cx="619172" cy="619172"/>
            </a:xfrm>
            <a:custGeom>
              <a:avLst/>
              <a:gdLst/>
              <a:ahLst/>
              <a:cxnLst/>
              <a:rect l="l" t="t" r="r" b="b"/>
              <a:pathLst>
                <a:path w="619172" h="619172" fill="norm" stroke="1" extrusionOk="0">
                  <a:moveTo>
                    <a:pt x="0" y="0"/>
                  </a:moveTo>
                  <a:lnTo>
                    <a:pt x="619172" y="0"/>
                  </a:lnTo>
                  <a:lnTo>
                    <a:pt x="619172" y="619172"/>
                  </a:lnTo>
                  <a:lnTo>
                    <a:pt x="0" y="619172"/>
                  </a:lnTo>
                  <a:close/>
                </a:path>
              </a:pathLst>
            </a:custGeom>
            <a:solidFill>
              <a:srgbClr val="E7E7E7"/>
            </a:solidFill>
          </p:spPr>
        </p:sp>
        <p:sp>
          <p:nvSpPr>
            <p:cNvPr id="4" name="TextBox 4"/>
            <p:cNvSpPr txBox="1"/>
            <p:nvPr/>
          </p:nvSpPr>
          <p:spPr bwMode="auto">
            <a:xfrm>
              <a:off x="0" y="-38100"/>
              <a:ext cx="619172" cy="657272"/>
            </a:xfrm>
            <a:prstGeom prst="rect">
              <a:avLst/>
            </a:prstGeom>
            <a:grpFill/>
          </p:spPr>
          <p:txBody>
            <a:bodyPr lIns="53012" tIns="53012" rIns="53012" bIns="53012" rtlCol="0" anchor="ctr"/>
            <a:lstStyle/>
            <a:p>
              <a:pPr algn="ctr">
                <a:lnSpc>
                  <a:spcPts val="2659"/>
                </a:lnSpc>
                <a:defRPr/>
              </a:pPr>
              <a:endParaRPr/>
            </a:p>
          </p:txBody>
        </p:sp>
      </p:grpSp>
      <p:grpSp>
        <p:nvGrpSpPr>
          <p:cNvPr id="1536427330" name="Group 5"/>
          <p:cNvGrpSpPr/>
          <p:nvPr/>
        </p:nvGrpSpPr>
        <p:grpSpPr bwMode="auto">
          <a:xfrm rot="-2700000">
            <a:off x="6138463" y="1777063"/>
            <a:ext cx="2181691" cy="2181691"/>
            <a:chOff x="0" y="0"/>
            <a:chExt cx="543317" cy="543317"/>
          </a:xfrm>
        </p:grpSpPr>
        <p:sp>
          <p:nvSpPr>
            <p:cNvPr id="6" name="Freeform 6"/>
            <p:cNvSpPr/>
            <p:nvPr/>
          </p:nvSpPr>
          <p:spPr bwMode="auto">
            <a:xfrm rot="0" flipH="0" flipV="0">
              <a:off x="0" y="0"/>
              <a:ext cx="543317" cy="543317"/>
            </a:xfrm>
            <a:custGeom>
              <a:avLst/>
              <a:gdLst/>
              <a:ahLst/>
              <a:cxnLst/>
              <a:rect l="l" t="t" r="r" b="b"/>
              <a:pathLst>
                <a:path w="543317" h="543317" fill="norm" stroke="1" extrusionOk="0">
                  <a:moveTo>
                    <a:pt x="0" y="0"/>
                  </a:moveTo>
                  <a:lnTo>
                    <a:pt x="543317" y="0"/>
                  </a:lnTo>
                  <a:lnTo>
                    <a:pt x="543317" y="543317"/>
                  </a:lnTo>
                  <a:lnTo>
                    <a:pt x="0" y="543317"/>
                  </a:lnTo>
                  <a:close/>
                </a:path>
              </a:pathLst>
            </a:custGeom>
            <a:solidFill>
              <a:srgbClr val="3BB8B2"/>
            </a:solidFill>
          </p:spPr>
        </p:sp>
        <p:sp>
          <p:nvSpPr>
            <p:cNvPr id="7" name="TextBox 7"/>
            <p:cNvSpPr txBox="1"/>
            <p:nvPr/>
          </p:nvSpPr>
          <p:spPr bwMode="auto">
            <a:xfrm>
              <a:off x="0" y="-38100"/>
              <a:ext cx="543317" cy="581417"/>
            </a:xfrm>
            <a:prstGeom prst="rect">
              <a:avLst/>
            </a:prstGeom>
            <a:grpFill/>
          </p:spPr>
          <p:txBody>
            <a:bodyPr lIns="53725" tIns="53725" rIns="53725" bIns="53725" rtlCol="0" anchor="ctr"/>
            <a:lstStyle/>
            <a:p>
              <a:pPr algn="ctr">
                <a:lnSpc>
                  <a:spcPts val="2659"/>
                </a:lnSpc>
                <a:defRPr/>
              </a:pPr>
              <a:endParaRPr/>
            </a:p>
          </p:txBody>
        </p:sp>
      </p:grpSp>
      <p:grpSp>
        <p:nvGrpSpPr>
          <p:cNvPr id="1043168337" name="Group 8"/>
          <p:cNvGrpSpPr/>
          <p:nvPr/>
        </p:nvGrpSpPr>
        <p:grpSpPr bwMode="auto">
          <a:xfrm rot="-2700000">
            <a:off x="6138463" y="5303850"/>
            <a:ext cx="2181691" cy="2181691"/>
            <a:chOff x="0" y="0"/>
            <a:chExt cx="543317" cy="543317"/>
          </a:xfrm>
        </p:grpSpPr>
        <p:sp>
          <p:nvSpPr>
            <p:cNvPr id="9" name="Freeform 9"/>
            <p:cNvSpPr/>
            <p:nvPr/>
          </p:nvSpPr>
          <p:spPr bwMode="auto">
            <a:xfrm rot="0" flipH="0" flipV="0">
              <a:off x="0" y="0"/>
              <a:ext cx="543317" cy="543317"/>
            </a:xfrm>
            <a:custGeom>
              <a:avLst/>
              <a:gdLst/>
              <a:ahLst/>
              <a:cxnLst/>
              <a:rect l="l" t="t" r="r" b="b"/>
              <a:pathLst>
                <a:path w="543317" h="543317" fill="norm" stroke="1" extrusionOk="0">
                  <a:moveTo>
                    <a:pt x="0" y="0"/>
                  </a:moveTo>
                  <a:lnTo>
                    <a:pt x="543317" y="0"/>
                  </a:lnTo>
                  <a:lnTo>
                    <a:pt x="543317" y="543317"/>
                  </a:lnTo>
                  <a:lnTo>
                    <a:pt x="0" y="543317"/>
                  </a:lnTo>
                  <a:close/>
                </a:path>
              </a:pathLst>
            </a:custGeom>
            <a:solidFill>
              <a:srgbClr val="4A80BE"/>
            </a:solidFill>
          </p:spPr>
        </p:sp>
        <p:sp>
          <p:nvSpPr>
            <p:cNvPr id="10" name="TextBox 10"/>
            <p:cNvSpPr txBox="1"/>
            <p:nvPr/>
          </p:nvSpPr>
          <p:spPr bwMode="auto">
            <a:xfrm>
              <a:off x="0" y="-38100"/>
              <a:ext cx="543317" cy="581417"/>
            </a:xfrm>
            <a:prstGeom prst="rect">
              <a:avLst/>
            </a:prstGeom>
            <a:grpFill/>
          </p:spPr>
          <p:txBody>
            <a:bodyPr lIns="53725" tIns="53725" rIns="53725" bIns="53725" rtlCol="0" anchor="ctr"/>
            <a:lstStyle/>
            <a:p>
              <a:pPr algn="ctr">
                <a:lnSpc>
                  <a:spcPts val="2659"/>
                </a:lnSpc>
                <a:defRPr/>
              </a:pPr>
              <a:endParaRPr/>
            </a:p>
          </p:txBody>
        </p:sp>
      </p:grpSp>
      <p:grpSp>
        <p:nvGrpSpPr>
          <p:cNvPr id="283673000" name="Group 11"/>
          <p:cNvGrpSpPr/>
          <p:nvPr/>
        </p:nvGrpSpPr>
        <p:grpSpPr bwMode="auto">
          <a:xfrm rot="-2700000">
            <a:off x="9967847" y="1777063"/>
            <a:ext cx="2181691" cy="2181691"/>
            <a:chOff x="0" y="0"/>
            <a:chExt cx="543317" cy="543317"/>
          </a:xfrm>
        </p:grpSpPr>
        <p:sp>
          <p:nvSpPr>
            <p:cNvPr id="12" name="Freeform 12"/>
            <p:cNvSpPr/>
            <p:nvPr/>
          </p:nvSpPr>
          <p:spPr bwMode="auto">
            <a:xfrm rot="0" flipH="0" flipV="0">
              <a:off x="0" y="0"/>
              <a:ext cx="543317" cy="543317"/>
            </a:xfrm>
            <a:custGeom>
              <a:avLst/>
              <a:gdLst/>
              <a:ahLst/>
              <a:cxnLst/>
              <a:rect l="l" t="t" r="r" b="b"/>
              <a:pathLst>
                <a:path w="543317" h="543317" fill="norm" stroke="1" extrusionOk="0">
                  <a:moveTo>
                    <a:pt x="0" y="0"/>
                  </a:moveTo>
                  <a:lnTo>
                    <a:pt x="543317" y="0"/>
                  </a:lnTo>
                  <a:lnTo>
                    <a:pt x="543317" y="543317"/>
                  </a:lnTo>
                  <a:lnTo>
                    <a:pt x="0" y="543317"/>
                  </a:lnTo>
                  <a:close/>
                </a:path>
              </a:pathLst>
            </a:custGeom>
            <a:solidFill>
              <a:srgbClr val="35A7C0"/>
            </a:solidFill>
          </p:spPr>
        </p:sp>
        <p:sp>
          <p:nvSpPr>
            <p:cNvPr id="13" name="TextBox 13"/>
            <p:cNvSpPr txBox="1"/>
            <p:nvPr/>
          </p:nvSpPr>
          <p:spPr bwMode="auto">
            <a:xfrm>
              <a:off x="0" y="-38100"/>
              <a:ext cx="543317" cy="581417"/>
            </a:xfrm>
            <a:prstGeom prst="rect">
              <a:avLst/>
            </a:prstGeom>
            <a:grpFill/>
          </p:spPr>
          <p:txBody>
            <a:bodyPr lIns="53725" tIns="53725" rIns="53725" bIns="53725" rtlCol="0" anchor="ctr"/>
            <a:lstStyle/>
            <a:p>
              <a:pPr algn="ctr">
                <a:lnSpc>
                  <a:spcPts val="2659"/>
                </a:lnSpc>
                <a:defRPr/>
              </a:pPr>
              <a:endParaRPr/>
            </a:p>
          </p:txBody>
        </p:sp>
      </p:grpSp>
      <p:grpSp>
        <p:nvGrpSpPr>
          <p:cNvPr id="46738745" name="Group 14"/>
          <p:cNvGrpSpPr/>
          <p:nvPr/>
        </p:nvGrpSpPr>
        <p:grpSpPr bwMode="auto">
          <a:xfrm rot="-2700000">
            <a:off x="9967847" y="5303850"/>
            <a:ext cx="2181691" cy="2181691"/>
            <a:chOff x="0" y="0"/>
            <a:chExt cx="543317" cy="543317"/>
          </a:xfrm>
        </p:grpSpPr>
        <p:sp>
          <p:nvSpPr>
            <p:cNvPr id="15" name="Freeform 15"/>
            <p:cNvSpPr/>
            <p:nvPr/>
          </p:nvSpPr>
          <p:spPr bwMode="auto">
            <a:xfrm rot="0" flipH="0" flipV="0">
              <a:off x="0" y="0"/>
              <a:ext cx="543317" cy="543317"/>
            </a:xfrm>
            <a:custGeom>
              <a:avLst/>
              <a:gdLst/>
              <a:ahLst/>
              <a:cxnLst/>
              <a:rect l="l" t="t" r="r" b="b"/>
              <a:pathLst>
                <a:path w="543317" h="543317" fill="norm" stroke="1" extrusionOk="0">
                  <a:moveTo>
                    <a:pt x="0" y="0"/>
                  </a:moveTo>
                  <a:lnTo>
                    <a:pt x="543317" y="0"/>
                  </a:lnTo>
                  <a:lnTo>
                    <a:pt x="543317" y="543317"/>
                  </a:lnTo>
                  <a:lnTo>
                    <a:pt x="0" y="543317"/>
                  </a:lnTo>
                  <a:close/>
                </a:path>
              </a:pathLst>
            </a:custGeom>
            <a:solidFill>
              <a:srgbClr val="7E5ABB"/>
            </a:solidFill>
          </p:spPr>
        </p:sp>
        <p:sp>
          <p:nvSpPr>
            <p:cNvPr id="16" name="TextBox 16"/>
            <p:cNvSpPr txBox="1"/>
            <p:nvPr/>
          </p:nvSpPr>
          <p:spPr bwMode="auto">
            <a:xfrm>
              <a:off x="0" y="-38100"/>
              <a:ext cx="543317" cy="581417"/>
            </a:xfrm>
            <a:prstGeom prst="rect">
              <a:avLst/>
            </a:prstGeom>
            <a:grpFill/>
          </p:spPr>
          <p:txBody>
            <a:bodyPr lIns="53725" tIns="53725" rIns="53725" bIns="53725" rtlCol="0" anchor="ctr"/>
            <a:lstStyle/>
            <a:p>
              <a:pPr algn="ctr">
                <a:lnSpc>
                  <a:spcPts val="2659"/>
                </a:lnSpc>
                <a:defRPr/>
              </a:pPr>
              <a:endParaRPr/>
            </a:p>
          </p:txBody>
        </p:sp>
      </p:grpSp>
      <p:sp>
        <p:nvSpPr>
          <p:cNvPr id="723905535" name="Freeform 17"/>
          <p:cNvSpPr/>
          <p:nvPr/>
        </p:nvSpPr>
        <p:spPr bwMode="auto">
          <a:xfrm rot="-2700000" flipH="0" flipV="0">
            <a:off x="9835149" y="5376491"/>
            <a:ext cx="749448" cy="702607"/>
          </a:xfrm>
          <a:custGeom>
            <a:avLst/>
            <a:gdLst/>
            <a:ahLst/>
            <a:cxnLst/>
            <a:rect l="l" t="t" r="r" b="b"/>
            <a:pathLst>
              <a:path w="749448" h="702607" fill="norm" stroke="1" extrusionOk="0">
                <a:moveTo>
                  <a:pt x="0" y="0"/>
                </a:moveTo>
                <a:lnTo>
                  <a:pt x="749448" y="0"/>
                </a:lnTo>
                <a:lnTo>
                  <a:pt x="749448" y="702608"/>
                </a:lnTo>
                <a:lnTo>
                  <a:pt x="0" y="702608"/>
                </a:lnTo>
                <a:lnTo>
                  <a:pt x="0" y="0"/>
                </a:lnTo>
                <a:close/>
              </a:path>
            </a:pathLst>
          </a:custGeom>
          <a:blipFill>
            <a:blip r:embed="rId3"/>
            <a:srcRect l="0" t="0" r="0" b="0"/>
            <a:stretch/>
          </a:blipFill>
        </p:spPr>
      </p:sp>
      <p:sp>
        <p:nvSpPr>
          <p:cNvPr id="706615671" name="Freeform 18"/>
          <p:cNvSpPr/>
          <p:nvPr/>
        </p:nvSpPr>
        <p:spPr bwMode="auto">
          <a:xfrm rot="2700000" flipH="0" flipV="0">
            <a:off x="7703403" y="5376491"/>
            <a:ext cx="749448" cy="702607"/>
          </a:xfrm>
          <a:custGeom>
            <a:avLst/>
            <a:gdLst/>
            <a:ahLst/>
            <a:cxnLst/>
            <a:rect l="l" t="t" r="r" b="b"/>
            <a:pathLst>
              <a:path w="749448" h="702607" fill="norm" stroke="1" extrusionOk="0">
                <a:moveTo>
                  <a:pt x="0" y="0"/>
                </a:moveTo>
                <a:lnTo>
                  <a:pt x="749448" y="0"/>
                </a:lnTo>
                <a:lnTo>
                  <a:pt x="749448" y="702608"/>
                </a:lnTo>
                <a:lnTo>
                  <a:pt x="0" y="702608"/>
                </a:lnTo>
                <a:lnTo>
                  <a:pt x="0" y="0"/>
                </a:lnTo>
                <a:close/>
              </a:path>
            </a:pathLst>
          </a:custGeom>
          <a:blipFill>
            <a:blip r:embed="rId5"/>
            <a:srcRect l="0" t="0" r="0" b="0"/>
            <a:stretch/>
          </a:blipFill>
        </p:spPr>
      </p:sp>
      <p:sp>
        <p:nvSpPr>
          <p:cNvPr id="69431188" name="Freeform 19"/>
          <p:cNvSpPr/>
          <p:nvPr/>
        </p:nvSpPr>
        <p:spPr bwMode="auto">
          <a:xfrm rot="8099999" flipH="0" flipV="0">
            <a:off x="7703403" y="3244746"/>
            <a:ext cx="749448" cy="702607"/>
          </a:xfrm>
          <a:custGeom>
            <a:avLst/>
            <a:gdLst/>
            <a:ahLst/>
            <a:cxnLst/>
            <a:rect l="l" t="t" r="r" b="b"/>
            <a:pathLst>
              <a:path w="749448" h="702607" fill="norm" stroke="1" extrusionOk="0">
                <a:moveTo>
                  <a:pt x="0" y="0"/>
                </a:moveTo>
                <a:lnTo>
                  <a:pt x="749448" y="0"/>
                </a:lnTo>
                <a:lnTo>
                  <a:pt x="749448" y="702607"/>
                </a:lnTo>
                <a:lnTo>
                  <a:pt x="0" y="702607"/>
                </a:lnTo>
                <a:lnTo>
                  <a:pt x="0" y="0"/>
                </a:lnTo>
                <a:close/>
              </a:path>
            </a:pathLst>
          </a:custGeom>
          <a:blipFill>
            <a:blip r:embed="rId7"/>
            <a:srcRect l="0" t="0" r="0" b="0"/>
            <a:stretch/>
          </a:blipFill>
        </p:spPr>
      </p:sp>
      <p:sp>
        <p:nvSpPr>
          <p:cNvPr id="179865607" name="Freeform 20"/>
          <p:cNvSpPr/>
          <p:nvPr/>
        </p:nvSpPr>
        <p:spPr bwMode="auto">
          <a:xfrm rot="-8099999" flipH="0" flipV="0">
            <a:off x="9835149" y="3244746"/>
            <a:ext cx="749448" cy="702607"/>
          </a:xfrm>
          <a:custGeom>
            <a:avLst/>
            <a:gdLst/>
            <a:ahLst/>
            <a:cxnLst/>
            <a:rect l="l" t="t" r="r" b="b"/>
            <a:pathLst>
              <a:path w="749448" h="702607" fill="norm" stroke="1" extrusionOk="0">
                <a:moveTo>
                  <a:pt x="0" y="0"/>
                </a:moveTo>
                <a:lnTo>
                  <a:pt x="749448" y="0"/>
                </a:lnTo>
                <a:lnTo>
                  <a:pt x="749448" y="702607"/>
                </a:lnTo>
                <a:lnTo>
                  <a:pt x="0" y="702607"/>
                </a:lnTo>
                <a:lnTo>
                  <a:pt x="0" y="0"/>
                </a:lnTo>
                <a:close/>
              </a:path>
            </a:pathLst>
          </a:custGeom>
          <a:blipFill>
            <a:blip r:embed="rId9"/>
            <a:srcRect l="0" t="0" r="0" b="0"/>
            <a:stretch/>
          </a:blipFill>
        </p:spPr>
      </p:sp>
      <p:sp>
        <p:nvSpPr>
          <p:cNvPr id="378668014" name="TextBox 21"/>
          <p:cNvSpPr txBox="1"/>
          <p:nvPr/>
        </p:nvSpPr>
        <p:spPr bwMode="auto">
          <a:xfrm rot="0">
            <a:off x="8233446" y="4180981"/>
            <a:ext cx="1976426" cy="914257"/>
          </a:xfrm>
          <a:prstGeom prst="rect">
            <a:avLst/>
          </a:prstGeom>
        </p:spPr>
        <p:txBody>
          <a:bodyPr lIns="0" tIns="0" rIns="0" bIns="0" rtlCol="0" anchor="t">
            <a:spAutoFit/>
          </a:bodyPr>
          <a:lstStyle/>
          <a:p>
            <a:pPr algn="ctr">
              <a:lnSpc>
                <a:spcPts val="3682"/>
              </a:lnSpc>
              <a:defRPr/>
            </a:pPr>
            <a:r>
              <a:rPr lang="en-US" sz="2650" b="1" spc="13">
                <a:solidFill>
                  <a:srgbClr val="C34D24"/>
                </a:solidFill>
                <a:latin typeface="Inter Bold"/>
                <a:ea typeface="Inter Bold"/>
                <a:cs typeface="Inter Bold"/>
              </a:rPr>
              <a:t>Objectifs</a:t>
            </a:r>
            <a:endParaRPr/>
          </a:p>
          <a:p>
            <a:pPr algn="ctr">
              <a:lnSpc>
                <a:spcPts val="3682"/>
              </a:lnSpc>
              <a:defRPr/>
            </a:pPr>
            <a:r>
              <a:rPr lang="en-US" sz="2650" b="1" spc="13">
                <a:solidFill>
                  <a:srgbClr val="C34D24"/>
                </a:solidFill>
                <a:latin typeface="Inter Bold"/>
                <a:ea typeface="Inter Bold"/>
                <a:cs typeface="Inter Bold"/>
              </a:rPr>
              <a:t>spécifiques</a:t>
            </a:r>
            <a:endParaRPr/>
          </a:p>
        </p:txBody>
      </p:sp>
      <p:sp>
        <p:nvSpPr>
          <p:cNvPr id="1054062422" name="TextBox 22"/>
          <p:cNvSpPr txBox="1"/>
          <p:nvPr/>
        </p:nvSpPr>
        <p:spPr bwMode="auto">
          <a:xfrm rot="0">
            <a:off x="2371906" y="1833257"/>
            <a:ext cx="4046039" cy="1189356"/>
          </a:xfrm>
          <a:prstGeom prst="rect">
            <a:avLst/>
          </a:prstGeom>
        </p:spPr>
        <p:txBody>
          <a:bodyPr lIns="0" tIns="0" rIns="0" bIns="0" rtlCol="0" anchor="t">
            <a:spAutoFit/>
          </a:bodyPr>
          <a:lstStyle/>
          <a:p>
            <a:pPr algn="l">
              <a:lnSpc>
                <a:spcPts val="3218"/>
              </a:lnSpc>
              <a:defRPr/>
            </a:pPr>
            <a:r>
              <a:rPr lang="en-US" sz="2300" b="1" spc="11">
                <a:solidFill>
                  <a:srgbClr val="3BB8B2"/>
                </a:solidFill>
                <a:latin typeface="Inter Bold"/>
                <a:ea typeface="Inter Bold"/>
                <a:cs typeface="Inter Bold"/>
              </a:rPr>
              <a:t>Apprendre à quantifier les Pertes Économiques Directes </a:t>
            </a:r>
            <a:endParaRPr/>
          </a:p>
        </p:txBody>
      </p:sp>
      <p:sp>
        <p:nvSpPr>
          <p:cNvPr id="254711594" name="TextBox 23"/>
          <p:cNvSpPr txBox="1"/>
          <p:nvPr/>
        </p:nvSpPr>
        <p:spPr bwMode="auto">
          <a:xfrm rot="0">
            <a:off x="838200" y="1650733"/>
            <a:ext cx="1107933" cy="1052754"/>
          </a:xfrm>
          <a:prstGeom prst="rect">
            <a:avLst/>
          </a:prstGeom>
        </p:spPr>
        <p:txBody>
          <a:bodyPr lIns="0" tIns="0" rIns="0" bIns="0" rtlCol="0" anchor="t">
            <a:spAutoFit/>
          </a:bodyPr>
          <a:lstStyle/>
          <a:p>
            <a:pPr algn="r">
              <a:lnSpc>
                <a:spcPts val="8588"/>
              </a:lnSpc>
              <a:defRPr/>
            </a:pPr>
            <a:r>
              <a:rPr lang="en-US" sz="6150" b="1" spc="30">
                <a:solidFill>
                  <a:srgbClr val="3BB8B2"/>
                </a:solidFill>
                <a:latin typeface="Inter Bold"/>
                <a:ea typeface="Inter Bold"/>
                <a:cs typeface="Inter Bold"/>
              </a:rPr>
              <a:t>01</a:t>
            </a:r>
            <a:endParaRPr/>
          </a:p>
        </p:txBody>
      </p:sp>
      <p:sp>
        <p:nvSpPr>
          <p:cNvPr id="2070884157" name="TextBox 24"/>
          <p:cNvSpPr txBox="1"/>
          <p:nvPr/>
        </p:nvSpPr>
        <p:spPr bwMode="auto">
          <a:xfrm rot="0">
            <a:off x="2068555" y="3323554"/>
            <a:ext cx="3692165" cy="1766570"/>
          </a:xfrm>
          <a:prstGeom prst="rect">
            <a:avLst/>
          </a:prstGeom>
        </p:spPr>
        <p:txBody>
          <a:bodyPr lIns="0" tIns="0" rIns="0" bIns="0" rtlCol="0" anchor="t">
            <a:spAutoFit/>
          </a:bodyPr>
          <a:lstStyle/>
          <a:p>
            <a:pPr marL="0" lvl="1" indent="0" algn="just">
              <a:lnSpc>
                <a:spcPts val="2379"/>
              </a:lnSpc>
              <a:spcBef>
                <a:spcPts val="0"/>
              </a:spcBef>
              <a:defRPr/>
            </a:pPr>
            <a:r>
              <a:rPr lang="en-US" sz="1700" u="none" strike="noStrike" spc="8">
                <a:solidFill>
                  <a:srgbClr val="505050"/>
                </a:solidFill>
                <a:latin typeface="Inter"/>
                <a:ea typeface="Inter"/>
                <a:cs typeface="Inter"/>
              </a:rPr>
              <a:t>c'est-à-dire à chiffrer précisément les dommages potentiels sur nos infrastructures et notre agriculture, et à cartographier les "points chauds" du risque économique sur le territoire national.</a:t>
            </a:r>
            <a:endParaRPr/>
          </a:p>
        </p:txBody>
      </p:sp>
      <p:sp>
        <p:nvSpPr>
          <p:cNvPr id="1805801181" name="AutoShape 25"/>
          <p:cNvSpPr/>
          <p:nvPr/>
        </p:nvSpPr>
        <p:spPr bwMode="auto">
          <a:xfrm flipV="1">
            <a:off x="2131726" y="1942518"/>
            <a:ext cx="0" cy="620900"/>
          </a:xfrm>
          <a:prstGeom prst="line">
            <a:avLst/>
          </a:prstGeom>
          <a:ln w="19050" cap="flat">
            <a:solidFill>
              <a:srgbClr val="3BB8B2"/>
            </a:solidFill>
            <a:prstDash val="solid"/>
            <a:headEnd type="none" w="sm" len="sm"/>
            <a:tailEnd type="none" w="sm" len="sm"/>
          </a:ln>
        </p:spPr>
      </p:sp>
      <p:sp>
        <p:nvSpPr>
          <p:cNvPr id="1972896186" name="TextBox 26"/>
          <p:cNvSpPr txBox="1"/>
          <p:nvPr/>
        </p:nvSpPr>
        <p:spPr bwMode="auto">
          <a:xfrm rot="0">
            <a:off x="2371906" y="5382809"/>
            <a:ext cx="4268917" cy="1189356"/>
          </a:xfrm>
          <a:prstGeom prst="rect">
            <a:avLst/>
          </a:prstGeom>
        </p:spPr>
        <p:txBody>
          <a:bodyPr lIns="0" tIns="0" rIns="0" bIns="0" rtlCol="0" anchor="t">
            <a:spAutoFit/>
          </a:bodyPr>
          <a:lstStyle/>
          <a:p>
            <a:pPr algn="l">
              <a:lnSpc>
                <a:spcPts val="3218"/>
              </a:lnSpc>
              <a:defRPr/>
            </a:pPr>
            <a:r>
              <a:rPr lang="en-US" sz="2300" b="1" spc="11">
                <a:solidFill>
                  <a:srgbClr val="4A80BE"/>
                </a:solidFill>
                <a:latin typeface="Inter Bold"/>
                <a:ea typeface="Inter Bold"/>
                <a:cs typeface="Inter Bold"/>
              </a:rPr>
              <a:t>Maîtriser les outils pour prioriser les investissements d'adaptation</a:t>
            </a:r>
            <a:endParaRPr/>
          </a:p>
        </p:txBody>
      </p:sp>
      <p:sp>
        <p:nvSpPr>
          <p:cNvPr id="649174400" name="TextBox 27"/>
          <p:cNvSpPr txBox="1"/>
          <p:nvPr/>
        </p:nvSpPr>
        <p:spPr bwMode="auto">
          <a:xfrm rot="0">
            <a:off x="838200" y="5200285"/>
            <a:ext cx="1107933" cy="1052754"/>
          </a:xfrm>
          <a:prstGeom prst="rect">
            <a:avLst/>
          </a:prstGeom>
        </p:spPr>
        <p:txBody>
          <a:bodyPr lIns="0" tIns="0" rIns="0" bIns="0" rtlCol="0" anchor="t">
            <a:spAutoFit/>
          </a:bodyPr>
          <a:lstStyle/>
          <a:p>
            <a:pPr algn="r">
              <a:lnSpc>
                <a:spcPts val="8588"/>
              </a:lnSpc>
              <a:defRPr/>
            </a:pPr>
            <a:r>
              <a:rPr lang="en-US" sz="6150" b="1" spc="30">
                <a:solidFill>
                  <a:srgbClr val="4A80BE"/>
                </a:solidFill>
                <a:latin typeface="Inter Bold"/>
                <a:ea typeface="Inter Bold"/>
                <a:cs typeface="Inter Bold"/>
              </a:rPr>
              <a:t>03</a:t>
            </a:r>
            <a:endParaRPr/>
          </a:p>
        </p:txBody>
      </p:sp>
      <p:sp>
        <p:nvSpPr>
          <p:cNvPr id="2068607924" name="TextBox 28"/>
          <p:cNvSpPr txBox="1"/>
          <p:nvPr/>
        </p:nvSpPr>
        <p:spPr bwMode="auto">
          <a:xfrm rot="0">
            <a:off x="2131726" y="6745221"/>
            <a:ext cx="3628994" cy="1766570"/>
          </a:xfrm>
          <a:prstGeom prst="rect">
            <a:avLst/>
          </a:prstGeom>
        </p:spPr>
        <p:txBody>
          <a:bodyPr lIns="0" tIns="0" rIns="0" bIns="0" rtlCol="0" anchor="t">
            <a:spAutoFit/>
          </a:bodyPr>
          <a:lstStyle/>
          <a:p>
            <a:pPr marL="0" lvl="1" indent="0" algn="just">
              <a:lnSpc>
                <a:spcPts val="2379"/>
              </a:lnSpc>
              <a:spcBef>
                <a:spcPts val="0"/>
              </a:spcBef>
              <a:defRPr/>
            </a:pPr>
            <a:r>
              <a:rPr lang="en-US" sz="1700" u="none" strike="noStrike" spc="8">
                <a:solidFill>
                  <a:srgbClr val="505050"/>
                </a:solidFill>
                <a:latin typeface="Inter"/>
                <a:ea typeface="Inter"/>
                <a:cs typeface="Inter"/>
              </a:rPr>
              <a:t>Vous réaliserez des analyses coûts-bénéfices pour identifier et défendre les projets les plus rentables, qu'il s'agisse de digues, de systèmes d'irrigation ou d'autres mesures de protection.</a:t>
            </a:r>
            <a:endParaRPr/>
          </a:p>
        </p:txBody>
      </p:sp>
      <p:sp>
        <p:nvSpPr>
          <p:cNvPr id="2128956770" name="AutoShape 29"/>
          <p:cNvSpPr/>
          <p:nvPr/>
        </p:nvSpPr>
        <p:spPr bwMode="auto">
          <a:xfrm flipV="1">
            <a:off x="2131726" y="5492070"/>
            <a:ext cx="0" cy="620900"/>
          </a:xfrm>
          <a:prstGeom prst="line">
            <a:avLst/>
          </a:prstGeom>
          <a:ln w="19050" cap="flat">
            <a:solidFill>
              <a:srgbClr val="4A80BE"/>
            </a:solidFill>
            <a:prstDash val="solid"/>
            <a:headEnd type="none" w="sm" len="sm"/>
            <a:tailEnd type="none" w="sm" len="sm"/>
          </a:ln>
        </p:spPr>
      </p:sp>
      <p:sp>
        <p:nvSpPr>
          <p:cNvPr id="1562790836" name="TextBox 30"/>
          <p:cNvSpPr txBox="1"/>
          <p:nvPr/>
        </p:nvSpPr>
        <p:spPr bwMode="auto">
          <a:xfrm rot="0">
            <a:off x="12601380" y="6893811"/>
            <a:ext cx="3593948" cy="2061845"/>
          </a:xfrm>
          <a:prstGeom prst="rect">
            <a:avLst/>
          </a:prstGeom>
        </p:spPr>
        <p:txBody>
          <a:bodyPr lIns="0" tIns="0" rIns="0" bIns="0" rtlCol="0" anchor="t">
            <a:spAutoFit/>
          </a:bodyPr>
          <a:lstStyle/>
          <a:p>
            <a:pPr marL="0" lvl="1" indent="0" algn="just">
              <a:lnSpc>
                <a:spcPts val="2379"/>
              </a:lnSpc>
              <a:spcBef>
                <a:spcPts val="0"/>
              </a:spcBef>
              <a:defRPr/>
            </a:pPr>
            <a:r>
              <a:rPr lang="en-US" sz="1700" u="none" strike="noStrike" spc="8">
                <a:solidFill>
                  <a:srgbClr val="505050"/>
                </a:solidFill>
                <a:latin typeface="Inter"/>
                <a:ea typeface="Inter"/>
                <a:cs typeface="Inter"/>
              </a:rPr>
              <a:t>Vos analyses permettront d'ajuster plus finement les prévisions de croissance du PIB et d'intégrer rigoureusement les risques climatiques dans les analyses de la soutenabilité de la dette.</a:t>
            </a:r>
            <a:endParaRPr/>
          </a:p>
        </p:txBody>
      </p:sp>
      <p:sp>
        <p:nvSpPr>
          <p:cNvPr id="1663955788" name="TextBox 31"/>
          <p:cNvSpPr txBox="1"/>
          <p:nvPr/>
        </p:nvSpPr>
        <p:spPr bwMode="auto">
          <a:xfrm rot="0">
            <a:off x="12772830" y="5459009"/>
            <a:ext cx="3015265" cy="1189356"/>
          </a:xfrm>
          <a:prstGeom prst="rect">
            <a:avLst/>
          </a:prstGeom>
        </p:spPr>
        <p:txBody>
          <a:bodyPr lIns="0" tIns="0" rIns="0" bIns="0" rtlCol="0" anchor="t">
            <a:spAutoFit/>
          </a:bodyPr>
          <a:lstStyle/>
          <a:p>
            <a:pPr algn="r">
              <a:lnSpc>
                <a:spcPts val="3218"/>
              </a:lnSpc>
              <a:defRPr/>
            </a:pPr>
            <a:r>
              <a:rPr lang="en-US" sz="2300" b="1" spc="11">
                <a:solidFill>
                  <a:srgbClr val="7E5ABB"/>
                </a:solidFill>
                <a:latin typeface="Inter Bold"/>
                <a:ea typeface="Inter Bold"/>
                <a:cs typeface="Inter Bold"/>
              </a:rPr>
              <a:t>Informer et renforcer le cadrage macroéconomique</a:t>
            </a:r>
            <a:endParaRPr/>
          </a:p>
        </p:txBody>
      </p:sp>
      <p:sp>
        <p:nvSpPr>
          <p:cNvPr id="1189016053" name="TextBox 32"/>
          <p:cNvSpPr txBox="1"/>
          <p:nvPr/>
        </p:nvSpPr>
        <p:spPr bwMode="auto">
          <a:xfrm rot="0">
            <a:off x="16341867" y="5276485"/>
            <a:ext cx="1107933" cy="1053854"/>
          </a:xfrm>
          <a:prstGeom prst="rect">
            <a:avLst/>
          </a:prstGeom>
        </p:spPr>
        <p:txBody>
          <a:bodyPr lIns="0" tIns="0" rIns="0" bIns="0" rtlCol="0" anchor="t">
            <a:spAutoFit/>
          </a:bodyPr>
          <a:lstStyle/>
          <a:p>
            <a:pPr algn="l">
              <a:lnSpc>
                <a:spcPts val="8588"/>
              </a:lnSpc>
              <a:defRPr/>
            </a:pPr>
            <a:r>
              <a:rPr lang="en-US" sz="6150" b="1" spc="30">
                <a:solidFill>
                  <a:srgbClr val="7E5ABB"/>
                </a:solidFill>
                <a:latin typeface="Inter Bold"/>
                <a:ea typeface="Inter Bold"/>
                <a:cs typeface="Inter Bold"/>
              </a:rPr>
              <a:t>04</a:t>
            </a:r>
            <a:endParaRPr/>
          </a:p>
        </p:txBody>
      </p:sp>
      <p:sp>
        <p:nvSpPr>
          <p:cNvPr id="2098706511" name="AutoShape 33"/>
          <p:cNvSpPr/>
          <p:nvPr/>
        </p:nvSpPr>
        <p:spPr bwMode="auto">
          <a:xfrm flipV="1">
            <a:off x="16064320" y="5568270"/>
            <a:ext cx="0" cy="620900"/>
          </a:xfrm>
          <a:prstGeom prst="line">
            <a:avLst/>
          </a:prstGeom>
          <a:ln w="19050" cap="flat">
            <a:solidFill>
              <a:srgbClr val="7E5ABB"/>
            </a:solidFill>
            <a:prstDash val="solid"/>
            <a:headEnd type="none" w="sm" len="sm"/>
            <a:tailEnd type="none" w="sm" len="sm"/>
          </a:ln>
        </p:spPr>
      </p:sp>
      <p:sp>
        <p:nvSpPr>
          <p:cNvPr id="1940206037" name="TextBox 34"/>
          <p:cNvSpPr txBox="1"/>
          <p:nvPr/>
        </p:nvSpPr>
        <p:spPr bwMode="auto">
          <a:xfrm rot="0">
            <a:off x="12620430" y="2832780"/>
            <a:ext cx="3443890" cy="1766570"/>
          </a:xfrm>
          <a:prstGeom prst="rect">
            <a:avLst/>
          </a:prstGeom>
        </p:spPr>
        <p:txBody>
          <a:bodyPr lIns="0" tIns="0" rIns="0" bIns="0" rtlCol="0" anchor="t">
            <a:spAutoFit/>
          </a:bodyPr>
          <a:lstStyle/>
          <a:p>
            <a:pPr marL="0" lvl="1" indent="0" algn="just">
              <a:lnSpc>
                <a:spcPts val="2379"/>
              </a:lnSpc>
              <a:spcBef>
                <a:spcPts val="0"/>
              </a:spcBef>
              <a:defRPr/>
            </a:pPr>
            <a:r>
              <a:rPr lang="en-US" sz="1700" u="none" strike="noStrike" spc="8">
                <a:solidFill>
                  <a:srgbClr val="505050"/>
                </a:solidFill>
                <a:latin typeface="Inter"/>
                <a:ea typeface="Inter"/>
                <a:cs typeface="Inter"/>
              </a:rPr>
              <a:t>Cela implique d'estimer les passifs contingents, comme les coûts de reconstruction, et de modéliser l'impact direct des chocs climatiques sur les recettes fiscales.</a:t>
            </a:r>
            <a:endParaRPr/>
          </a:p>
        </p:txBody>
      </p:sp>
      <p:sp>
        <p:nvSpPr>
          <p:cNvPr id="620581327" name="TextBox 35"/>
          <p:cNvSpPr txBox="1"/>
          <p:nvPr/>
        </p:nvSpPr>
        <p:spPr bwMode="auto">
          <a:xfrm rot="0">
            <a:off x="12479785" y="1460723"/>
            <a:ext cx="3308310" cy="1189356"/>
          </a:xfrm>
          <a:prstGeom prst="rect">
            <a:avLst/>
          </a:prstGeom>
        </p:spPr>
        <p:txBody>
          <a:bodyPr lIns="0" tIns="0" rIns="0" bIns="0" rtlCol="0" anchor="t">
            <a:spAutoFit/>
          </a:bodyPr>
          <a:lstStyle/>
          <a:p>
            <a:pPr algn="r">
              <a:lnSpc>
                <a:spcPts val="3218"/>
              </a:lnSpc>
              <a:defRPr/>
            </a:pPr>
            <a:r>
              <a:rPr lang="en-US" sz="2300" b="1" spc="11">
                <a:solidFill>
                  <a:srgbClr val="35A7C0"/>
                </a:solidFill>
                <a:latin typeface="Inter Bold"/>
                <a:ea typeface="Inter Bold"/>
                <a:cs typeface="Inter Bold"/>
              </a:rPr>
              <a:t>Capable d'évaluer le risque budgétaire et fiscal</a:t>
            </a:r>
            <a:endParaRPr/>
          </a:p>
        </p:txBody>
      </p:sp>
      <p:sp>
        <p:nvSpPr>
          <p:cNvPr id="1642084658" name="TextBox 36"/>
          <p:cNvSpPr txBox="1"/>
          <p:nvPr/>
        </p:nvSpPr>
        <p:spPr bwMode="auto">
          <a:xfrm rot="0">
            <a:off x="16341867" y="1549658"/>
            <a:ext cx="1107933" cy="1053854"/>
          </a:xfrm>
          <a:prstGeom prst="rect">
            <a:avLst/>
          </a:prstGeom>
        </p:spPr>
        <p:txBody>
          <a:bodyPr lIns="0" tIns="0" rIns="0" bIns="0" rtlCol="0" anchor="t">
            <a:spAutoFit/>
          </a:bodyPr>
          <a:lstStyle/>
          <a:p>
            <a:pPr algn="l">
              <a:lnSpc>
                <a:spcPts val="8588"/>
              </a:lnSpc>
              <a:defRPr/>
            </a:pPr>
            <a:r>
              <a:rPr lang="en-US" sz="6150" b="1" spc="30">
                <a:solidFill>
                  <a:srgbClr val="35A7C0"/>
                </a:solidFill>
                <a:latin typeface="Inter Bold"/>
                <a:ea typeface="Inter Bold"/>
                <a:cs typeface="Inter Bold"/>
              </a:rPr>
              <a:t>02</a:t>
            </a:r>
            <a:endParaRPr/>
          </a:p>
        </p:txBody>
      </p:sp>
      <p:sp>
        <p:nvSpPr>
          <p:cNvPr id="938000020" name="AutoShape 37"/>
          <p:cNvSpPr/>
          <p:nvPr/>
        </p:nvSpPr>
        <p:spPr bwMode="auto">
          <a:xfrm flipV="1">
            <a:off x="16064320" y="1841443"/>
            <a:ext cx="0" cy="620900"/>
          </a:xfrm>
          <a:prstGeom prst="line">
            <a:avLst/>
          </a:prstGeom>
          <a:ln w="19050" cap="flat">
            <a:solidFill>
              <a:srgbClr val="35A7C0"/>
            </a:solidFill>
            <a:prstDash val="solid"/>
            <a:headEnd type="none" w="sm" len="sm"/>
            <a:tailEnd type="none" w="sm" len="sm"/>
          </a:ln>
        </p:spPr>
      </p:sp>
      <p:sp>
        <p:nvSpPr>
          <p:cNvPr id="408884850" name="Freeform 38"/>
          <p:cNvSpPr/>
          <p:nvPr/>
        </p:nvSpPr>
        <p:spPr bwMode="auto">
          <a:xfrm rot="0" flipH="0" flipV="0">
            <a:off x="10561524" y="2307720"/>
            <a:ext cx="994336" cy="1120378"/>
          </a:xfrm>
          <a:custGeom>
            <a:avLst/>
            <a:gdLst/>
            <a:ahLst/>
            <a:cxnLst/>
            <a:rect l="l" t="t" r="r" b="b"/>
            <a:pathLst>
              <a:path w="994336" h="1120378" fill="norm" stroke="1" extrusionOk="0">
                <a:moveTo>
                  <a:pt x="0" y="0"/>
                </a:moveTo>
                <a:lnTo>
                  <a:pt x="994336" y="0"/>
                </a:lnTo>
                <a:lnTo>
                  <a:pt x="994336" y="1120378"/>
                </a:lnTo>
                <a:lnTo>
                  <a:pt x="0" y="1120378"/>
                </a:lnTo>
                <a:lnTo>
                  <a:pt x="0" y="0"/>
                </a:lnTo>
                <a:close/>
              </a:path>
            </a:pathLst>
          </a:custGeom>
          <a:blipFill>
            <a:blip r:embed="rId11"/>
            <a:srcRect l="0" t="0" r="0" b="0"/>
            <a:stretch/>
          </a:blipFill>
        </p:spPr>
      </p:sp>
      <p:sp>
        <p:nvSpPr>
          <p:cNvPr id="292263753" name="Freeform 39"/>
          <p:cNvSpPr/>
          <p:nvPr/>
        </p:nvSpPr>
        <p:spPr bwMode="auto">
          <a:xfrm rot="0" flipH="0" flipV="0">
            <a:off x="6684645" y="2311420"/>
            <a:ext cx="1089326" cy="1112977"/>
          </a:xfrm>
          <a:custGeom>
            <a:avLst/>
            <a:gdLst/>
            <a:ahLst/>
            <a:cxnLst/>
            <a:rect l="l" t="t" r="r" b="b"/>
            <a:pathLst>
              <a:path w="1089326" h="1112977" fill="norm" stroke="1" extrusionOk="0">
                <a:moveTo>
                  <a:pt x="0" y="0"/>
                </a:moveTo>
                <a:lnTo>
                  <a:pt x="1089326" y="0"/>
                </a:lnTo>
                <a:lnTo>
                  <a:pt x="1089326" y="1112977"/>
                </a:lnTo>
                <a:lnTo>
                  <a:pt x="0" y="1112977"/>
                </a:lnTo>
                <a:lnTo>
                  <a:pt x="0" y="0"/>
                </a:lnTo>
                <a:close/>
              </a:path>
            </a:pathLst>
          </a:custGeom>
          <a:blipFill>
            <a:blip r:embed="rId13"/>
            <a:srcRect l="0" t="0" r="0" b="0"/>
            <a:stretch/>
          </a:blipFill>
        </p:spPr>
      </p:sp>
      <p:sp>
        <p:nvSpPr>
          <p:cNvPr id="1053272320" name="Freeform 40"/>
          <p:cNvSpPr/>
          <p:nvPr/>
        </p:nvSpPr>
        <p:spPr bwMode="auto">
          <a:xfrm rot="0" flipH="0" flipV="0">
            <a:off x="6627125" y="5875313"/>
            <a:ext cx="1204367" cy="1038766"/>
          </a:xfrm>
          <a:custGeom>
            <a:avLst/>
            <a:gdLst/>
            <a:ahLst/>
            <a:cxnLst/>
            <a:rect l="l" t="t" r="r" b="b"/>
            <a:pathLst>
              <a:path w="1204367" h="1038766" fill="norm" stroke="1" extrusionOk="0">
                <a:moveTo>
                  <a:pt x="0" y="0"/>
                </a:moveTo>
                <a:lnTo>
                  <a:pt x="1204366" y="0"/>
                </a:lnTo>
                <a:lnTo>
                  <a:pt x="1204366" y="1038766"/>
                </a:lnTo>
                <a:lnTo>
                  <a:pt x="0" y="1038766"/>
                </a:lnTo>
                <a:lnTo>
                  <a:pt x="0" y="0"/>
                </a:lnTo>
                <a:close/>
              </a:path>
            </a:pathLst>
          </a:custGeom>
          <a:blipFill>
            <a:blip r:embed="rId15"/>
            <a:srcRect l="0" t="0" r="0" b="0"/>
            <a:stretch/>
          </a:blipFill>
        </p:spPr>
      </p:sp>
      <p:sp>
        <p:nvSpPr>
          <p:cNvPr id="1685983813" name="Freeform 41"/>
          <p:cNvSpPr/>
          <p:nvPr/>
        </p:nvSpPr>
        <p:spPr bwMode="auto">
          <a:xfrm rot="0" flipH="0" flipV="0">
            <a:off x="10544824" y="5902025"/>
            <a:ext cx="1027736" cy="985342"/>
          </a:xfrm>
          <a:custGeom>
            <a:avLst/>
            <a:gdLst/>
            <a:ahLst/>
            <a:cxnLst/>
            <a:rect l="l" t="t" r="r" b="b"/>
            <a:pathLst>
              <a:path w="1027736" h="985342" fill="norm" stroke="1" extrusionOk="0">
                <a:moveTo>
                  <a:pt x="0" y="0"/>
                </a:moveTo>
                <a:lnTo>
                  <a:pt x="1027736" y="0"/>
                </a:lnTo>
                <a:lnTo>
                  <a:pt x="1027736" y="985342"/>
                </a:lnTo>
                <a:lnTo>
                  <a:pt x="0" y="985342"/>
                </a:lnTo>
                <a:lnTo>
                  <a:pt x="0" y="0"/>
                </a:lnTo>
                <a:close/>
              </a:path>
            </a:pathLst>
          </a:custGeom>
          <a:blipFill>
            <a:blip r:embed="rId17"/>
            <a:srcRect l="0" t="0" r="0" b="0"/>
            <a:stretch/>
          </a:blipFill>
        </p:spPr>
      </p:sp>
      <p:sp>
        <p:nvSpPr>
          <p:cNvPr id="205428264" name="Freeform 42"/>
          <p:cNvSpPr/>
          <p:nvPr/>
        </p:nvSpPr>
        <p:spPr bwMode="auto">
          <a:xfrm rot="0" flipH="0" flipV="0">
            <a:off x="-279918" y="10021223"/>
            <a:ext cx="1001509" cy="500755"/>
          </a:xfrm>
          <a:custGeom>
            <a:avLst/>
            <a:gdLst/>
            <a:ahLst/>
            <a:cxnLst/>
            <a:rect l="l" t="t" r="r" b="b"/>
            <a:pathLst>
              <a:path w="1001509" h="500755" fill="norm" stroke="1" extrusionOk="0">
                <a:moveTo>
                  <a:pt x="0" y="0"/>
                </a:moveTo>
                <a:lnTo>
                  <a:pt x="1001509" y="0"/>
                </a:lnTo>
                <a:lnTo>
                  <a:pt x="1001509" y="500755"/>
                </a:lnTo>
                <a:lnTo>
                  <a:pt x="0" y="500755"/>
                </a:lnTo>
                <a:lnTo>
                  <a:pt x="0" y="0"/>
                </a:lnTo>
                <a:close/>
              </a:path>
            </a:pathLst>
          </a:custGeom>
          <a:blipFill>
            <a:blip r:embed="rId19"/>
            <a:srcRect l="0" t="0" r="0" b="0"/>
            <a:stretch/>
          </a:blipFill>
        </p:spPr>
      </p:sp>
      <p:sp>
        <p:nvSpPr>
          <p:cNvPr id="1193036445" name="Freeform 43"/>
          <p:cNvSpPr/>
          <p:nvPr/>
        </p:nvSpPr>
        <p:spPr bwMode="auto">
          <a:xfrm rot="0" flipH="0" flipV="0">
            <a:off x="17198036" y="-184027"/>
            <a:ext cx="1269104" cy="1269104"/>
          </a:xfrm>
          <a:custGeom>
            <a:avLst/>
            <a:gdLst/>
            <a:ahLst/>
            <a:cxnLst/>
            <a:rect l="l" t="t" r="r" b="b"/>
            <a:pathLst>
              <a:path w="1269104" h="1269104" fill="norm" stroke="1" extrusionOk="0">
                <a:moveTo>
                  <a:pt x="0" y="0"/>
                </a:moveTo>
                <a:lnTo>
                  <a:pt x="1269104" y="0"/>
                </a:lnTo>
                <a:lnTo>
                  <a:pt x="1269104" y="1269104"/>
                </a:lnTo>
                <a:lnTo>
                  <a:pt x="0" y="1269104"/>
                </a:lnTo>
                <a:lnTo>
                  <a:pt x="0" y="0"/>
                </a:lnTo>
                <a:close/>
              </a:path>
            </a:pathLst>
          </a:custGeom>
          <a:blipFill>
            <a:blip r:embed="rId21">
              <a:alphaModFix amt="35000"/>
            </a:blip>
            <a:srcRect l="0" t="0" r="0" b="0"/>
            <a:stretch/>
          </a:blipFill>
        </p:spPr>
      </p:sp>
      <p:sp>
        <p:nvSpPr>
          <p:cNvPr id="2064860190" name="Freeform 44"/>
          <p:cNvSpPr/>
          <p:nvPr/>
        </p:nvSpPr>
        <p:spPr bwMode="auto">
          <a:xfrm rot="0" flipH="0" flipV="0">
            <a:off x="-248816" y="-184027"/>
            <a:ext cx="745965" cy="607962"/>
          </a:xfrm>
          <a:custGeom>
            <a:avLst/>
            <a:gdLst/>
            <a:ahLst/>
            <a:cxnLst/>
            <a:rect l="l" t="t" r="r" b="b"/>
            <a:pathLst>
              <a:path w="745965" h="607962" fill="norm" stroke="1" extrusionOk="0">
                <a:moveTo>
                  <a:pt x="0" y="0"/>
                </a:moveTo>
                <a:lnTo>
                  <a:pt x="745965" y="0"/>
                </a:lnTo>
                <a:lnTo>
                  <a:pt x="745965" y="607962"/>
                </a:lnTo>
                <a:lnTo>
                  <a:pt x="0" y="607962"/>
                </a:lnTo>
                <a:lnTo>
                  <a:pt x="0" y="0"/>
                </a:lnTo>
                <a:close/>
              </a:path>
            </a:pathLst>
          </a:custGeom>
          <a:blipFill>
            <a:blip r:embed="rId23"/>
            <a:srcRect l="0" t="0" r="0" b="0"/>
            <a:stretch/>
          </a:blipFill>
        </p:spPr>
      </p:sp>
      <p:sp>
        <p:nvSpPr>
          <p:cNvPr id="96816681" name="Freeform 45"/>
          <p:cNvSpPr/>
          <p:nvPr/>
        </p:nvSpPr>
        <p:spPr bwMode="auto">
          <a:xfrm rot="0" flipH="0" flipV="0">
            <a:off x="17915017" y="9914017"/>
            <a:ext cx="745965" cy="607962"/>
          </a:xfrm>
          <a:custGeom>
            <a:avLst/>
            <a:gdLst/>
            <a:ahLst/>
            <a:cxnLst/>
            <a:rect l="l" t="t" r="r" b="b"/>
            <a:pathLst>
              <a:path w="745965" h="607962" fill="norm" stroke="1" extrusionOk="0">
                <a:moveTo>
                  <a:pt x="0" y="0"/>
                </a:moveTo>
                <a:lnTo>
                  <a:pt x="745966" y="0"/>
                </a:lnTo>
                <a:lnTo>
                  <a:pt x="745966" y="607962"/>
                </a:lnTo>
                <a:lnTo>
                  <a:pt x="0" y="607962"/>
                </a:lnTo>
                <a:lnTo>
                  <a:pt x="0" y="0"/>
                </a:lnTo>
                <a:close/>
              </a:path>
            </a:pathLst>
          </a:custGeom>
          <a:blipFill>
            <a:blip r:embed="rId23"/>
            <a:srcRect l="0" t="0" r="0" b="0"/>
            <a:stretch/>
          </a:blipFill>
        </p:spPr>
      </p:sp>
      <p:sp>
        <p:nvSpPr>
          <p:cNvPr id="1250059580" name="Freeform 46"/>
          <p:cNvSpPr/>
          <p:nvPr/>
        </p:nvSpPr>
        <p:spPr bwMode="auto">
          <a:xfrm rot="0" flipH="0" flipV="0">
            <a:off x="-1306002" y="8319882"/>
            <a:ext cx="1950206" cy="1245695"/>
          </a:xfrm>
          <a:custGeom>
            <a:avLst/>
            <a:gdLst/>
            <a:ahLst/>
            <a:cxnLst/>
            <a:rect l="l" t="t" r="r" b="b"/>
            <a:pathLst>
              <a:path w="1950207" h="1245695" fill="norm" stroke="1" extrusionOk="0">
                <a:moveTo>
                  <a:pt x="0" y="0"/>
                </a:moveTo>
                <a:lnTo>
                  <a:pt x="1950207" y="0"/>
                </a:lnTo>
                <a:lnTo>
                  <a:pt x="1950207" y="1245695"/>
                </a:lnTo>
                <a:lnTo>
                  <a:pt x="0" y="1245695"/>
                </a:lnTo>
                <a:lnTo>
                  <a:pt x="0" y="0"/>
                </a:lnTo>
                <a:close/>
              </a:path>
            </a:pathLst>
          </a:custGeom>
          <a:blipFill>
            <a:blip r:embed="rId25">
              <a:alphaModFix amt="50000"/>
            </a:blip>
            <a:srcRect l="0" t="0" r="0" b="0"/>
            <a:stretch/>
          </a:blipFill>
        </p:spPr>
      </p:sp>
      <p:sp>
        <p:nvSpPr>
          <p:cNvPr id="1900364199" name="Freeform 47"/>
          <p:cNvSpPr/>
          <p:nvPr/>
        </p:nvSpPr>
        <p:spPr bwMode="auto">
          <a:xfrm rot="0" flipH="1" flipV="0">
            <a:off x="17198036" y="78485"/>
            <a:ext cx="1397171" cy="263716"/>
          </a:xfrm>
          <a:custGeom>
            <a:avLst/>
            <a:gdLst/>
            <a:ahLst/>
            <a:cxnLst/>
            <a:rect l="l" t="t" r="r" b="b"/>
            <a:pathLst>
              <a:path w="1397171" h="263716" fill="norm" stroke="1" extrusionOk="0">
                <a:moveTo>
                  <a:pt x="1397172" y="0"/>
                </a:moveTo>
                <a:lnTo>
                  <a:pt x="0" y="0"/>
                </a:lnTo>
                <a:lnTo>
                  <a:pt x="0" y="263716"/>
                </a:lnTo>
                <a:lnTo>
                  <a:pt x="1397172" y="263716"/>
                </a:lnTo>
                <a:lnTo>
                  <a:pt x="1397172" y="0"/>
                </a:lnTo>
                <a:close/>
              </a:path>
            </a:pathLst>
          </a:custGeom>
          <a:blipFill>
            <a:blip r:embed="rId27"/>
            <a:srcRect l="0" t="0" r="0" b="0"/>
            <a:stretch/>
          </a:blipFill>
        </p:spPr>
      </p:sp>
      <p:sp>
        <p:nvSpPr>
          <p:cNvPr id="594783301" name="Freeform 48"/>
          <p:cNvSpPr/>
          <p:nvPr/>
        </p:nvSpPr>
        <p:spPr bwMode="auto">
          <a:xfrm rot="0" flipH="0" flipV="0">
            <a:off x="18070637" y="671049"/>
            <a:ext cx="590345" cy="357651"/>
          </a:xfrm>
          <a:custGeom>
            <a:avLst/>
            <a:gdLst/>
            <a:ahLst/>
            <a:cxnLst/>
            <a:rect l="l" t="t" r="r" b="b"/>
            <a:pathLst>
              <a:path w="590345" h="357651" fill="norm" stroke="1" extrusionOk="0">
                <a:moveTo>
                  <a:pt x="0" y="0"/>
                </a:moveTo>
                <a:lnTo>
                  <a:pt x="590346" y="0"/>
                </a:lnTo>
                <a:lnTo>
                  <a:pt x="590346" y="357651"/>
                </a:lnTo>
                <a:lnTo>
                  <a:pt x="0" y="357651"/>
                </a:lnTo>
                <a:lnTo>
                  <a:pt x="0" y="0"/>
                </a:lnTo>
                <a:close/>
              </a:path>
            </a:pathLst>
          </a:custGeom>
          <a:blipFill>
            <a:blip r:embed="rId29"/>
            <a:srcRect l="0" t="0" r="0" b="0"/>
            <a:stretch/>
          </a:blipFill>
        </p:spPr>
      </p:sp>
      <p:sp>
        <p:nvSpPr>
          <p:cNvPr id="886909253" name="TextBox 49"/>
          <p:cNvSpPr txBox="1"/>
          <p:nvPr/>
        </p:nvSpPr>
        <p:spPr bwMode="auto">
          <a:xfrm rot="0">
            <a:off x="2068555" y="466003"/>
            <a:ext cx="3987694" cy="443863"/>
          </a:xfrm>
          <a:prstGeom prst="rect">
            <a:avLst/>
          </a:prstGeom>
        </p:spPr>
        <p:txBody>
          <a:bodyPr lIns="0" tIns="0" rIns="0" bIns="0" rtlCol="0" anchor="t">
            <a:spAutoFit/>
          </a:bodyPr>
          <a:lstStyle/>
          <a:p>
            <a:pPr marL="0" lvl="0" indent="0" algn="just">
              <a:lnSpc>
                <a:spcPts val="3360"/>
              </a:lnSpc>
              <a:spcBef>
                <a:spcPts val="0"/>
              </a:spcBef>
              <a:defRPr/>
            </a:pPr>
            <a:r>
              <a:rPr lang="en-US" sz="2400" b="1" u="none" strike="noStrike">
                <a:solidFill>
                  <a:srgbClr val="C34D24"/>
                </a:solidFill>
                <a:latin typeface="Helvetica World Bold"/>
                <a:ea typeface="Helvetica World Bold"/>
                <a:cs typeface="Helvetica World Bold"/>
              </a:rPr>
              <a:t>OBJECTIFS</a:t>
            </a:r>
            <a:r>
              <a:rPr lang="en-US" sz="2400" b="1" u="none" strike="noStrike">
                <a:solidFill>
                  <a:srgbClr val="C34D24"/>
                </a:solidFill>
                <a:latin typeface="Helvetica World Bold"/>
                <a:ea typeface="Helvetica World Bold"/>
                <a:cs typeface="Helvetica World Bold"/>
              </a:rPr>
              <a:t> SPÉCIFIQUES</a:t>
            </a:r>
            <a:endParaRPr/>
          </a:p>
        </p:txBody>
      </p:sp>
      <p:sp>
        <p:nvSpPr>
          <p:cNvPr id="1447428218" name="TextBox 50"/>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0674175"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519682644"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901326069"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2141527031"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184400050" name="TextBox 10"/>
          <p:cNvSpPr txBox="1"/>
          <p:nvPr/>
        </p:nvSpPr>
        <p:spPr bwMode="auto">
          <a:xfrm rot="0">
            <a:off x="2372574" y="3873700"/>
            <a:ext cx="14003699" cy="250315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3.Spécificités DGE et besoins institutionnels</a:t>
            </a:r>
            <a:endParaRPr/>
          </a:p>
        </p:txBody>
      </p:sp>
      <p:sp>
        <p:nvSpPr>
          <p:cNvPr id="1843492209"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800761690" name="Group 2"/>
          <p:cNvGrpSpPr/>
          <p:nvPr/>
        </p:nvGrpSpPr>
        <p:grpSpPr bwMode="auto">
          <a:xfrm rot="0">
            <a:off x="-2543970" y="0"/>
            <a:ext cx="2984312" cy="10287000"/>
            <a:chOff x="0" y="0"/>
            <a:chExt cx="785992" cy="2709333"/>
          </a:xfrm>
        </p:grpSpPr>
        <p:sp>
          <p:nvSpPr>
            <p:cNvPr id="3" name="Freeform 3"/>
            <p:cNvSpPr/>
            <p:nvPr/>
          </p:nvSpPr>
          <p:spPr bwMode="auto">
            <a:xfrm rot="0" flipH="0" flipV="0">
              <a:off x="0" y="0"/>
              <a:ext cx="785992" cy="2709333"/>
            </a:xfrm>
            <a:custGeom>
              <a:avLst/>
              <a:gdLst/>
              <a:ahLst/>
              <a:cxnLst/>
              <a:rect l="l" t="t" r="r" b="b"/>
              <a:pathLst>
                <a:path w="785992" h="2709333" fill="norm" stroke="1" extrusionOk="0">
                  <a:moveTo>
                    <a:pt x="0" y="0"/>
                  </a:moveTo>
                  <a:lnTo>
                    <a:pt x="785992" y="0"/>
                  </a:lnTo>
                  <a:lnTo>
                    <a:pt x="785992" y="2709333"/>
                  </a:lnTo>
                  <a:lnTo>
                    <a:pt x="0" y="2709333"/>
                  </a:lnTo>
                  <a:close/>
                </a:path>
              </a:pathLst>
            </a:custGeom>
            <a:solidFill>
              <a:srgbClr val="1C5739"/>
            </a:solidFill>
          </p:spPr>
        </p:sp>
        <p:sp>
          <p:nvSpPr>
            <p:cNvPr id="4" name="TextBox 4"/>
            <p:cNvSpPr txBox="1"/>
            <p:nvPr/>
          </p:nvSpPr>
          <p:spPr bwMode="auto">
            <a:xfrm>
              <a:off x="0" y="-38100"/>
              <a:ext cx="785992" cy="2747433"/>
            </a:xfrm>
            <a:prstGeom prst="rect">
              <a:avLst/>
            </a:prstGeom>
            <a:grpFill/>
          </p:spPr>
          <p:txBody>
            <a:bodyPr lIns="50800" tIns="50800" rIns="50800" bIns="50800" rtlCol="0" anchor="ctr"/>
            <a:lstStyle/>
            <a:p>
              <a:pPr algn="ctr">
                <a:lnSpc>
                  <a:spcPts val="2659"/>
                </a:lnSpc>
                <a:defRPr/>
              </a:pPr>
              <a:endParaRPr/>
            </a:p>
          </p:txBody>
        </p:sp>
      </p:grpSp>
      <p:sp>
        <p:nvSpPr>
          <p:cNvPr id="88516225" name="TextBox 5"/>
          <p:cNvSpPr txBox="1"/>
          <p:nvPr/>
        </p:nvSpPr>
        <p:spPr bwMode="auto">
          <a:xfrm rot="0">
            <a:off x="945021" y="-180975"/>
            <a:ext cx="17188886" cy="1048071"/>
          </a:xfrm>
          <a:prstGeom prst="rect">
            <a:avLst/>
          </a:prstGeom>
        </p:spPr>
        <p:txBody>
          <a:bodyPr lIns="0" tIns="0" rIns="0" bIns="0" rtlCol="0" anchor="t">
            <a:spAutoFit/>
          </a:bodyPr>
          <a:lstStyle/>
          <a:p>
            <a:pPr algn="l">
              <a:lnSpc>
                <a:spcPts val="7857"/>
              </a:lnSpc>
              <a:defRPr/>
            </a:pPr>
            <a:r>
              <a:rPr lang="en-US" sz="5600" b="1" spc="-72">
                <a:solidFill>
                  <a:srgbClr val="000000"/>
                </a:solidFill>
                <a:latin typeface="Helvetica World Bold"/>
                <a:ea typeface="Helvetica World Bold"/>
                <a:cs typeface="Helvetica World Bold"/>
              </a:rPr>
              <a:t>Spécificités DGE et besoins institutionnels</a:t>
            </a:r>
            <a:endParaRPr/>
          </a:p>
        </p:txBody>
      </p:sp>
      <p:grpSp>
        <p:nvGrpSpPr>
          <p:cNvPr id="430882133" name="Group 6"/>
          <p:cNvGrpSpPr/>
          <p:nvPr/>
        </p:nvGrpSpPr>
        <p:grpSpPr bwMode="auto">
          <a:xfrm rot="0">
            <a:off x="11014732" y="1133475"/>
            <a:ext cx="6208628" cy="8862527"/>
            <a:chOff x="0" y="0"/>
            <a:chExt cx="1635193" cy="2334163"/>
          </a:xfrm>
        </p:grpSpPr>
        <p:sp>
          <p:nvSpPr>
            <p:cNvPr id="7" name="Freeform 7"/>
            <p:cNvSpPr/>
            <p:nvPr/>
          </p:nvSpPr>
          <p:spPr bwMode="auto">
            <a:xfrm rot="0" flipH="0" flipV="0">
              <a:off x="0" y="0"/>
              <a:ext cx="1635193" cy="2334164"/>
            </a:xfrm>
            <a:custGeom>
              <a:avLst/>
              <a:gdLst/>
              <a:ahLst/>
              <a:cxnLst/>
              <a:rect l="l" t="t" r="r" b="b"/>
              <a:pathLst>
                <a:path w="1635194" h="2334164" fill="norm" stroke="1" extrusionOk="0">
                  <a:moveTo>
                    <a:pt x="19951" y="0"/>
                  </a:moveTo>
                  <a:lnTo>
                    <a:pt x="1615243" y="0"/>
                  </a:lnTo>
                  <a:cubicBezTo>
                    <a:pt x="1626262" y="0"/>
                    <a:pt x="1635194" y="8933"/>
                    <a:pt x="1635194" y="19951"/>
                  </a:cubicBezTo>
                  <a:lnTo>
                    <a:pt x="1635194" y="2314212"/>
                  </a:lnTo>
                  <a:cubicBezTo>
                    <a:pt x="1635194" y="2325231"/>
                    <a:pt x="1626262" y="2334164"/>
                    <a:pt x="1615243" y="2334164"/>
                  </a:cubicBezTo>
                  <a:lnTo>
                    <a:pt x="19951" y="2334164"/>
                  </a:lnTo>
                  <a:cubicBezTo>
                    <a:pt x="8933" y="2334164"/>
                    <a:pt x="0" y="2325231"/>
                    <a:pt x="0" y="2314212"/>
                  </a:cubicBezTo>
                  <a:lnTo>
                    <a:pt x="0" y="19951"/>
                  </a:lnTo>
                  <a:cubicBezTo>
                    <a:pt x="0" y="8933"/>
                    <a:pt x="8933" y="0"/>
                    <a:pt x="19951" y="0"/>
                  </a:cubicBezTo>
                  <a:close/>
                </a:path>
              </a:pathLst>
            </a:custGeom>
            <a:solidFill>
              <a:srgbClr val="000000">
                <a:alpha val="0"/>
              </a:srgbClr>
            </a:solidFill>
            <a:ln w="38100" cap="sq">
              <a:solidFill>
                <a:srgbClr val="1C5739"/>
              </a:solidFill>
              <a:prstDash val="solid"/>
              <a:miter/>
            </a:ln>
          </p:spPr>
        </p:sp>
        <p:sp>
          <p:nvSpPr>
            <p:cNvPr id="8" name="TextBox 8"/>
            <p:cNvSpPr txBox="1"/>
            <p:nvPr/>
          </p:nvSpPr>
          <p:spPr bwMode="auto">
            <a:xfrm>
              <a:off x="0" y="-38100"/>
              <a:ext cx="1635193" cy="2372263"/>
            </a:xfrm>
            <a:prstGeom prst="rect">
              <a:avLst/>
            </a:prstGeom>
            <a:grpFill/>
          </p:spPr>
          <p:txBody>
            <a:bodyPr lIns="50800" tIns="50800" rIns="50800" bIns="50800" rtlCol="0" anchor="ctr"/>
            <a:lstStyle/>
            <a:p>
              <a:pPr algn="ctr">
                <a:lnSpc>
                  <a:spcPts val="2659"/>
                </a:lnSpc>
                <a:spcBef>
                  <a:spcPts val="0"/>
                </a:spcBef>
                <a:defRPr/>
              </a:pPr>
              <a:endParaRPr/>
            </a:p>
          </p:txBody>
        </p:sp>
      </p:grpSp>
      <p:grpSp>
        <p:nvGrpSpPr>
          <p:cNvPr id="560762269" name="Group 9"/>
          <p:cNvGrpSpPr/>
          <p:nvPr/>
        </p:nvGrpSpPr>
        <p:grpSpPr bwMode="auto">
          <a:xfrm rot="0">
            <a:off x="13461924" y="1390132"/>
            <a:ext cx="4436708" cy="3182065"/>
            <a:chOff x="0" y="0"/>
            <a:chExt cx="1133275" cy="812800"/>
          </a:xfrm>
        </p:grpSpPr>
        <p:sp>
          <p:nvSpPr>
            <p:cNvPr id="10" name="Freeform 10"/>
            <p:cNvSpPr/>
            <p:nvPr/>
          </p:nvSpPr>
          <p:spPr bwMode="auto">
            <a:xfrm rot="0" flipH="0" flipV="0">
              <a:off x="0" y="0"/>
              <a:ext cx="1133275" cy="812800"/>
            </a:xfrm>
            <a:custGeom>
              <a:avLst/>
              <a:gdLst/>
              <a:ahLst/>
              <a:cxnLst/>
              <a:rect l="l" t="t" r="r" b="b"/>
              <a:pathLst>
                <a:path w="1133275" h="812800" fill="norm" stroke="1" extrusionOk="0">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3"/>
              <a:srcRect l="0" t="2243" r="0" b="2243"/>
              <a:stretch/>
            </a:blipFill>
            <a:ln w="38100" cap="sq">
              <a:solidFill>
                <a:srgbClr val="1C5739"/>
              </a:solidFill>
              <a:prstDash val="solid"/>
              <a:miter/>
            </a:ln>
          </p:spPr>
        </p:sp>
      </p:grpSp>
      <p:grpSp>
        <p:nvGrpSpPr>
          <p:cNvPr id="615317198" name="Group 11"/>
          <p:cNvGrpSpPr/>
          <p:nvPr/>
        </p:nvGrpSpPr>
        <p:grpSpPr bwMode="auto">
          <a:xfrm rot="0">
            <a:off x="9682339" y="3983231"/>
            <a:ext cx="4436708" cy="3182065"/>
            <a:chOff x="0" y="0"/>
            <a:chExt cx="1133275" cy="812800"/>
          </a:xfrm>
        </p:grpSpPr>
        <p:sp>
          <p:nvSpPr>
            <p:cNvPr id="12" name="Freeform 12"/>
            <p:cNvSpPr/>
            <p:nvPr/>
          </p:nvSpPr>
          <p:spPr bwMode="auto">
            <a:xfrm rot="0" flipH="0" flipV="0">
              <a:off x="0" y="0"/>
              <a:ext cx="1133275" cy="812800"/>
            </a:xfrm>
            <a:custGeom>
              <a:avLst/>
              <a:gdLst/>
              <a:ahLst/>
              <a:cxnLst/>
              <a:rect l="l" t="t" r="r" b="b"/>
              <a:pathLst>
                <a:path w="1133275" h="812800" fill="norm" stroke="1" extrusionOk="0">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4"/>
              <a:srcRect l="819" t="0" r="819" b="0"/>
              <a:stretch/>
            </a:blipFill>
            <a:ln w="38100" cap="sq">
              <a:solidFill>
                <a:srgbClr val="1C5739"/>
              </a:solidFill>
              <a:prstDash val="solid"/>
              <a:miter/>
            </a:ln>
          </p:spPr>
        </p:sp>
      </p:grpSp>
      <p:grpSp>
        <p:nvGrpSpPr>
          <p:cNvPr id="8268317" name="Group 13"/>
          <p:cNvGrpSpPr/>
          <p:nvPr/>
        </p:nvGrpSpPr>
        <p:grpSpPr bwMode="auto">
          <a:xfrm rot="0">
            <a:off x="13461924" y="6428142"/>
            <a:ext cx="4436708" cy="3182065"/>
            <a:chOff x="0" y="0"/>
            <a:chExt cx="1133275" cy="812800"/>
          </a:xfrm>
        </p:grpSpPr>
        <p:sp>
          <p:nvSpPr>
            <p:cNvPr id="14" name="Freeform 14"/>
            <p:cNvSpPr/>
            <p:nvPr/>
          </p:nvSpPr>
          <p:spPr bwMode="auto">
            <a:xfrm rot="0" flipH="0" flipV="0">
              <a:off x="0" y="0"/>
              <a:ext cx="1133275" cy="812800"/>
            </a:xfrm>
            <a:custGeom>
              <a:avLst/>
              <a:gdLst/>
              <a:ahLst/>
              <a:cxnLst/>
              <a:rect l="l" t="t" r="r" b="b"/>
              <a:pathLst>
                <a:path w="1133275" h="812800" fill="norm" stroke="1" extrusionOk="0">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5"/>
              <a:srcRect l="8170" t="0" r="8170" b="0"/>
              <a:stretch/>
            </a:blipFill>
            <a:ln w="38100" cap="sq">
              <a:solidFill>
                <a:srgbClr val="1C5739"/>
              </a:solidFill>
              <a:prstDash val="solid"/>
              <a:miter/>
            </a:ln>
          </p:spPr>
        </p:sp>
      </p:grpSp>
      <p:sp>
        <p:nvSpPr>
          <p:cNvPr id="2009454676" name="TextBox 15"/>
          <p:cNvSpPr txBox="1"/>
          <p:nvPr/>
        </p:nvSpPr>
        <p:spPr bwMode="auto">
          <a:xfrm rot="0">
            <a:off x="670035" y="3085474"/>
            <a:ext cx="7860200" cy="5477501"/>
          </a:xfrm>
          <a:prstGeom prst="rect">
            <a:avLst/>
          </a:prstGeom>
        </p:spPr>
        <p:txBody>
          <a:bodyPr lIns="0" tIns="0" rIns="0" bIns="0" rtlCol="0" anchor="t">
            <a:spAutoFit/>
          </a:bodyPr>
          <a:lstStyle/>
          <a:p>
            <a:pPr algn="just">
              <a:lnSpc>
                <a:spcPts val="5494"/>
              </a:lnSpc>
              <a:defRPr/>
            </a:pPr>
            <a:r>
              <a:rPr lang="en-US" sz="2500">
                <a:solidFill>
                  <a:srgbClr val="0D0D0D"/>
                </a:solidFill>
                <a:latin typeface="Montserrat"/>
                <a:ea typeface="Montserrat"/>
                <a:cs typeface="Montserrat"/>
              </a:rPr>
              <a:t>L</a:t>
            </a:r>
            <a:r>
              <a:rPr lang="en-US" sz="2500">
                <a:solidFill>
                  <a:srgbClr val="0D0D0D"/>
                </a:solidFill>
                <a:latin typeface="Montserrat"/>
                <a:ea typeface="Montserrat"/>
                <a:cs typeface="Montserrat"/>
              </a:rPr>
              <a:t>es missions prin</a:t>
            </a:r>
            <a:r>
              <a:rPr lang="en-US" sz="2500">
                <a:solidFill>
                  <a:srgbClr val="0D0D0D"/>
                </a:solidFill>
                <a:latin typeface="Montserrat"/>
                <a:ea typeface="Montserrat"/>
                <a:cs typeface="Montserrat"/>
              </a:rPr>
              <a:t>cipal</a:t>
            </a:r>
            <a:r>
              <a:rPr lang="en-US" sz="2500">
                <a:solidFill>
                  <a:srgbClr val="0D0D0D"/>
                </a:solidFill>
                <a:latin typeface="Montserrat"/>
                <a:ea typeface="Montserrat"/>
                <a:cs typeface="Montserrat"/>
              </a:rPr>
              <a:t>e</a:t>
            </a:r>
            <a:r>
              <a:rPr lang="en-US" sz="2500">
                <a:solidFill>
                  <a:srgbClr val="0D0D0D"/>
                </a:solidFill>
                <a:latin typeface="Montserrat"/>
                <a:ea typeface="Montserrat"/>
                <a:cs typeface="Montserrat"/>
              </a:rPr>
              <a:t>s</a:t>
            </a:r>
            <a:r>
              <a:rPr lang="en-US" sz="2500">
                <a:solidFill>
                  <a:srgbClr val="0D0D0D"/>
                </a:solidFill>
                <a:latin typeface="Montserrat"/>
                <a:ea typeface="Montserrat"/>
                <a:cs typeface="Montserrat"/>
              </a:rPr>
              <a:t> de l</a:t>
            </a:r>
            <a:r>
              <a:rPr lang="en-US" sz="2500" u="none" strike="noStrike">
                <a:solidFill>
                  <a:srgbClr val="0D0D0D"/>
                </a:solidFill>
                <a:latin typeface="Montserrat"/>
                <a:ea typeface="Montserrat"/>
                <a:cs typeface="Montserrat"/>
              </a:rPr>
              <a:t>a</a:t>
            </a:r>
            <a:r>
              <a:rPr lang="en-US" sz="2500" b="1" u="none" strike="noStrike">
                <a:solidFill>
                  <a:srgbClr val="0D0D0D"/>
                </a:solidFill>
                <a:latin typeface="Montserrat Bold"/>
                <a:ea typeface="Montserrat Bold"/>
                <a:cs typeface="Montserrat Bold"/>
              </a:rPr>
              <a:t> DGE</a:t>
            </a:r>
            <a:r>
              <a:rPr lang="en-US" sz="2500" u="none" strike="noStrike">
                <a:solidFill>
                  <a:srgbClr val="0D0D0D"/>
                </a:solidFill>
                <a:latin typeface="Montserrat"/>
                <a:ea typeface="Montserrat"/>
                <a:cs typeface="Montserrat"/>
              </a:rPr>
              <a:t> :</a:t>
            </a:r>
            <a:endParaRPr/>
          </a:p>
          <a:p>
            <a:pPr algn="just">
              <a:lnSpc>
                <a:spcPts val="5494"/>
              </a:lnSpc>
              <a:defRPr/>
            </a:pPr>
            <a:r>
              <a:rPr lang="en-US" sz="2500" u="none" strike="noStrike">
                <a:solidFill>
                  <a:srgbClr val="0D0D0D"/>
                </a:solidFill>
                <a:latin typeface="Montserrat"/>
                <a:ea typeface="Montserrat"/>
                <a:cs typeface="Montserrat"/>
              </a:rPr>
              <a:t> élaboration de la politique économique, suivi conjoncturel, évaluation des invest</a:t>
            </a:r>
            <a:r>
              <a:rPr lang="en-US" sz="2500" u="none" strike="noStrike">
                <a:solidFill>
                  <a:srgbClr val="0D0D0D"/>
                </a:solidFill>
                <a:latin typeface="Montserrat"/>
                <a:ea typeface="Montserrat"/>
                <a:cs typeface="Montserrat"/>
              </a:rPr>
              <a:t>issem</a:t>
            </a:r>
            <a:r>
              <a:rPr lang="en-US" sz="2500" u="none" strike="noStrike">
                <a:solidFill>
                  <a:srgbClr val="0D0D0D"/>
                </a:solidFill>
                <a:latin typeface="Montserrat"/>
                <a:ea typeface="Montserrat"/>
                <a:cs typeface="Montserrat"/>
              </a:rPr>
              <a:t>ents publics et négociation des acc</a:t>
            </a:r>
            <a:r>
              <a:rPr lang="en-US" sz="2500" u="none" strike="noStrike">
                <a:solidFill>
                  <a:srgbClr val="0D0D0D"/>
                </a:solidFill>
                <a:latin typeface="Montserrat"/>
                <a:ea typeface="Montserrat"/>
                <a:cs typeface="Montserrat"/>
              </a:rPr>
              <a:t>ords</a:t>
            </a:r>
            <a:r>
              <a:rPr lang="en-US" sz="2500" u="none" strike="noStrike">
                <a:solidFill>
                  <a:srgbClr val="0D0D0D"/>
                </a:solidFill>
                <a:latin typeface="Montserrat"/>
                <a:ea typeface="Montserrat"/>
                <a:cs typeface="Montserrat"/>
              </a:rPr>
              <a:t> inte</a:t>
            </a:r>
            <a:r>
              <a:rPr lang="en-US" sz="2500" u="none" strike="noStrike">
                <a:solidFill>
                  <a:srgbClr val="0D0D0D"/>
                </a:solidFill>
                <a:latin typeface="Montserrat"/>
                <a:ea typeface="Montserrat"/>
                <a:cs typeface="Montserrat"/>
              </a:rPr>
              <a:t>rnation</a:t>
            </a:r>
            <a:r>
              <a:rPr lang="en-US" sz="2500" u="none" strike="noStrike">
                <a:solidFill>
                  <a:srgbClr val="0D0D0D"/>
                </a:solidFill>
                <a:latin typeface="Montserrat"/>
                <a:ea typeface="Montserrat"/>
                <a:cs typeface="Montserrat"/>
              </a:rPr>
              <a:t>a</a:t>
            </a:r>
            <a:r>
              <a:rPr lang="en-US" sz="2500" u="none" strike="noStrike">
                <a:solidFill>
                  <a:srgbClr val="0D0D0D"/>
                </a:solidFill>
                <a:latin typeface="Montserrat"/>
                <a:ea typeface="Montserrat"/>
                <a:cs typeface="Montserrat"/>
              </a:rPr>
              <a:t>ux sont directement conc</a:t>
            </a:r>
            <a:r>
              <a:rPr lang="en-US" sz="2500" u="none" strike="noStrike">
                <a:solidFill>
                  <a:srgbClr val="0D0D0D"/>
                </a:solidFill>
                <a:latin typeface="Montserrat"/>
                <a:ea typeface="Montserrat"/>
                <a:cs typeface="Montserrat"/>
              </a:rPr>
              <a:t>ernées par </a:t>
            </a:r>
            <a:r>
              <a:rPr lang="en-US" sz="2500" b="1" u="none" strike="noStrike">
                <a:solidFill>
                  <a:srgbClr val="0D0D0D"/>
                </a:solidFill>
                <a:latin typeface="Montserrat Bold"/>
                <a:ea typeface="Montserrat Bold"/>
                <a:cs typeface="Montserrat Bold"/>
              </a:rPr>
              <a:t>la variabilité climatique</a:t>
            </a:r>
            <a:r>
              <a:rPr lang="en-US" sz="2500" u="none" strike="noStrike">
                <a:solidFill>
                  <a:srgbClr val="0D0D0D"/>
                </a:solidFill>
                <a:latin typeface="Montserrat"/>
                <a:ea typeface="Montserrat"/>
                <a:cs typeface="Montserrat"/>
              </a:rPr>
              <a:t>. Or, </a:t>
            </a:r>
            <a:r>
              <a:rPr lang="en-US" sz="2500" b="1" u="none" strike="noStrike">
                <a:solidFill>
                  <a:srgbClr val="0D0D0D"/>
                </a:solidFill>
                <a:latin typeface="Montserrat Bold"/>
                <a:ea typeface="Montserrat Bold"/>
                <a:cs typeface="Montserrat Bold"/>
              </a:rPr>
              <a:t>plusieurs défis</a:t>
            </a:r>
            <a:r>
              <a:rPr lang="en-US" sz="2500" u="none" strike="noStrike">
                <a:solidFill>
                  <a:srgbClr val="0D0D0D"/>
                </a:solidFill>
                <a:latin typeface="Montserrat"/>
                <a:ea typeface="Montserrat"/>
                <a:cs typeface="Montserrat"/>
              </a:rPr>
              <a:t> majeurs entravent aujourd'hui un</a:t>
            </a:r>
            <a:r>
              <a:rPr lang="en-US" sz="2500" u="none" strike="noStrike">
                <a:solidFill>
                  <a:srgbClr val="0D0D0D"/>
                </a:solidFill>
                <a:latin typeface="Montserrat"/>
                <a:ea typeface="Montserrat"/>
                <a:cs typeface="Montserrat"/>
              </a:rPr>
              <a:t>e </a:t>
            </a:r>
            <a:r>
              <a:rPr lang="en-US" sz="2500" u="none" strike="noStrike">
                <a:solidFill>
                  <a:srgbClr val="0D0D0D"/>
                </a:solidFill>
                <a:latin typeface="Montserrat"/>
                <a:ea typeface="Montserrat"/>
                <a:cs typeface="Montserrat"/>
              </a:rPr>
              <a:t>pri</a:t>
            </a:r>
            <a:r>
              <a:rPr lang="en-US" sz="2500" u="none" strike="noStrike">
                <a:solidFill>
                  <a:srgbClr val="0D0D0D"/>
                </a:solidFill>
                <a:latin typeface="Montserrat"/>
                <a:ea typeface="Montserrat"/>
                <a:cs typeface="Montserrat"/>
              </a:rPr>
              <a:t>se </a:t>
            </a:r>
            <a:r>
              <a:rPr lang="en-US" sz="2500" u="none" strike="noStrike">
                <a:solidFill>
                  <a:srgbClr val="0D0D0D"/>
                </a:solidFill>
                <a:latin typeface="Montserrat"/>
                <a:ea typeface="Montserrat"/>
                <a:cs typeface="Montserrat"/>
              </a:rPr>
              <a:t>en </a:t>
            </a:r>
            <a:r>
              <a:rPr lang="en-US" sz="2500" u="none" strike="noStrike">
                <a:solidFill>
                  <a:srgbClr val="0D0D0D"/>
                </a:solidFill>
                <a:latin typeface="Montserrat"/>
                <a:ea typeface="Montserrat"/>
                <a:cs typeface="Montserrat"/>
              </a:rPr>
              <a:t>com</a:t>
            </a:r>
            <a:r>
              <a:rPr lang="en-US" sz="2500" u="none" strike="noStrike">
                <a:solidFill>
                  <a:srgbClr val="0D0D0D"/>
                </a:solidFill>
                <a:latin typeface="Montserrat"/>
                <a:ea typeface="Montserrat"/>
                <a:cs typeface="Montserrat"/>
              </a:rPr>
              <a:t>pt</a:t>
            </a:r>
            <a:r>
              <a:rPr lang="en-US" sz="2500" u="none" strike="noStrike">
                <a:solidFill>
                  <a:srgbClr val="0D0D0D"/>
                </a:solidFill>
                <a:latin typeface="Montserrat"/>
                <a:ea typeface="Montserrat"/>
                <a:cs typeface="Montserrat"/>
              </a:rPr>
              <a:t>e </a:t>
            </a:r>
            <a:r>
              <a:rPr lang="en-US" sz="2500" u="none" strike="noStrike">
                <a:solidFill>
                  <a:srgbClr val="0D0D0D"/>
                </a:solidFill>
                <a:latin typeface="Montserrat"/>
                <a:ea typeface="Montserrat"/>
                <a:cs typeface="Montserrat"/>
              </a:rPr>
              <a:t>o</a:t>
            </a:r>
            <a:r>
              <a:rPr lang="en-US" sz="2500" u="none" strike="noStrike">
                <a:solidFill>
                  <a:srgbClr val="0D0D0D"/>
                </a:solidFill>
                <a:latin typeface="Montserrat"/>
                <a:ea typeface="Montserrat"/>
                <a:cs typeface="Montserrat"/>
              </a:rPr>
              <a:t>pt</a:t>
            </a:r>
            <a:r>
              <a:rPr lang="en-US" sz="2500" u="none" strike="noStrike">
                <a:solidFill>
                  <a:srgbClr val="0D0D0D"/>
                </a:solidFill>
                <a:latin typeface="Montserrat"/>
                <a:ea typeface="Montserrat"/>
                <a:cs typeface="Montserrat"/>
              </a:rPr>
              <a:t>im</a:t>
            </a:r>
            <a:r>
              <a:rPr lang="en-US" sz="2500" u="none" strike="noStrike">
                <a:solidFill>
                  <a:srgbClr val="0D0D0D"/>
                </a:solidFill>
                <a:latin typeface="Montserrat"/>
                <a:ea typeface="Montserrat"/>
                <a:cs typeface="Montserrat"/>
              </a:rPr>
              <a:t>a</a:t>
            </a:r>
            <a:r>
              <a:rPr lang="en-US" sz="2500" u="none" strike="noStrike">
                <a:solidFill>
                  <a:srgbClr val="0D0D0D"/>
                </a:solidFill>
                <a:latin typeface="Montserrat"/>
                <a:ea typeface="Montserrat"/>
                <a:cs typeface="Montserrat"/>
              </a:rPr>
              <a:t>le </a:t>
            </a:r>
            <a:r>
              <a:rPr lang="en-US" sz="2500" u="none" strike="noStrike">
                <a:solidFill>
                  <a:srgbClr val="0D0D0D"/>
                </a:solidFill>
                <a:latin typeface="Montserrat"/>
                <a:ea typeface="Montserrat"/>
                <a:cs typeface="Montserrat"/>
              </a:rPr>
              <a:t>d</a:t>
            </a:r>
            <a:r>
              <a:rPr lang="en-US" sz="2500" u="none" strike="noStrike">
                <a:solidFill>
                  <a:srgbClr val="0D0D0D"/>
                </a:solidFill>
                <a:latin typeface="Montserrat"/>
                <a:ea typeface="Montserrat"/>
                <a:cs typeface="Montserrat"/>
              </a:rPr>
              <a:t>e </a:t>
            </a:r>
            <a:r>
              <a:rPr lang="en-US" sz="2500" u="none" strike="noStrike">
                <a:solidFill>
                  <a:srgbClr val="0D0D0D"/>
                </a:solidFill>
                <a:latin typeface="Montserrat"/>
                <a:ea typeface="Montserrat"/>
                <a:cs typeface="Montserrat"/>
              </a:rPr>
              <a:t>c</a:t>
            </a: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s </a:t>
            </a:r>
            <a:r>
              <a:rPr lang="en-US" sz="2500" u="none" strike="noStrike">
                <a:solidFill>
                  <a:srgbClr val="0D0D0D"/>
                </a:solidFill>
                <a:latin typeface="Montserrat"/>
                <a:ea typeface="Montserrat"/>
                <a:cs typeface="Montserrat"/>
              </a:rPr>
              <a:t>r</a:t>
            </a:r>
            <a:r>
              <a:rPr lang="en-US" sz="2500" u="none" strike="noStrike">
                <a:solidFill>
                  <a:srgbClr val="0D0D0D"/>
                </a:solidFill>
                <a:latin typeface="Montserrat"/>
                <a:ea typeface="Montserrat"/>
                <a:cs typeface="Montserrat"/>
              </a:rPr>
              <a:t>i</a:t>
            </a:r>
            <a:r>
              <a:rPr lang="en-US" sz="2500" u="none" strike="noStrike">
                <a:solidFill>
                  <a:srgbClr val="0D0D0D"/>
                </a:solidFill>
                <a:latin typeface="Montserrat"/>
                <a:ea typeface="Montserrat"/>
                <a:cs typeface="Montserrat"/>
              </a:rPr>
              <a:t>s</a:t>
            </a:r>
            <a:r>
              <a:rPr lang="en-US" sz="2500" u="none" strike="noStrike">
                <a:solidFill>
                  <a:srgbClr val="0D0D0D"/>
                </a:solidFill>
                <a:latin typeface="Montserrat"/>
                <a:ea typeface="Montserrat"/>
                <a:cs typeface="Montserrat"/>
              </a:rPr>
              <a:t>que</a:t>
            </a:r>
            <a:r>
              <a:rPr lang="en-US" sz="2500" u="none" strike="noStrike">
                <a:solidFill>
                  <a:srgbClr val="0D0D0D"/>
                </a:solidFill>
                <a:latin typeface="Montserrat"/>
                <a:ea typeface="Montserrat"/>
                <a:cs typeface="Montserrat"/>
              </a:rPr>
              <a:t>s</a:t>
            </a:r>
            <a:r>
              <a:rPr lang="en-US" sz="2500" u="none" strike="noStrike">
                <a:solidFill>
                  <a:srgbClr val="0D0D0D"/>
                </a:solidFill>
                <a:latin typeface="Montserrat"/>
                <a:ea typeface="Montserrat"/>
                <a:cs typeface="Montserrat"/>
              </a:rPr>
              <a:t>.</a:t>
            </a:r>
            <a:endParaRPr/>
          </a:p>
        </p:txBody>
      </p:sp>
      <p:sp>
        <p:nvSpPr>
          <p:cNvPr id="1297334814" name="TextBox 16"/>
          <p:cNvSpPr txBox="1"/>
          <p:nvPr/>
        </p:nvSpPr>
        <p:spPr bwMode="auto">
          <a:xfrm rot="0">
            <a:off x="2036831" y="2571438"/>
            <a:ext cx="173530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MISSIONS</a:t>
            </a:r>
            <a:endParaRPr/>
          </a:p>
        </p:txBody>
      </p:sp>
      <p:sp>
        <p:nvSpPr>
          <p:cNvPr id="1453347951" name="TextBox 17"/>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534209901" name="Group 2"/>
          <p:cNvGrpSpPr/>
          <p:nvPr/>
        </p:nvGrpSpPr>
        <p:grpSpPr bwMode="auto">
          <a:xfrm rot="0">
            <a:off x="753951" y="6954065"/>
            <a:ext cx="5421286" cy="2799389"/>
            <a:chOff x="0" y="0"/>
            <a:chExt cx="1427828" cy="737287"/>
          </a:xfrm>
        </p:grpSpPr>
        <p:sp>
          <p:nvSpPr>
            <p:cNvPr id="3" name="Freeform 3"/>
            <p:cNvSpPr/>
            <p:nvPr/>
          </p:nvSpPr>
          <p:spPr bwMode="auto">
            <a:xfrm rot="0" flipH="0" flipV="0">
              <a:off x="0" y="0"/>
              <a:ext cx="1427828" cy="737287"/>
            </a:xfrm>
            <a:custGeom>
              <a:avLst/>
              <a:gdLst/>
              <a:ahLst/>
              <a:cxnLst/>
              <a:rect l="l" t="t" r="r" b="b"/>
              <a:pathLst>
                <a:path w="1427828" h="737288" fill="norm" stroke="1" extrusionOk="0">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id="4" name="TextBox 4"/>
            <p:cNvSpPr txBox="1"/>
            <p:nvPr/>
          </p:nvSpPr>
          <p:spPr bwMode="auto">
            <a:xfrm>
              <a:off x="0" y="-38100"/>
              <a:ext cx="1427828" cy="775388"/>
            </a:xfrm>
            <a:prstGeom prst="rect">
              <a:avLst/>
            </a:prstGeom>
            <a:grpFill/>
          </p:spPr>
          <p:txBody>
            <a:bodyPr lIns="50800" tIns="50800" rIns="50800" bIns="50800" rtlCol="0" anchor="ctr"/>
            <a:lstStyle/>
            <a:p>
              <a:pPr algn="ctr">
                <a:lnSpc>
                  <a:spcPts val="2659"/>
                </a:lnSpc>
                <a:defRPr/>
              </a:pPr>
              <a:endParaRPr/>
            </a:p>
          </p:txBody>
        </p:sp>
      </p:grpSp>
      <p:grpSp>
        <p:nvGrpSpPr>
          <p:cNvPr id="74628810" name="Group 5"/>
          <p:cNvGrpSpPr/>
          <p:nvPr/>
        </p:nvGrpSpPr>
        <p:grpSpPr bwMode="auto">
          <a:xfrm rot="0">
            <a:off x="919853" y="3187935"/>
            <a:ext cx="5089482" cy="6417970"/>
            <a:chOff x="0" y="0"/>
            <a:chExt cx="1340440" cy="1690329"/>
          </a:xfrm>
        </p:grpSpPr>
        <p:sp>
          <p:nvSpPr>
            <p:cNvPr id="6" name="Freeform 6"/>
            <p:cNvSpPr/>
            <p:nvPr/>
          </p:nvSpPr>
          <p:spPr bwMode="auto">
            <a:xfrm rot="0" flipH="0" flipV="0">
              <a:off x="0" y="0"/>
              <a:ext cx="1340440" cy="1690329"/>
            </a:xfrm>
            <a:custGeom>
              <a:avLst/>
              <a:gdLst/>
              <a:ahLst/>
              <a:cxnLst/>
              <a:rect l="l" t="t" r="r" b="b"/>
              <a:pathLst>
                <a:path w="1340440" h="1690329" fill="norm" stroke="1" extrusionOk="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7" name="TextBox 7"/>
            <p:cNvSpPr txBox="1"/>
            <p:nvPr/>
          </p:nvSpPr>
          <p:spPr bwMode="auto">
            <a:xfrm>
              <a:off x="0" y="-38100"/>
              <a:ext cx="1340440" cy="1728429"/>
            </a:xfrm>
            <a:prstGeom prst="rect">
              <a:avLst/>
            </a:prstGeom>
            <a:grpFill/>
          </p:spPr>
          <p:txBody>
            <a:bodyPr lIns="50800" tIns="50800" rIns="50800" bIns="50800" rtlCol="0" anchor="ctr"/>
            <a:lstStyle/>
            <a:p>
              <a:pPr algn="ctr">
                <a:lnSpc>
                  <a:spcPts val="2659"/>
                </a:lnSpc>
                <a:defRPr/>
              </a:pPr>
              <a:endParaRPr/>
            </a:p>
          </p:txBody>
        </p:sp>
      </p:grpSp>
      <p:grpSp>
        <p:nvGrpSpPr>
          <p:cNvPr id="1359287669" name="Group 8"/>
          <p:cNvGrpSpPr/>
          <p:nvPr/>
        </p:nvGrpSpPr>
        <p:grpSpPr bwMode="auto">
          <a:xfrm rot="0">
            <a:off x="2571225" y="2294566"/>
            <a:ext cx="1786738" cy="1786738"/>
            <a:chOff x="0" y="0"/>
            <a:chExt cx="812800" cy="812800"/>
          </a:xfrm>
        </p:grpSpPr>
        <p:sp>
          <p:nvSpPr>
            <p:cNvPr id="9" name="Freeform 9"/>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id="10" name="TextBox 10"/>
            <p:cNvSpPr txBox="1"/>
            <p:nvPr/>
          </p:nvSpPr>
          <p:spPr bwMode="auto">
            <a:xfrm>
              <a:off x="76200" y="38100"/>
              <a:ext cx="660400" cy="698500"/>
            </a:xfrm>
            <a:prstGeom prst="rect">
              <a:avLst/>
            </a:prstGeom>
            <a:grpFill/>
          </p:spPr>
          <p:txBody>
            <a:bodyPr lIns="50800" tIns="50800" rIns="50800" bIns="50800" rtlCol="0" anchor="ctr"/>
            <a:lstStyle/>
            <a:p>
              <a:pPr algn="ctr">
                <a:lnSpc>
                  <a:spcPts val="2659"/>
                </a:lnSpc>
                <a:defRPr/>
              </a:pPr>
              <a:endParaRPr/>
            </a:p>
          </p:txBody>
        </p:sp>
      </p:grpSp>
      <p:grpSp>
        <p:nvGrpSpPr>
          <p:cNvPr id="1556387074" name="Group 11"/>
          <p:cNvGrpSpPr/>
          <p:nvPr/>
        </p:nvGrpSpPr>
        <p:grpSpPr bwMode="auto">
          <a:xfrm rot="0">
            <a:off x="6434302" y="6954065"/>
            <a:ext cx="5421286" cy="2799389"/>
            <a:chOff x="0" y="0"/>
            <a:chExt cx="1427828" cy="737287"/>
          </a:xfrm>
        </p:grpSpPr>
        <p:sp>
          <p:nvSpPr>
            <p:cNvPr id="12" name="Freeform 12"/>
            <p:cNvSpPr/>
            <p:nvPr/>
          </p:nvSpPr>
          <p:spPr bwMode="auto">
            <a:xfrm rot="0" flipH="0" flipV="0">
              <a:off x="0" y="0"/>
              <a:ext cx="1427828" cy="737287"/>
            </a:xfrm>
            <a:custGeom>
              <a:avLst/>
              <a:gdLst/>
              <a:ahLst/>
              <a:cxnLst/>
              <a:rect l="l" t="t" r="r" b="b"/>
              <a:pathLst>
                <a:path w="1427828" h="737288" fill="norm" stroke="1" extrusionOk="0">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id="13" name="TextBox 13"/>
            <p:cNvSpPr txBox="1"/>
            <p:nvPr/>
          </p:nvSpPr>
          <p:spPr bwMode="auto">
            <a:xfrm>
              <a:off x="0" y="-38100"/>
              <a:ext cx="1427828" cy="775388"/>
            </a:xfrm>
            <a:prstGeom prst="rect">
              <a:avLst/>
            </a:prstGeom>
            <a:grpFill/>
          </p:spPr>
          <p:txBody>
            <a:bodyPr lIns="50800" tIns="50800" rIns="50800" bIns="50800" rtlCol="0" anchor="ctr"/>
            <a:lstStyle/>
            <a:p>
              <a:pPr algn="ctr">
                <a:lnSpc>
                  <a:spcPts val="2659"/>
                </a:lnSpc>
                <a:defRPr/>
              </a:pPr>
              <a:endParaRPr/>
            </a:p>
          </p:txBody>
        </p:sp>
      </p:grpSp>
      <p:grpSp>
        <p:nvGrpSpPr>
          <p:cNvPr id="430931051" name="Group 14"/>
          <p:cNvGrpSpPr/>
          <p:nvPr/>
        </p:nvGrpSpPr>
        <p:grpSpPr bwMode="auto">
          <a:xfrm rot="0">
            <a:off x="6600203" y="3187935"/>
            <a:ext cx="5089482" cy="6417970"/>
            <a:chOff x="0" y="0"/>
            <a:chExt cx="1340440" cy="1690329"/>
          </a:xfrm>
        </p:grpSpPr>
        <p:sp>
          <p:nvSpPr>
            <p:cNvPr id="15" name="Freeform 15"/>
            <p:cNvSpPr/>
            <p:nvPr/>
          </p:nvSpPr>
          <p:spPr bwMode="auto">
            <a:xfrm rot="0" flipH="0" flipV="0">
              <a:off x="0" y="0"/>
              <a:ext cx="1340440" cy="1690329"/>
            </a:xfrm>
            <a:custGeom>
              <a:avLst/>
              <a:gdLst/>
              <a:ahLst/>
              <a:cxnLst/>
              <a:rect l="l" t="t" r="r" b="b"/>
              <a:pathLst>
                <a:path w="1340440" h="1690329" fill="norm" stroke="1" extrusionOk="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16" name="TextBox 16"/>
            <p:cNvSpPr txBox="1"/>
            <p:nvPr/>
          </p:nvSpPr>
          <p:spPr bwMode="auto">
            <a:xfrm>
              <a:off x="0" y="-38100"/>
              <a:ext cx="1340440" cy="1728429"/>
            </a:xfrm>
            <a:prstGeom prst="rect">
              <a:avLst/>
            </a:prstGeom>
            <a:grpFill/>
          </p:spPr>
          <p:txBody>
            <a:bodyPr lIns="50800" tIns="50800" rIns="50800" bIns="50800" rtlCol="0" anchor="ctr"/>
            <a:lstStyle/>
            <a:p>
              <a:pPr algn="ctr">
                <a:lnSpc>
                  <a:spcPts val="2659"/>
                </a:lnSpc>
                <a:defRPr/>
              </a:pPr>
              <a:endParaRPr/>
            </a:p>
          </p:txBody>
        </p:sp>
      </p:grpSp>
      <p:grpSp>
        <p:nvGrpSpPr>
          <p:cNvPr id="1398081171" name="Group 17"/>
          <p:cNvGrpSpPr/>
          <p:nvPr/>
        </p:nvGrpSpPr>
        <p:grpSpPr bwMode="auto">
          <a:xfrm rot="0">
            <a:off x="8241830" y="2275075"/>
            <a:ext cx="1806229" cy="1806229"/>
            <a:chOff x="0" y="0"/>
            <a:chExt cx="812800" cy="812800"/>
          </a:xfrm>
        </p:grpSpPr>
        <p:sp>
          <p:nvSpPr>
            <p:cNvPr id="18" name="Freeform 18"/>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id="19" name="TextBox 19"/>
            <p:cNvSpPr txBox="1"/>
            <p:nvPr/>
          </p:nvSpPr>
          <p:spPr bwMode="auto">
            <a:xfrm>
              <a:off x="76200" y="38100"/>
              <a:ext cx="660400" cy="698500"/>
            </a:xfrm>
            <a:prstGeom prst="rect">
              <a:avLst/>
            </a:prstGeom>
            <a:grpFill/>
          </p:spPr>
          <p:txBody>
            <a:bodyPr lIns="50800" tIns="50800" rIns="50800" bIns="50800" rtlCol="0" anchor="ctr"/>
            <a:lstStyle/>
            <a:p>
              <a:pPr algn="ctr">
                <a:lnSpc>
                  <a:spcPts val="2659"/>
                </a:lnSpc>
                <a:defRPr/>
              </a:pPr>
              <a:endParaRPr/>
            </a:p>
          </p:txBody>
        </p:sp>
      </p:grpSp>
      <p:grpSp>
        <p:nvGrpSpPr>
          <p:cNvPr id="2003272154" name="Group 20"/>
          <p:cNvGrpSpPr/>
          <p:nvPr/>
        </p:nvGrpSpPr>
        <p:grpSpPr bwMode="auto">
          <a:xfrm rot="0">
            <a:off x="12112762" y="6954065"/>
            <a:ext cx="5421286" cy="2799389"/>
            <a:chOff x="0" y="0"/>
            <a:chExt cx="1427828" cy="737287"/>
          </a:xfrm>
        </p:grpSpPr>
        <p:sp>
          <p:nvSpPr>
            <p:cNvPr id="21" name="Freeform 21"/>
            <p:cNvSpPr/>
            <p:nvPr/>
          </p:nvSpPr>
          <p:spPr bwMode="auto">
            <a:xfrm rot="0" flipH="0" flipV="0">
              <a:off x="0" y="0"/>
              <a:ext cx="1427828" cy="737287"/>
            </a:xfrm>
            <a:custGeom>
              <a:avLst/>
              <a:gdLst/>
              <a:ahLst/>
              <a:cxnLst/>
              <a:rect l="l" t="t" r="r" b="b"/>
              <a:pathLst>
                <a:path w="1427828" h="737288" fill="norm" stroke="1" extrusionOk="0">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id="22" name="TextBox 22"/>
            <p:cNvSpPr txBox="1"/>
            <p:nvPr/>
          </p:nvSpPr>
          <p:spPr bwMode="auto">
            <a:xfrm>
              <a:off x="0" y="-38100"/>
              <a:ext cx="1427828" cy="775388"/>
            </a:xfrm>
            <a:prstGeom prst="rect">
              <a:avLst/>
            </a:prstGeom>
            <a:grpFill/>
          </p:spPr>
          <p:txBody>
            <a:bodyPr lIns="50800" tIns="50800" rIns="50800" bIns="50800" rtlCol="0" anchor="ctr"/>
            <a:lstStyle/>
            <a:p>
              <a:pPr algn="ctr">
                <a:lnSpc>
                  <a:spcPts val="2659"/>
                </a:lnSpc>
                <a:defRPr/>
              </a:pPr>
              <a:endParaRPr/>
            </a:p>
          </p:txBody>
        </p:sp>
      </p:grpSp>
      <p:grpSp>
        <p:nvGrpSpPr>
          <p:cNvPr id="1198344489" name="Group 23"/>
          <p:cNvGrpSpPr/>
          <p:nvPr/>
        </p:nvGrpSpPr>
        <p:grpSpPr bwMode="auto">
          <a:xfrm rot="0">
            <a:off x="12278664" y="3187935"/>
            <a:ext cx="5089482" cy="6417970"/>
            <a:chOff x="0" y="0"/>
            <a:chExt cx="1340440" cy="1690329"/>
          </a:xfrm>
        </p:grpSpPr>
        <p:sp>
          <p:nvSpPr>
            <p:cNvPr id="24" name="Freeform 24"/>
            <p:cNvSpPr/>
            <p:nvPr/>
          </p:nvSpPr>
          <p:spPr bwMode="auto">
            <a:xfrm rot="0" flipH="0" flipV="0">
              <a:off x="0" y="0"/>
              <a:ext cx="1340440" cy="1690329"/>
            </a:xfrm>
            <a:custGeom>
              <a:avLst/>
              <a:gdLst/>
              <a:ahLst/>
              <a:cxnLst/>
              <a:rect l="l" t="t" r="r" b="b"/>
              <a:pathLst>
                <a:path w="1340440" h="1690329" fill="norm" stroke="1" extrusionOk="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25" name="TextBox 25"/>
            <p:cNvSpPr txBox="1"/>
            <p:nvPr/>
          </p:nvSpPr>
          <p:spPr bwMode="auto">
            <a:xfrm>
              <a:off x="0" y="-38100"/>
              <a:ext cx="1340440" cy="1728429"/>
            </a:xfrm>
            <a:prstGeom prst="rect">
              <a:avLst/>
            </a:prstGeom>
            <a:grpFill/>
          </p:spPr>
          <p:txBody>
            <a:bodyPr lIns="50800" tIns="50800" rIns="50800" bIns="50800" rtlCol="0" anchor="ctr"/>
            <a:lstStyle/>
            <a:p>
              <a:pPr algn="ctr">
                <a:lnSpc>
                  <a:spcPts val="2659"/>
                </a:lnSpc>
                <a:defRPr/>
              </a:pPr>
              <a:endParaRPr/>
            </a:p>
          </p:txBody>
        </p:sp>
      </p:grpSp>
      <p:grpSp>
        <p:nvGrpSpPr>
          <p:cNvPr id="1495658242" name="Group 26"/>
          <p:cNvGrpSpPr/>
          <p:nvPr/>
        </p:nvGrpSpPr>
        <p:grpSpPr bwMode="auto">
          <a:xfrm rot="0">
            <a:off x="13930036" y="2275075"/>
            <a:ext cx="1786738" cy="1786738"/>
            <a:chOff x="0" y="0"/>
            <a:chExt cx="812800" cy="812800"/>
          </a:xfrm>
        </p:grpSpPr>
        <p:sp>
          <p:nvSpPr>
            <p:cNvPr id="27" name="Freeform 27"/>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id="28" name="TextBox 28"/>
            <p:cNvSpPr txBox="1"/>
            <p:nvPr/>
          </p:nvSpPr>
          <p:spPr bwMode="auto">
            <a:xfrm>
              <a:off x="76200" y="38100"/>
              <a:ext cx="660400" cy="698500"/>
            </a:xfrm>
            <a:prstGeom prst="rect">
              <a:avLst/>
            </a:prstGeom>
            <a:grpFill/>
          </p:spPr>
          <p:txBody>
            <a:bodyPr lIns="50800" tIns="50800" rIns="50800" bIns="50800" rtlCol="0" anchor="ctr"/>
            <a:lstStyle/>
            <a:p>
              <a:pPr algn="ctr">
                <a:lnSpc>
                  <a:spcPts val="2659"/>
                </a:lnSpc>
                <a:defRPr/>
              </a:pPr>
              <a:endParaRPr/>
            </a:p>
          </p:txBody>
        </p:sp>
      </p:grpSp>
      <p:sp>
        <p:nvSpPr>
          <p:cNvPr id="490762454" name="Freeform 29"/>
          <p:cNvSpPr/>
          <p:nvPr/>
        </p:nvSpPr>
        <p:spPr bwMode="auto">
          <a:xfrm rot="0" flipH="0" flipV="0">
            <a:off x="2783603" y="2688954"/>
            <a:ext cx="1361983" cy="997962"/>
          </a:xfrm>
          <a:custGeom>
            <a:avLst/>
            <a:gdLst/>
            <a:ahLst/>
            <a:cxnLst/>
            <a:rect l="l" t="t" r="r" b="b"/>
            <a:pathLst>
              <a:path w="1361983" h="997962" fill="norm" stroke="1" extrusionOk="0">
                <a:moveTo>
                  <a:pt x="0" y="0"/>
                </a:moveTo>
                <a:lnTo>
                  <a:pt x="1361983" y="0"/>
                </a:lnTo>
                <a:lnTo>
                  <a:pt x="1361983" y="997962"/>
                </a:lnTo>
                <a:lnTo>
                  <a:pt x="0" y="997962"/>
                </a:lnTo>
                <a:lnTo>
                  <a:pt x="0" y="0"/>
                </a:lnTo>
                <a:close/>
              </a:path>
            </a:pathLst>
          </a:custGeom>
          <a:blipFill>
            <a:blip r:embed="rId3"/>
            <a:srcRect l="0" t="0" r="0" b="0"/>
            <a:stretch/>
          </a:blipFill>
        </p:spPr>
      </p:sp>
      <p:sp>
        <p:nvSpPr>
          <p:cNvPr id="956014787" name="Freeform 30"/>
          <p:cNvSpPr/>
          <p:nvPr/>
        </p:nvSpPr>
        <p:spPr bwMode="auto">
          <a:xfrm rot="0" flipH="0" flipV="0">
            <a:off x="8444462" y="2837693"/>
            <a:ext cx="1400966" cy="700483"/>
          </a:xfrm>
          <a:custGeom>
            <a:avLst/>
            <a:gdLst/>
            <a:ahLst/>
            <a:cxnLst/>
            <a:rect l="l" t="t" r="r" b="b"/>
            <a:pathLst>
              <a:path w="1400966" h="700483" fill="norm" stroke="1" extrusionOk="0">
                <a:moveTo>
                  <a:pt x="0" y="0"/>
                </a:moveTo>
                <a:lnTo>
                  <a:pt x="1400965" y="0"/>
                </a:lnTo>
                <a:lnTo>
                  <a:pt x="1400965" y="700483"/>
                </a:lnTo>
                <a:lnTo>
                  <a:pt x="0" y="700483"/>
                </a:lnTo>
                <a:lnTo>
                  <a:pt x="0" y="0"/>
                </a:lnTo>
                <a:close/>
              </a:path>
            </a:pathLst>
          </a:custGeom>
          <a:blipFill>
            <a:blip r:embed="rId5"/>
            <a:srcRect l="0" t="0" r="0" b="0"/>
            <a:stretch/>
          </a:blipFill>
        </p:spPr>
      </p:sp>
      <p:sp>
        <p:nvSpPr>
          <p:cNvPr id="333489524" name="Freeform 31"/>
          <p:cNvSpPr/>
          <p:nvPr/>
        </p:nvSpPr>
        <p:spPr bwMode="auto">
          <a:xfrm rot="0" flipH="0" flipV="0">
            <a:off x="14291591" y="2435589"/>
            <a:ext cx="1063628" cy="1251327"/>
          </a:xfrm>
          <a:custGeom>
            <a:avLst/>
            <a:gdLst/>
            <a:ahLst/>
            <a:cxnLst/>
            <a:rect l="l" t="t" r="r" b="b"/>
            <a:pathLst>
              <a:path w="1063628" h="1251327" fill="norm" stroke="1" extrusionOk="0">
                <a:moveTo>
                  <a:pt x="0" y="0"/>
                </a:moveTo>
                <a:lnTo>
                  <a:pt x="1063629" y="0"/>
                </a:lnTo>
                <a:lnTo>
                  <a:pt x="1063629" y="1251327"/>
                </a:lnTo>
                <a:lnTo>
                  <a:pt x="0" y="1251327"/>
                </a:lnTo>
                <a:lnTo>
                  <a:pt x="0" y="0"/>
                </a:lnTo>
                <a:close/>
              </a:path>
            </a:pathLst>
          </a:custGeom>
          <a:blipFill>
            <a:blip r:embed="rId7"/>
            <a:srcRect l="0" t="0" r="0" b="0"/>
            <a:stretch/>
          </a:blipFill>
        </p:spPr>
      </p:sp>
      <p:sp>
        <p:nvSpPr>
          <p:cNvPr id="407125380" name="TextBox 32"/>
          <p:cNvSpPr txBox="1"/>
          <p:nvPr/>
        </p:nvSpPr>
        <p:spPr bwMode="auto">
          <a:xfrm rot="0">
            <a:off x="1411446" y="4309904"/>
            <a:ext cx="4112433" cy="860425"/>
          </a:xfrm>
          <a:prstGeom prst="rect">
            <a:avLst/>
          </a:prstGeom>
        </p:spPr>
        <p:txBody>
          <a:bodyPr lIns="0" tIns="0" rIns="0" bIns="0" rtlCol="0" anchor="t">
            <a:spAutoFit/>
          </a:bodyPr>
          <a:lstStyle/>
          <a:p>
            <a:pPr algn="ctr">
              <a:lnSpc>
                <a:spcPts val="3499"/>
              </a:lnSpc>
              <a:defRPr/>
            </a:pPr>
            <a:r>
              <a:rPr lang="en-US" sz="2500" b="1">
                <a:solidFill>
                  <a:srgbClr val="000000"/>
                </a:solidFill>
                <a:latin typeface="Garet Bold"/>
                <a:ea typeface="Garet Bold"/>
                <a:cs typeface="Garet Bold"/>
              </a:rPr>
              <a:t>Évaluation subjective des risques</a:t>
            </a:r>
            <a:endParaRPr/>
          </a:p>
        </p:txBody>
      </p:sp>
      <p:sp>
        <p:nvSpPr>
          <p:cNvPr id="959320849" name="TextBox 33"/>
          <p:cNvSpPr txBox="1"/>
          <p:nvPr/>
        </p:nvSpPr>
        <p:spPr bwMode="auto">
          <a:xfrm rot="0">
            <a:off x="7087784" y="4463302"/>
            <a:ext cx="4112433" cy="860425"/>
          </a:xfrm>
          <a:prstGeom prst="rect">
            <a:avLst/>
          </a:prstGeom>
        </p:spPr>
        <p:txBody>
          <a:bodyPr lIns="0" tIns="0" rIns="0" bIns="0" rtlCol="0" anchor="t">
            <a:spAutoFit/>
          </a:bodyPr>
          <a:lstStyle/>
          <a:p>
            <a:pPr algn="ctr">
              <a:lnSpc>
                <a:spcPts val="3499"/>
              </a:lnSpc>
              <a:defRPr/>
            </a:pPr>
            <a:r>
              <a:rPr lang="en-US" sz="2500" b="1">
                <a:solidFill>
                  <a:srgbClr val="000000"/>
                </a:solidFill>
                <a:latin typeface="Garet Bold"/>
                <a:ea typeface="Garet Bold"/>
                <a:cs typeface="Garet Bold"/>
              </a:rPr>
              <a:t>Budgétisation réactive post-catastrophe</a:t>
            </a:r>
            <a:endParaRPr/>
          </a:p>
        </p:txBody>
      </p:sp>
      <p:sp>
        <p:nvSpPr>
          <p:cNvPr id="41667294" name="TextBox 34"/>
          <p:cNvSpPr txBox="1"/>
          <p:nvPr/>
        </p:nvSpPr>
        <p:spPr bwMode="auto">
          <a:xfrm rot="0">
            <a:off x="12767189" y="4463302"/>
            <a:ext cx="4112433" cy="860425"/>
          </a:xfrm>
          <a:prstGeom prst="rect">
            <a:avLst/>
          </a:prstGeom>
        </p:spPr>
        <p:txBody>
          <a:bodyPr lIns="0" tIns="0" rIns="0" bIns="0" rtlCol="0" anchor="t">
            <a:spAutoFit/>
          </a:bodyPr>
          <a:lstStyle/>
          <a:p>
            <a:pPr algn="ctr">
              <a:lnSpc>
                <a:spcPts val="3499"/>
              </a:lnSpc>
              <a:defRPr/>
            </a:pPr>
            <a:r>
              <a:rPr lang="en-US" sz="2500" b="1">
                <a:solidFill>
                  <a:srgbClr val="000000"/>
                </a:solidFill>
                <a:latin typeface="Garet Bold"/>
                <a:ea typeface="Garet Bold"/>
                <a:cs typeface="Garet Bold"/>
              </a:rPr>
              <a:t>Absence d'outils probabilistes </a:t>
            </a:r>
            <a:endParaRPr/>
          </a:p>
        </p:txBody>
      </p:sp>
      <p:sp>
        <p:nvSpPr>
          <p:cNvPr id="268437732" name="TextBox 35"/>
          <p:cNvSpPr txBox="1"/>
          <p:nvPr/>
        </p:nvSpPr>
        <p:spPr bwMode="auto">
          <a:xfrm rot="0">
            <a:off x="1408377" y="5379879"/>
            <a:ext cx="4112433" cy="3753359"/>
          </a:xfrm>
          <a:prstGeom prst="rect">
            <a:avLst/>
          </a:prstGeom>
        </p:spPr>
        <p:txBody>
          <a:bodyPr lIns="0" tIns="0" rIns="0" bIns="0" rtlCol="0" anchor="t">
            <a:spAutoFit/>
          </a:bodyPr>
          <a:lstStyle/>
          <a:p>
            <a:pPr marL="0" lvl="0" indent="0" algn="just">
              <a:lnSpc>
                <a:spcPts val="2735"/>
              </a:lnSpc>
              <a:defRPr/>
            </a:pPr>
            <a:r>
              <a:rPr lang="en-US" sz="1700" u="none" strike="noStrike">
                <a:solidFill>
                  <a:srgbClr val="0D0D0D"/>
                </a:solidFill>
                <a:latin typeface="Montserrat"/>
                <a:ea typeface="Montserrat"/>
                <a:cs typeface="Montserrat"/>
              </a:rPr>
              <a:t>l'analyse des risques climatiques repose souvent sur des approches qualitatives, sans quantification scientifique rigoureuse. Par exemple, lors de l'évaluation de grands projets d'infrastructure, l'impact potentiel d'un aléa climatique est fréquemment mentionné sans être chiffré, conduisant à une sous-estimation systématique des coûts futurs.</a:t>
            </a:r>
            <a:endParaRPr/>
          </a:p>
        </p:txBody>
      </p:sp>
      <p:sp>
        <p:nvSpPr>
          <p:cNvPr id="21080886" name="TextBox 36"/>
          <p:cNvSpPr txBox="1"/>
          <p:nvPr/>
        </p:nvSpPr>
        <p:spPr bwMode="auto">
          <a:xfrm rot="0">
            <a:off x="7087784" y="5564505"/>
            <a:ext cx="4112433" cy="3410459"/>
          </a:xfrm>
          <a:prstGeom prst="rect">
            <a:avLst/>
          </a:prstGeom>
        </p:spPr>
        <p:txBody>
          <a:bodyPr lIns="0" tIns="0" rIns="0" bIns="0" rtlCol="0" anchor="t">
            <a:spAutoFit/>
          </a:bodyPr>
          <a:lstStyle/>
          <a:p>
            <a:pPr marL="0" lvl="0" indent="0" algn="just">
              <a:lnSpc>
                <a:spcPts val="2735"/>
              </a:lnSpc>
              <a:spcBef>
                <a:spcPts val="0"/>
              </a:spcBef>
              <a:defRPr/>
            </a:pPr>
            <a:r>
              <a:rPr lang="en-US" sz="1700" u="none" strike="noStrike">
                <a:solidFill>
                  <a:srgbClr val="0D0D0D"/>
                </a:solidFill>
                <a:latin typeface="Montserrat"/>
                <a:ea typeface="Montserrat"/>
                <a:cs typeface="Montserrat"/>
              </a:rPr>
              <a:t>Les allocations financières pour faire face aux catastrophes naturelles interviennent majoritairement </a:t>
            </a:r>
            <a:r>
              <a:rPr lang="en-US" sz="1700" b="1" u="none" strike="noStrike">
                <a:solidFill>
                  <a:srgbClr val="0D0D0D"/>
                </a:solidFill>
                <a:latin typeface="Montserrat Bold"/>
                <a:ea typeface="Montserrat Bold"/>
                <a:cs typeface="Montserrat Bold"/>
              </a:rPr>
              <a:t>a posteriori</a:t>
            </a:r>
            <a:r>
              <a:rPr lang="en-US" sz="1700" u="none" strike="noStrike">
                <a:solidFill>
                  <a:srgbClr val="0D0D0D"/>
                </a:solidFill>
                <a:latin typeface="Montserrat"/>
                <a:ea typeface="Montserrat"/>
                <a:cs typeface="Montserrat"/>
              </a:rPr>
              <a:t>, dans l'urgence, suivant une logique de reconstruction plutôt que de prévention. Cette approche génère des coûts bien supérieurs souvent trois à quatre fois plus élevés et désorganise la programmation budgétaire pluriannuelle.</a:t>
            </a:r>
            <a:endParaRPr/>
          </a:p>
        </p:txBody>
      </p:sp>
      <p:sp>
        <p:nvSpPr>
          <p:cNvPr id="739785565" name="TextBox 37"/>
          <p:cNvSpPr txBox="1"/>
          <p:nvPr/>
        </p:nvSpPr>
        <p:spPr bwMode="auto">
          <a:xfrm rot="0">
            <a:off x="12767189" y="5564505"/>
            <a:ext cx="4334500" cy="3067559"/>
          </a:xfrm>
          <a:prstGeom prst="rect">
            <a:avLst/>
          </a:prstGeom>
        </p:spPr>
        <p:txBody>
          <a:bodyPr lIns="0" tIns="0" rIns="0" bIns="0" rtlCol="0" anchor="t">
            <a:spAutoFit/>
          </a:bodyPr>
          <a:lstStyle/>
          <a:p>
            <a:pPr marL="0" lvl="0" indent="0" algn="just">
              <a:lnSpc>
                <a:spcPts val="2735"/>
              </a:lnSpc>
              <a:spcBef>
                <a:spcPts val="0"/>
              </a:spcBef>
              <a:defRPr/>
            </a:pPr>
            <a:r>
              <a:rPr lang="en-US" sz="1700" u="none" strike="noStrike">
                <a:solidFill>
                  <a:srgbClr val="0D0D0D"/>
                </a:solidFill>
                <a:latin typeface="Montserrat"/>
                <a:ea typeface="Montserrat"/>
                <a:cs typeface="Montserrat"/>
              </a:rPr>
              <a:t>pour évaluer les investissements. Les analyses coût-bénéfice traditionnelles utilisent des hypothèses déterministes, basées sur un scénario unique, sans prendre en compte l'incertitude et la gamme complète des événements possibles. Cette lacune peut conduire à une surestimation de la rentabilité des projets.</a:t>
            </a:r>
            <a:endParaRPr/>
          </a:p>
        </p:txBody>
      </p:sp>
      <p:sp>
        <p:nvSpPr>
          <p:cNvPr id="1712959406" name="TextBox 38"/>
          <p:cNvSpPr txBox="1"/>
          <p:nvPr/>
        </p:nvSpPr>
        <p:spPr bwMode="auto">
          <a:xfrm rot="0">
            <a:off x="2066735" y="479914"/>
            <a:ext cx="7778692"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BESOINS INSTITUTIONNELS DGE</a:t>
            </a:r>
            <a:endParaRPr/>
          </a:p>
        </p:txBody>
      </p:sp>
      <p:sp>
        <p:nvSpPr>
          <p:cNvPr id="516571506" name="TextBox 39"/>
          <p:cNvSpPr txBox="1"/>
          <p:nvPr/>
        </p:nvSpPr>
        <p:spPr bwMode="auto">
          <a:xfrm rot="0">
            <a:off x="238752" y="969524"/>
            <a:ext cx="17812385" cy="1305551"/>
          </a:xfrm>
          <a:prstGeom prst="rect">
            <a:avLst/>
          </a:prstGeom>
        </p:spPr>
        <p:txBody>
          <a:bodyPr lIns="0" tIns="0" rIns="0" bIns="0" rtlCol="0" anchor="t">
            <a:spAutoFit/>
          </a:bodyPr>
          <a:lstStyle/>
          <a:p>
            <a:pPr marL="0" lvl="0" indent="0" algn="just">
              <a:lnSpc>
                <a:spcPts val="5494"/>
              </a:lnSpc>
              <a:spcBef>
                <a:spcPts val="0"/>
              </a:spcBef>
              <a:defRPr/>
            </a:pPr>
            <a:r>
              <a:rPr lang="en-US" sz="2500" u="none" strike="noStrike">
                <a:solidFill>
                  <a:srgbClr val="0D0D0D"/>
                </a:solidFill>
                <a:latin typeface="Montserrat"/>
                <a:ea typeface="Montserrat"/>
                <a:cs typeface="Montserrat"/>
              </a:rPr>
              <a:t>La DGE joue un rôle central dans la planification économique et le développement en Côte d'Ivoire. Ses besoins</a:t>
            </a:r>
            <a:endParaRPr/>
          </a:p>
          <a:p>
            <a:pPr marL="0" lvl="0" indent="0" algn="just">
              <a:lnSpc>
                <a:spcPts val="5494"/>
              </a:lnSpc>
              <a:spcBef>
                <a:spcPts val="0"/>
              </a:spcBef>
              <a:defRPr/>
            </a:pPr>
            <a:r>
              <a:rPr lang="en-US" sz="2500" u="none" strike="noStrike">
                <a:solidFill>
                  <a:srgbClr val="0D0D0D"/>
                </a:solidFill>
                <a:latin typeface="Montserrat"/>
                <a:ea typeface="Montserrat"/>
                <a:cs typeface="Montserrat"/>
              </a:rPr>
              <a:t>spécifiques en matière de modélisation des risques climatiques incluent :</a:t>
            </a:r>
            <a:endParaRPr/>
          </a:p>
        </p:txBody>
      </p:sp>
      <p:sp>
        <p:nvSpPr>
          <p:cNvPr id="379069298" name="TextBox 40"/>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612749166" name="Group 2"/>
          <p:cNvGrpSpPr/>
          <p:nvPr/>
        </p:nvGrpSpPr>
        <p:grpSpPr bwMode="auto">
          <a:xfrm rot="0">
            <a:off x="-2543970" y="0"/>
            <a:ext cx="2984312" cy="10287000"/>
            <a:chOff x="0" y="0"/>
            <a:chExt cx="785992" cy="2709333"/>
          </a:xfrm>
        </p:grpSpPr>
        <p:sp>
          <p:nvSpPr>
            <p:cNvPr id="3" name="Freeform 3"/>
            <p:cNvSpPr/>
            <p:nvPr/>
          </p:nvSpPr>
          <p:spPr bwMode="auto">
            <a:xfrm rot="0" flipH="0" flipV="0">
              <a:off x="0" y="0"/>
              <a:ext cx="785992" cy="2709333"/>
            </a:xfrm>
            <a:custGeom>
              <a:avLst/>
              <a:gdLst/>
              <a:ahLst/>
              <a:cxnLst/>
              <a:rect l="l" t="t" r="r" b="b"/>
              <a:pathLst>
                <a:path w="785992" h="2709333" fill="norm" stroke="1" extrusionOk="0">
                  <a:moveTo>
                    <a:pt x="0" y="0"/>
                  </a:moveTo>
                  <a:lnTo>
                    <a:pt x="785992" y="0"/>
                  </a:lnTo>
                  <a:lnTo>
                    <a:pt x="785992" y="2709333"/>
                  </a:lnTo>
                  <a:lnTo>
                    <a:pt x="0" y="2709333"/>
                  </a:lnTo>
                  <a:close/>
                </a:path>
              </a:pathLst>
            </a:custGeom>
            <a:solidFill>
              <a:srgbClr val="3B3B3B"/>
            </a:solidFill>
          </p:spPr>
        </p:sp>
        <p:sp>
          <p:nvSpPr>
            <p:cNvPr id="4" name="TextBox 4"/>
            <p:cNvSpPr txBox="1"/>
            <p:nvPr/>
          </p:nvSpPr>
          <p:spPr bwMode="auto">
            <a:xfrm>
              <a:off x="0" y="-38100"/>
              <a:ext cx="785992" cy="2747433"/>
            </a:xfrm>
            <a:prstGeom prst="rect">
              <a:avLst/>
            </a:prstGeom>
            <a:grpFill/>
          </p:spPr>
          <p:txBody>
            <a:bodyPr lIns="50800" tIns="50800" rIns="50800" bIns="50800" rtlCol="0" anchor="ctr"/>
            <a:lstStyle/>
            <a:p>
              <a:pPr algn="ctr">
                <a:lnSpc>
                  <a:spcPts val="2659"/>
                </a:lnSpc>
                <a:defRPr/>
              </a:pPr>
              <a:endParaRPr/>
            </a:p>
          </p:txBody>
        </p:sp>
      </p:grpSp>
      <p:sp>
        <p:nvSpPr>
          <p:cNvPr id="943919454" name="Freeform 5"/>
          <p:cNvSpPr/>
          <p:nvPr/>
        </p:nvSpPr>
        <p:spPr bwMode="auto">
          <a:xfrm rot="0" flipH="0" flipV="0">
            <a:off x="10554122" y="171388"/>
            <a:ext cx="4760165" cy="1504611"/>
          </a:xfrm>
          <a:custGeom>
            <a:avLst/>
            <a:gdLst/>
            <a:ahLst/>
            <a:cxnLst/>
            <a:rect l="l" t="t" r="r" b="b"/>
            <a:pathLst>
              <a:path w="4760165" h="1504612" fill="norm" stroke="1" extrusionOk="0">
                <a:moveTo>
                  <a:pt x="0" y="0"/>
                </a:moveTo>
                <a:lnTo>
                  <a:pt x="4760165" y="0"/>
                </a:lnTo>
                <a:lnTo>
                  <a:pt x="4760165" y="1504612"/>
                </a:lnTo>
                <a:lnTo>
                  <a:pt x="0" y="1504612"/>
                </a:lnTo>
                <a:lnTo>
                  <a:pt x="0" y="0"/>
                </a:lnTo>
                <a:close/>
              </a:path>
            </a:pathLst>
          </a:custGeom>
          <a:blipFill>
            <a:blip r:embed="rId3"/>
            <a:srcRect l="0" t="0" r="0" b="0"/>
            <a:stretch/>
          </a:blipFill>
        </p:spPr>
      </p:sp>
      <p:sp>
        <p:nvSpPr>
          <p:cNvPr id="356078933" name="TextBox 6"/>
          <p:cNvSpPr txBox="1"/>
          <p:nvPr/>
        </p:nvSpPr>
        <p:spPr bwMode="auto">
          <a:xfrm rot="0">
            <a:off x="1552143" y="479830"/>
            <a:ext cx="8115300" cy="443863"/>
          </a:xfrm>
          <a:prstGeom prst="rect">
            <a:avLst/>
          </a:prstGeom>
        </p:spPr>
        <p:txBody>
          <a:bodyPr lIns="0" tIns="0" rIns="0" bIns="0" rtlCol="0" anchor="t">
            <a:spAutoFit/>
          </a:bodyPr>
          <a:lstStyle/>
          <a:p>
            <a:pPr marL="0" lvl="0" indent="0" algn="just">
              <a:lnSpc>
                <a:spcPts val="3360"/>
              </a:lnSpc>
              <a:spcBef>
                <a:spcPts val="0"/>
              </a:spcBef>
              <a:defRPr/>
            </a:pPr>
            <a:r>
              <a:rPr lang="en-US" sz="2400" b="1" u="none" strike="noStrike">
                <a:solidFill>
                  <a:srgbClr val="C34D24"/>
                </a:solidFill>
                <a:latin typeface="Helvetica World Bold"/>
                <a:ea typeface="Helvetica World Bold"/>
                <a:cs typeface="Helvetica World Bold"/>
              </a:rPr>
              <a:t> POURQUOI CLIMADA EN CÔTE D'IVOIRE ? </a:t>
            </a:r>
            <a:endParaRPr/>
          </a:p>
        </p:txBody>
      </p:sp>
      <p:sp>
        <p:nvSpPr>
          <p:cNvPr id="393791847" name="TextBox 7"/>
          <p:cNvSpPr txBox="1"/>
          <p:nvPr/>
        </p:nvSpPr>
        <p:spPr bwMode="auto">
          <a:xfrm rot="0">
            <a:off x="829765" y="1247461"/>
            <a:ext cx="8118186" cy="6868150"/>
          </a:xfrm>
          <a:prstGeom prst="rect">
            <a:avLst/>
          </a:prstGeom>
        </p:spPr>
        <p:txBody>
          <a:bodyPr lIns="0" tIns="0" rIns="0" bIns="0" rtlCol="0" anchor="t">
            <a:spAutoFit/>
          </a:bodyPr>
          <a:lstStyle/>
          <a:p>
            <a:pPr algn="just">
              <a:lnSpc>
                <a:spcPts val="5494"/>
              </a:lnSpc>
              <a:defRPr/>
            </a:pPr>
            <a:r>
              <a:rPr lang="en-US" sz="2500">
                <a:solidFill>
                  <a:srgbClr val="0D0D0D"/>
                </a:solidFill>
                <a:latin typeface="Montserrat"/>
                <a:ea typeface="Montserrat"/>
                <a:cs typeface="Montserrat"/>
              </a:rPr>
              <a:t>Face à ces constats, </a:t>
            </a:r>
            <a:r>
              <a:rPr lang="en-US" sz="2500" b="1">
                <a:solidFill>
                  <a:srgbClr val="0D0D0D"/>
                </a:solidFill>
                <a:latin typeface="Montserrat Bold"/>
                <a:ea typeface="Montserrat Bold"/>
                <a:cs typeface="Montserrat Bold"/>
              </a:rPr>
              <a:t>CLIMADA</a:t>
            </a:r>
            <a:r>
              <a:rPr lang="en-US" sz="2500">
                <a:solidFill>
                  <a:srgbClr val="0D0D0D"/>
                </a:solidFill>
                <a:latin typeface="Montserrat"/>
                <a:ea typeface="Montserrat"/>
                <a:cs typeface="Montserrat"/>
              </a:rPr>
              <a:t> r</a:t>
            </a:r>
            <a:r>
              <a:rPr lang="en-US" sz="2500">
                <a:solidFill>
                  <a:srgbClr val="0D0D0D"/>
                </a:solidFill>
                <a:latin typeface="Montserrat"/>
                <a:ea typeface="Montserrat"/>
                <a:cs typeface="Montserrat"/>
              </a:rPr>
              <a:t>eprésente une opportunité de transformation des capacités d'an</a:t>
            </a:r>
            <a:r>
              <a:rPr lang="en-US" sz="2500">
                <a:solidFill>
                  <a:srgbClr val="0D0D0D"/>
                </a:solidFill>
                <a:latin typeface="Montserrat"/>
                <a:ea typeface="Montserrat"/>
                <a:cs typeface="Montserrat"/>
              </a:rPr>
              <a:t>alys</a:t>
            </a:r>
            <a:r>
              <a:rPr lang="en-US" sz="2500">
                <a:solidFill>
                  <a:srgbClr val="0D0D0D"/>
                </a:solidFill>
                <a:latin typeface="Montserrat"/>
                <a:ea typeface="Montserrat"/>
                <a:cs typeface="Montserrat"/>
              </a:rPr>
              <a:t>e de l</a:t>
            </a:r>
            <a:r>
              <a:rPr lang="en-US" sz="2500" u="none" strike="noStrike">
                <a:solidFill>
                  <a:srgbClr val="0D0D0D"/>
                </a:solidFill>
                <a:latin typeface="Montserrat"/>
                <a:ea typeface="Montserrat"/>
                <a:cs typeface="Montserrat"/>
              </a:rPr>
              <a:t>a </a:t>
            </a:r>
            <a:r>
              <a:rPr lang="en-US" sz="2500" u="none" strike="noStrike">
                <a:solidFill>
                  <a:srgbClr val="0D0D0D"/>
                </a:solidFill>
                <a:latin typeface="Montserrat"/>
                <a:ea typeface="Montserrat"/>
                <a:cs typeface="Montserrat"/>
              </a:rPr>
              <a:t>DGE. Cet outil permet notamment de passer de l'intuition à la science en objectivant le ris</a:t>
            </a:r>
            <a:r>
              <a:rPr lang="en-US" sz="2500" u="none" strike="noStrike">
                <a:solidFill>
                  <a:srgbClr val="0D0D0D"/>
                </a:solidFill>
                <a:latin typeface="Montserrat"/>
                <a:ea typeface="Montserrat"/>
                <a:cs typeface="Montserrat"/>
              </a:rPr>
              <a:t>qu</a:t>
            </a: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 par d</a:t>
            </a:r>
            <a:r>
              <a:rPr lang="en-US" sz="2500" u="none" strike="noStrike">
                <a:solidFill>
                  <a:srgbClr val="0D0D0D"/>
                </a:solidFill>
                <a:latin typeface="Montserrat"/>
                <a:ea typeface="Montserrat"/>
                <a:cs typeface="Montserrat"/>
              </a:rPr>
              <a:t>es probabilités et les montants. </a:t>
            </a:r>
            <a:endParaRPr/>
          </a:p>
          <a:p>
            <a:pPr algn="just">
              <a:lnSpc>
                <a:spcPts val="5494"/>
              </a:lnSpc>
              <a:defRPr/>
            </a:pPr>
            <a:r>
              <a:rPr lang="en-US" sz="2500" u="none" strike="noStrike">
                <a:solidFill>
                  <a:srgbClr val="0D0D0D"/>
                </a:solidFill>
                <a:latin typeface="Montserrat"/>
                <a:ea typeface="Montserrat"/>
                <a:cs typeface="Montserrat"/>
              </a:rPr>
              <a:t>Ains</a:t>
            </a:r>
            <a:r>
              <a:rPr lang="en-US" sz="2500" u="none" strike="noStrike">
                <a:solidFill>
                  <a:srgbClr val="0D0D0D"/>
                </a:solidFill>
                <a:latin typeface="Montserrat"/>
                <a:ea typeface="Montserrat"/>
                <a:cs typeface="Montserrat"/>
              </a:rPr>
              <a:t>i, une affirmation gé</a:t>
            </a:r>
            <a:r>
              <a:rPr lang="en-US" sz="2500" u="none" strike="noStrike">
                <a:solidFill>
                  <a:srgbClr val="0D0D0D"/>
                </a:solidFill>
                <a:latin typeface="Montserrat"/>
                <a:ea typeface="Montserrat"/>
                <a:cs typeface="Montserrat"/>
              </a:rPr>
              <a:t>nérale sur la vulnérabilité de l'agricu</a:t>
            </a:r>
            <a:r>
              <a:rPr lang="en-US" sz="2500" u="none" strike="noStrike">
                <a:solidFill>
                  <a:srgbClr val="0D0D0D"/>
                </a:solidFill>
                <a:latin typeface="Montserrat"/>
                <a:ea typeface="Montserrat"/>
                <a:cs typeface="Montserrat"/>
              </a:rPr>
              <a:t>lture po</a:t>
            </a:r>
            <a:r>
              <a:rPr lang="en-US" sz="2500" u="none" strike="noStrike">
                <a:solidFill>
                  <a:srgbClr val="0D0D0D"/>
                </a:solidFill>
                <a:latin typeface="Montserrat"/>
                <a:ea typeface="Montserrat"/>
                <a:cs typeface="Montserrat"/>
              </a:rPr>
              <a:t>urra être remplacée par une quantification telle que : </a:t>
            </a:r>
            <a:r>
              <a:rPr lang="en-US" sz="2500" b="1" u="none" strike="noStrike">
                <a:solidFill>
                  <a:srgbClr val="0D0D0D"/>
                </a:solidFill>
                <a:latin typeface="Montserrat Bold"/>
                <a:ea typeface="Montserrat Bold"/>
                <a:cs typeface="Montserrat Bold"/>
              </a:rPr>
              <a:t>le secteur agricole présente une perte annuelle moyenne de 85 milliards FCFA.</a:t>
            </a:r>
            <a:endParaRPr/>
          </a:p>
        </p:txBody>
      </p:sp>
      <p:sp>
        <p:nvSpPr>
          <p:cNvPr id="2102552564" name="TextBox 8"/>
          <p:cNvSpPr txBox="1"/>
          <p:nvPr/>
        </p:nvSpPr>
        <p:spPr bwMode="auto">
          <a:xfrm rot="0">
            <a:off x="9778477" y="2050201"/>
            <a:ext cx="8118186" cy="5477501"/>
          </a:xfrm>
          <a:prstGeom prst="rect">
            <a:avLst/>
          </a:prstGeom>
        </p:spPr>
        <p:txBody>
          <a:bodyPr lIns="0" tIns="0" rIns="0" bIns="0" rtlCol="0" anchor="t">
            <a:spAutoFit/>
          </a:bodyPr>
          <a:lstStyle/>
          <a:p>
            <a:pPr algn="just">
              <a:lnSpc>
                <a:spcPts val="5494"/>
              </a:lnSpc>
              <a:defRPr/>
            </a:pP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nsu</a:t>
            </a:r>
            <a:r>
              <a:rPr lang="en-US" sz="2500" u="none" strike="noStrike">
                <a:solidFill>
                  <a:srgbClr val="0D0D0D"/>
                </a:solidFill>
                <a:latin typeface="Montserrat"/>
                <a:ea typeface="Montserrat"/>
                <a:cs typeface="Montserrat"/>
              </a:rPr>
              <a:t>ite, </a:t>
            </a:r>
            <a:r>
              <a:rPr lang="en-US" sz="2500" b="1" u="none" strike="noStrike">
                <a:solidFill>
                  <a:srgbClr val="0D0D0D"/>
                </a:solidFill>
                <a:latin typeface="Montserrat Bold"/>
                <a:ea typeface="Montserrat Bold"/>
                <a:cs typeface="Montserrat Bold"/>
              </a:rPr>
              <a:t>CLIMADA</a:t>
            </a:r>
            <a:r>
              <a:rPr lang="en-US" sz="2500" u="none" strike="noStrike">
                <a:solidFill>
                  <a:srgbClr val="0D0D0D"/>
                </a:solidFill>
                <a:latin typeface="Montserrat"/>
                <a:ea typeface="Montserrat"/>
                <a:cs typeface="Montserrat"/>
              </a:rPr>
              <a:t> favorise </a:t>
            </a:r>
            <a:r>
              <a:rPr lang="en-US" sz="2500" u="none" strike="noStrike">
                <a:solidFill>
                  <a:srgbClr val="0D0D0D"/>
                </a:solidFill>
                <a:latin typeface="Montserrat"/>
                <a:ea typeface="Montserrat"/>
                <a:cs typeface="Montserrat"/>
              </a:rPr>
              <a:t>le passage de la réaction à l'anticipa</a:t>
            </a:r>
            <a:r>
              <a:rPr lang="en-US" sz="2500" u="none" strike="noStrike">
                <a:solidFill>
                  <a:srgbClr val="0D0D0D"/>
                </a:solidFill>
                <a:latin typeface="Montserrat"/>
                <a:ea typeface="Montserrat"/>
                <a:cs typeface="Montserrat"/>
              </a:rPr>
              <a:t>tion. Il pe</a:t>
            </a:r>
            <a:r>
              <a:rPr lang="en-US" sz="2500" u="none" strike="noStrike">
                <a:solidFill>
                  <a:srgbClr val="0D0D0D"/>
                </a:solidFill>
                <a:latin typeface="Montserrat"/>
                <a:ea typeface="Montserrat"/>
                <a:cs typeface="Montserrat"/>
              </a:rPr>
              <a:t>rmet de démontrer économiquement, via des calculs de taux de </a:t>
            </a:r>
            <a:r>
              <a:rPr lang="en-US" sz="2500" b="1" u="none" strike="noStrike">
                <a:solidFill>
                  <a:srgbClr val="0D0D0D"/>
                </a:solidFill>
                <a:latin typeface="Montserrat Bold"/>
                <a:ea typeface="Montserrat Bold"/>
                <a:cs typeface="Montserrat Bold"/>
              </a:rPr>
              <a:t>rentabilité interne</a:t>
            </a:r>
            <a:r>
              <a:rPr lang="en-US" sz="2500" u="none" strike="noStrike">
                <a:solidFill>
                  <a:srgbClr val="0D0D0D"/>
                </a:solidFill>
                <a:latin typeface="Montserrat"/>
                <a:ea typeface="Montserrat"/>
                <a:cs typeface="Montserrat"/>
              </a:rPr>
              <a:t> (TRI) ou de </a:t>
            </a:r>
            <a:r>
              <a:rPr lang="en-US" sz="2500" b="1" u="none" strike="noStrike">
                <a:solidFill>
                  <a:srgbClr val="0D0D0D"/>
                </a:solidFill>
                <a:latin typeface="Montserrat Bold"/>
                <a:ea typeface="Montserrat Bold"/>
                <a:cs typeface="Montserrat Bold"/>
              </a:rPr>
              <a:t>valeur actuelle nette</a:t>
            </a:r>
            <a:r>
              <a:rPr lang="en-US" sz="2500" u="none" strike="noStrike">
                <a:solidFill>
                  <a:srgbClr val="0D0D0D"/>
                </a:solidFill>
                <a:latin typeface="Montserrat"/>
                <a:ea typeface="Montserrat"/>
                <a:cs typeface="Montserrat"/>
              </a:rPr>
              <a:t> (VAN), qu'u</a:t>
            </a:r>
            <a:r>
              <a:rPr lang="en-US" sz="2500" u="none" strike="noStrike">
                <a:solidFill>
                  <a:srgbClr val="0D0D0D"/>
                </a:solidFill>
                <a:latin typeface="Montserrat"/>
                <a:ea typeface="Montserrat"/>
                <a:cs typeface="Montserrat"/>
              </a:rPr>
              <a:t>n franc CFA investi</a:t>
            </a:r>
            <a:r>
              <a:rPr lang="en-US" sz="2500" u="none" strike="noStrike">
                <a:solidFill>
                  <a:srgbClr val="0D0D0D"/>
                </a:solidFill>
                <a:latin typeface="Montserrat"/>
                <a:ea typeface="Montserrat"/>
                <a:cs typeface="Montserrat"/>
              </a:rPr>
              <a:t> dans l'adaptation peut en évit</a:t>
            </a:r>
            <a:r>
              <a:rPr lang="en-US" sz="2500" u="none" strike="noStrike">
                <a:solidFill>
                  <a:srgbClr val="0D0D0D"/>
                </a:solidFill>
                <a:latin typeface="Montserrat"/>
                <a:ea typeface="Montserrat"/>
                <a:cs typeface="Montserrat"/>
              </a:rPr>
              <a:t>er</a:t>
            </a:r>
            <a:r>
              <a:rPr lang="en-US" sz="2500" u="none" strike="noStrike">
                <a:solidFill>
                  <a:srgbClr val="0D0D0D"/>
                </a:solidFill>
                <a:latin typeface="Montserrat"/>
                <a:ea typeface="Montserrat"/>
                <a:cs typeface="Montserrat"/>
              </a:rPr>
              <a:t> trois à quatre en</a:t>
            </a:r>
            <a:r>
              <a:rPr lang="en-US" sz="2500" u="none" strike="noStrike">
                <a:solidFill>
                  <a:srgbClr val="0D0D0D"/>
                </a:solidFill>
                <a:latin typeface="Montserrat"/>
                <a:ea typeface="Montserrat"/>
                <a:cs typeface="Montserrat"/>
              </a:rPr>
              <a:t> dommages futurs,</a:t>
            </a:r>
            <a:r>
              <a:rPr lang="en-US" sz="2500" u="none" strike="noStrike">
                <a:solidFill>
                  <a:srgbClr val="0D0D0D"/>
                </a:solidFill>
                <a:latin typeface="Montserrat"/>
                <a:ea typeface="Montserrat"/>
                <a:cs typeface="Montserrat"/>
              </a:rPr>
              <a:t> légitimant ainsi les budget</a:t>
            </a:r>
            <a:r>
              <a:rPr lang="en-US" sz="2500" u="none" strike="noStrike">
                <a:solidFill>
                  <a:srgbClr val="0D0D0D"/>
                </a:solidFill>
                <a:latin typeface="Montserrat"/>
                <a:ea typeface="Montserrat"/>
                <a:cs typeface="Montserrat"/>
              </a:rPr>
              <a:t>s préventifs.</a:t>
            </a:r>
            <a:endParaRPr/>
          </a:p>
        </p:txBody>
      </p:sp>
      <p:sp>
        <p:nvSpPr>
          <p:cNvPr id="133766922" name="TextBox 9"/>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8352410"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1118627190"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213332007"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196301108"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1940962920" name="TextBox 10"/>
          <p:cNvSpPr txBox="1"/>
          <p:nvPr/>
        </p:nvSpPr>
        <p:spPr bwMode="auto">
          <a:xfrm rot="0">
            <a:off x="2372574" y="3187071"/>
            <a:ext cx="14003699" cy="377950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4.Qu'est-ce que CLIMADA ? Définitions et concepts fondamentaux</a:t>
            </a:r>
            <a:endParaRPr/>
          </a:p>
        </p:txBody>
      </p:sp>
      <p:sp>
        <p:nvSpPr>
          <p:cNvPr id="781947658"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5478264" name="Freeform 2"/>
          <p:cNvSpPr/>
          <p:nvPr/>
        </p:nvSpPr>
        <p:spPr bwMode="auto">
          <a:xfrm rot="0" flipH="1" flipV="1">
            <a:off x="0" y="0"/>
            <a:ext cx="18288000" cy="10287000"/>
          </a:xfrm>
          <a:custGeom>
            <a:avLst/>
            <a:gdLst/>
            <a:ahLst/>
            <a:cxnLst/>
            <a:rect l="l" t="t" r="r" b="b"/>
            <a:pathLst>
              <a:path w="18288000" h="10287000" fill="norm" stroke="1" extrusionOk="0">
                <a:moveTo>
                  <a:pt x="18288000" y="10287000"/>
                </a:moveTo>
                <a:lnTo>
                  <a:pt x="0" y="10287000"/>
                </a:lnTo>
                <a:lnTo>
                  <a:pt x="0" y="0"/>
                </a:lnTo>
                <a:lnTo>
                  <a:pt x="18288000" y="0"/>
                </a:lnTo>
                <a:lnTo>
                  <a:pt x="18288000" y="10287000"/>
                </a:lnTo>
                <a:close/>
              </a:path>
            </a:pathLst>
          </a:custGeom>
          <a:blipFill>
            <a:blip r:embed="rId3"/>
            <a:srcRect l="0" t="21874" r="0" b="21874"/>
            <a:stretch/>
          </a:blipFill>
        </p:spPr>
      </p:sp>
      <p:sp>
        <p:nvSpPr>
          <p:cNvPr id="1982632147" name="Freeform 3"/>
          <p:cNvSpPr/>
          <p:nvPr/>
        </p:nvSpPr>
        <p:spPr bwMode="auto">
          <a:xfrm rot="0" flipH="0" flipV="0">
            <a:off x="8435419" y="3691729"/>
            <a:ext cx="9322085" cy="5982617"/>
          </a:xfrm>
          <a:custGeom>
            <a:avLst/>
            <a:gdLst/>
            <a:ahLst/>
            <a:cxnLst/>
            <a:rect l="l" t="t" r="r" b="b"/>
            <a:pathLst>
              <a:path w="9322085" h="5982617" fill="norm" stroke="1" extrusionOk="0">
                <a:moveTo>
                  <a:pt x="0" y="0"/>
                </a:moveTo>
                <a:lnTo>
                  <a:pt x="9322085" y="0"/>
                </a:lnTo>
                <a:lnTo>
                  <a:pt x="9322085" y="5982618"/>
                </a:lnTo>
                <a:lnTo>
                  <a:pt x="0" y="5982618"/>
                </a:lnTo>
                <a:lnTo>
                  <a:pt x="0" y="0"/>
                </a:lnTo>
                <a:close/>
              </a:path>
            </a:pathLst>
          </a:custGeom>
          <a:blipFill>
            <a:blip r:embed="rId4"/>
            <a:srcRect l="519" t="0" r="519" b="0"/>
            <a:stretch/>
          </a:blipFill>
        </p:spPr>
      </p:sp>
      <p:grpSp>
        <p:nvGrpSpPr>
          <p:cNvPr id="643088536" name="Group 4"/>
          <p:cNvGrpSpPr/>
          <p:nvPr/>
        </p:nvGrpSpPr>
        <p:grpSpPr bwMode="auto">
          <a:xfrm rot="0">
            <a:off x="9105555" y="3510346"/>
            <a:ext cx="380297" cy="362766"/>
            <a:chOff x="0" y="0"/>
            <a:chExt cx="587326" cy="560252"/>
          </a:xfrm>
        </p:grpSpPr>
        <p:sp>
          <p:nvSpPr>
            <p:cNvPr id="5" name="Freeform 5"/>
            <p:cNvSpPr/>
            <p:nvPr/>
          </p:nvSpPr>
          <p:spPr bwMode="auto">
            <a:xfrm rot="0" flipH="0" flipV="0">
              <a:off x="0" y="0"/>
              <a:ext cx="587375" cy="560197"/>
            </a:xfrm>
            <a:custGeom>
              <a:avLst/>
              <a:gdLst/>
              <a:ahLst/>
              <a:cxnLst/>
              <a:rect l="l" t="t" r="r" b="b"/>
              <a:pathLst>
                <a:path w="587375" h="560197" fill="norm" stroke="1"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040293048" name="Group 6"/>
          <p:cNvGrpSpPr/>
          <p:nvPr/>
        </p:nvGrpSpPr>
        <p:grpSpPr bwMode="auto">
          <a:xfrm rot="0">
            <a:off x="8435419" y="1355253"/>
            <a:ext cx="1720101" cy="2064401"/>
            <a:chOff x="0" y="0"/>
            <a:chExt cx="2656504" cy="3188238"/>
          </a:xfrm>
        </p:grpSpPr>
        <p:sp>
          <p:nvSpPr>
            <p:cNvPr id="7" name="Freeform 7"/>
            <p:cNvSpPr/>
            <p:nvPr/>
          </p:nvSpPr>
          <p:spPr bwMode="auto">
            <a:xfrm rot="0" flipH="0" flipV="0">
              <a:off x="0" y="0"/>
              <a:ext cx="2656586" cy="3188208"/>
            </a:xfrm>
            <a:custGeom>
              <a:avLst/>
              <a:gdLst/>
              <a:ahLst/>
              <a:cxnLst/>
              <a:rect l="l" t="t" r="r" b="b"/>
              <a:pathLst>
                <a:path w="2656586" h="3188208" fill="norm" stroke="1"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728357008" name="Freeform 8"/>
          <p:cNvSpPr/>
          <p:nvPr/>
        </p:nvSpPr>
        <p:spPr bwMode="auto">
          <a:xfrm rot="0" flipH="0" flipV="0">
            <a:off x="8836955" y="1578097"/>
            <a:ext cx="917029" cy="1101235"/>
          </a:xfrm>
          <a:custGeom>
            <a:avLst/>
            <a:gdLst/>
            <a:ahLst/>
            <a:cxnLst/>
            <a:rect l="l" t="t" r="r" b="b"/>
            <a:pathLst>
              <a:path w="917029" h="1101235" fill="norm" stroke="1" extrusionOk="0">
                <a:moveTo>
                  <a:pt x="0" y="0"/>
                </a:moveTo>
                <a:lnTo>
                  <a:pt x="917029" y="0"/>
                </a:lnTo>
                <a:lnTo>
                  <a:pt x="917029" y="1101235"/>
                </a:lnTo>
                <a:lnTo>
                  <a:pt x="0" y="1101235"/>
                </a:lnTo>
                <a:lnTo>
                  <a:pt x="0" y="0"/>
                </a:lnTo>
                <a:close/>
              </a:path>
            </a:pathLst>
          </a:custGeom>
          <a:blipFill>
            <a:blip r:embed="rId5"/>
            <a:srcRect l="0" t="0" r="0" b="0"/>
            <a:stretch/>
          </a:blipFill>
        </p:spPr>
      </p:sp>
      <p:grpSp>
        <p:nvGrpSpPr>
          <p:cNvPr id="1150902295" name="Group 9"/>
          <p:cNvGrpSpPr/>
          <p:nvPr/>
        </p:nvGrpSpPr>
        <p:grpSpPr bwMode="auto">
          <a:xfrm rot="0">
            <a:off x="11474751" y="3510346"/>
            <a:ext cx="380297" cy="362766"/>
            <a:chOff x="0" y="0"/>
            <a:chExt cx="587326" cy="560252"/>
          </a:xfrm>
        </p:grpSpPr>
        <p:sp>
          <p:nvSpPr>
            <p:cNvPr id="10" name="Freeform 10"/>
            <p:cNvSpPr/>
            <p:nvPr/>
          </p:nvSpPr>
          <p:spPr bwMode="auto">
            <a:xfrm rot="0" flipH="0" flipV="0">
              <a:off x="0" y="0"/>
              <a:ext cx="587375" cy="560197"/>
            </a:xfrm>
            <a:custGeom>
              <a:avLst/>
              <a:gdLst/>
              <a:ahLst/>
              <a:cxnLst/>
              <a:rect l="l" t="t" r="r" b="b"/>
              <a:pathLst>
                <a:path w="587375" h="560197" fill="norm" stroke="1"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904150325" name="Group 11"/>
          <p:cNvGrpSpPr/>
          <p:nvPr/>
        </p:nvGrpSpPr>
        <p:grpSpPr bwMode="auto">
          <a:xfrm rot="0">
            <a:off x="10804615" y="1355253"/>
            <a:ext cx="1720101" cy="2064401"/>
            <a:chOff x="0" y="0"/>
            <a:chExt cx="2656504" cy="3188238"/>
          </a:xfrm>
        </p:grpSpPr>
        <p:sp>
          <p:nvSpPr>
            <p:cNvPr id="12" name="Freeform 12"/>
            <p:cNvSpPr/>
            <p:nvPr/>
          </p:nvSpPr>
          <p:spPr bwMode="auto">
            <a:xfrm rot="0" flipH="0" flipV="0">
              <a:off x="0" y="0"/>
              <a:ext cx="2656586" cy="3188208"/>
            </a:xfrm>
            <a:custGeom>
              <a:avLst/>
              <a:gdLst/>
              <a:ahLst/>
              <a:cxnLst/>
              <a:rect l="l" t="t" r="r" b="b"/>
              <a:pathLst>
                <a:path w="2656586" h="3188208" fill="norm" stroke="1"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200671000" name="Group 13"/>
          <p:cNvGrpSpPr/>
          <p:nvPr/>
        </p:nvGrpSpPr>
        <p:grpSpPr bwMode="auto">
          <a:xfrm rot="0">
            <a:off x="13842043" y="3510346"/>
            <a:ext cx="380297" cy="362766"/>
            <a:chOff x="0" y="0"/>
            <a:chExt cx="587326" cy="560252"/>
          </a:xfrm>
        </p:grpSpPr>
        <p:sp>
          <p:nvSpPr>
            <p:cNvPr id="14" name="Freeform 14"/>
            <p:cNvSpPr/>
            <p:nvPr/>
          </p:nvSpPr>
          <p:spPr bwMode="auto">
            <a:xfrm rot="0" flipH="0" flipV="0">
              <a:off x="0" y="0"/>
              <a:ext cx="587375" cy="560197"/>
            </a:xfrm>
            <a:custGeom>
              <a:avLst/>
              <a:gdLst/>
              <a:ahLst/>
              <a:cxnLst/>
              <a:rect l="l" t="t" r="r" b="b"/>
              <a:pathLst>
                <a:path w="587375" h="560197" fill="norm" stroke="1"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565261629" name="Group 15"/>
          <p:cNvGrpSpPr/>
          <p:nvPr/>
        </p:nvGrpSpPr>
        <p:grpSpPr bwMode="auto">
          <a:xfrm rot="0">
            <a:off x="13171907" y="1355253"/>
            <a:ext cx="1720101" cy="2064401"/>
            <a:chOff x="0" y="0"/>
            <a:chExt cx="2656504" cy="3188238"/>
          </a:xfrm>
        </p:grpSpPr>
        <p:sp>
          <p:nvSpPr>
            <p:cNvPr id="16" name="Freeform 16"/>
            <p:cNvSpPr/>
            <p:nvPr/>
          </p:nvSpPr>
          <p:spPr bwMode="auto">
            <a:xfrm rot="0" flipH="0" flipV="0">
              <a:off x="0" y="0"/>
              <a:ext cx="2656586" cy="3188208"/>
            </a:xfrm>
            <a:custGeom>
              <a:avLst/>
              <a:gdLst/>
              <a:ahLst/>
              <a:cxnLst/>
              <a:rect l="l" t="t" r="r" b="b"/>
              <a:pathLst>
                <a:path w="2656586" h="3188208" fill="norm" stroke="1"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71826282" name="Group 17"/>
          <p:cNvGrpSpPr/>
          <p:nvPr/>
        </p:nvGrpSpPr>
        <p:grpSpPr bwMode="auto">
          <a:xfrm rot="0">
            <a:off x="16209335" y="3510346"/>
            <a:ext cx="380297" cy="362766"/>
            <a:chOff x="0" y="0"/>
            <a:chExt cx="587326" cy="560252"/>
          </a:xfrm>
        </p:grpSpPr>
        <p:sp>
          <p:nvSpPr>
            <p:cNvPr id="18" name="Freeform 18"/>
            <p:cNvSpPr/>
            <p:nvPr/>
          </p:nvSpPr>
          <p:spPr bwMode="auto">
            <a:xfrm rot="0" flipH="0" flipV="0">
              <a:off x="0" y="0"/>
              <a:ext cx="587375" cy="560197"/>
            </a:xfrm>
            <a:custGeom>
              <a:avLst/>
              <a:gdLst/>
              <a:ahLst/>
              <a:cxnLst/>
              <a:rect l="l" t="t" r="r" b="b"/>
              <a:pathLst>
                <a:path w="587375" h="560197" fill="norm" stroke="1"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675671130" name="Group 19"/>
          <p:cNvGrpSpPr/>
          <p:nvPr/>
        </p:nvGrpSpPr>
        <p:grpSpPr bwMode="auto">
          <a:xfrm rot="0">
            <a:off x="15539199" y="1355253"/>
            <a:ext cx="1720101" cy="2064401"/>
            <a:chOff x="0" y="0"/>
            <a:chExt cx="2656504" cy="3188238"/>
          </a:xfrm>
        </p:grpSpPr>
        <p:sp>
          <p:nvSpPr>
            <p:cNvPr id="20" name="Freeform 20"/>
            <p:cNvSpPr/>
            <p:nvPr/>
          </p:nvSpPr>
          <p:spPr bwMode="auto">
            <a:xfrm rot="0" flipH="0" flipV="0">
              <a:off x="0" y="0"/>
              <a:ext cx="2656586" cy="3188208"/>
            </a:xfrm>
            <a:custGeom>
              <a:avLst/>
              <a:gdLst/>
              <a:ahLst/>
              <a:cxnLst/>
              <a:rect l="l" t="t" r="r" b="b"/>
              <a:pathLst>
                <a:path w="2656586" h="3188208" fill="norm" stroke="1"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1334212715" name="Freeform 21"/>
          <p:cNvSpPr/>
          <p:nvPr/>
        </p:nvSpPr>
        <p:spPr bwMode="auto">
          <a:xfrm rot="0" flipH="0" flipV="0">
            <a:off x="11119111" y="1694324"/>
            <a:ext cx="974600" cy="988985"/>
          </a:xfrm>
          <a:custGeom>
            <a:avLst/>
            <a:gdLst/>
            <a:ahLst/>
            <a:cxnLst/>
            <a:rect l="l" t="t" r="r" b="b"/>
            <a:pathLst>
              <a:path w="974600" h="988985" fill="norm" stroke="1" extrusionOk="0">
                <a:moveTo>
                  <a:pt x="0" y="0"/>
                </a:moveTo>
                <a:lnTo>
                  <a:pt x="974599" y="0"/>
                </a:lnTo>
                <a:lnTo>
                  <a:pt x="974599" y="988985"/>
                </a:lnTo>
                <a:lnTo>
                  <a:pt x="0" y="988985"/>
                </a:lnTo>
                <a:lnTo>
                  <a:pt x="0" y="0"/>
                </a:lnTo>
                <a:close/>
              </a:path>
            </a:pathLst>
          </a:custGeom>
          <a:blipFill>
            <a:blip r:embed="rId7"/>
            <a:srcRect l="0" t="0" r="0" b="0"/>
            <a:stretch/>
          </a:blipFill>
        </p:spPr>
      </p:sp>
      <p:sp>
        <p:nvSpPr>
          <p:cNvPr id="1583500393" name="Freeform 22"/>
          <p:cNvSpPr/>
          <p:nvPr/>
        </p:nvSpPr>
        <p:spPr bwMode="auto">
          <a:xfrm rot="0" flipH="0" flipV="0">
            <a:off x="13576323" y="1785294"/>
            <a:ext cx="911269" cy="898015"/>
          </a:xfrm>
          <a:custGeom>
            <a:avLst/>
            <a:gdLst/>
            <a:ahLst/>
            <a:cxnLst/>
            <a:rect l="l" t="t" r="r" b="b"/>
            <a:pathLst>
              <a:path w="911270" h="898015" fill="norm" stroke="1" extrusionOk="0">
                <a:moveTo>
                  <a:pt x="0" y="0"/>
                </a:moveTo>
                <a:lnTo>
                  <a:pt x="911270" y="0"/>
                </a:lnTo>
                <a:lnTo>
                  <a:pt x="911270" y="898015"/>
                </a:lnTo>
                <a:lnTo>
                  <a:pt x="0" y="898015"/>
                </a:lnTo>
                <a:lnTo>
                  <a:pt x="0" y="0"/>
                </a:lnTo>
                <a:close/>
              </a:path>
            </a:pathLst>
          </a:custGeom>
          <a:blipFill>
            <a:blip r:embed="rId9"/>
            <a:srcRect l="0" t="0" r="0" b="0"/>
            <a:stretch/>
          </a:blipFill>
        </p:spPr>
      </p:sp>
      <p:sp>
        <p:nvSpPr>
          <p:cNvPr id="1890946841" name="Freeform 23"/>
          <p:cNvSpPr/>
          <p:nvPr/>
        </p:nvSpPr>
        <p:spPr bwMode="auto">
          <a:xfrm rot="0" flipH="0" flipV="0">
            <a:off x="15945575" y="1694324"/>
            <a:ext cx="879297" cy="988985"/>
          </a:xfrm>
          <a:custGeom>
            <a:avLst/>
            <a:gdLst/>
            <a:ahLst/>
            <a:cxnLst/>
            <a:rect l="l" t="t" r="r" b="b"/>
            <a:pathLst>
              <a:path w="879297" h="988985" fill="norm" stroke="1" extrusionOk="0">
                <a:moveTo>
                  <a:pt x="0" y="0"/>
                </a:moveTo>
                <a:lnTo>
                  <a:pt x="879297" y="0"/>
                </a:lnTo>
                <a:lnTo>
                  <a:pt x="879297" y="988985"/>
                </a:lnTo>
                <a:lnTo>
                  <a:pt x="0" y="988985"/>
                </a:lnTo>
                <a:lnTo>
                  <a:pt x="0" y="0"/>
                </a:lnTo>
                <a:close/>
              </a:path>
            </a:pathLst>
          </a:custGeom>
          <a:blipFill>
            <a:blip r:embed="rId11"/>
            <a:srcRect l="0" t="0" r="0" b="0"/>
            <a:stretch/>
          </a:blipFill>
        </p:spPr>
      </p:sp>
      <p:sp>
        <p:nvSpPr>
          <p:cNvPr id="617642101" name="Freeform 24"/>
          <p:cNvSpPr/>
          <p:nvPr/>
        </p:nvSpPr>
        <p:spPr bwMode="auto">
          <a:xfrm rot="-10800000" flipH="0" flipV="0">
            <a:off x="-305814" y="-323115"/>
            <a:ext cx="8744064" cy="2511931"/>
          </a:xfrm>
          <a:custGeom>
            <a:avLst/>
            <a:gdLst/>
            <a:ahLst/>
            <a:cxnLst/>
            <a:rect l="l" t="t" r="r" b="b"/>
            <a:pathLst>
              <a:path w="8744064" h="2511931" fill="norm" stroke="1" extrusionOk="0">
                <a:moveTo>
                  <a:pt x="0" y="0"/>
                </a:moveTo>
                <a:lnTo>
                  <a:pt x="8744064" y="0"/>
                </a:lnTo>
                <a:lnTo>
                  <a:pt x="8744064" y="2511931"/>
                </a:lnTo>
                <a:lnTo>
                  <a:pt x="0" y="2511931"/>
                </a:lnTo>
                <a:lnTo>
                  <a:pt x="0" y="0"/>
                </a:lnTo>
                <a:close/>
              </a:path>
            </a:pathLst>
          </a:custGeom>
          <a:blipFill>
            <a:blip r:embed="rId13"/>
            <a:srcRect l="0" t="0" r="0" b="0"/>
            <a:stretch/>
          </a:blipFill>
        </p:spPr>
      </p:sp>
      <p:sp>
        <p:nvSpPr>
          <p:cNvPr id="1984632309" name="TextBox 25"/>
          <p:cNvSpPr txBox="1"/>
          <p:nvPr/>
        </p:nvSpPr>
        <p:spPr bwMode="auto">
          <a:xfrm rot="0">
            <a:off x="891408" y="665945"/>
            <a:ext cx="7544010" cy="2079311"/>
          </a:xfrm>
          <a:prstGeom prst="rect">
            <a:avLst/>
          </a:prstGeom>
        </p:spPr>
        <p:txBody>
          <a:bodyPr lIns="0" tIns="0" rIns="0" bIns="0" rtlCol="0" anchor="t">
            <a:spAutoFit/>
          </a:bodyPr>
          <a:lstStyle/>
          <a:p>
            <a:pPr algn="l">
              <a:lnSpc>
                <a:spcPts val="7717"/>
              </a:lnSpc>
              <a:defRPr/>
            </a:pPr>
            <a:r>
              <a:rPr lang="en-US" sz="5500" b="1" spc="-71">
                <a:solidFill>
                  <a:srgbClr val="000000"/>
                </a:solidFill>
                <a:latin typeface="Helvetica World Bold"/>
                <a:ea typeface="Helvetica World Bold"/>
                <a:cs typeface="Helvetica World Bold"/>
              </a:rPr>
              <a:t>CLIMADA - présentation générale</a:t>
            </a:r>
            <a:endParaRPr/>
          </a:p>
        </p:txBody>
      </p:sp>
      <p:sp>
        <p:nvSpPr>
          <p:cNvPr id="907834459" name="TextBox 26"/>
          <p:cNvSpPr txBox="1"/>
          <p:nvPr/>
        </p:nvSpPr>
        <p:spPr bwMode="auto">
          <a:xfrm rot="0">
            <a:off x="182015" y="2712722"/>
            <a:ext cx="8118186" cy="7252072"/>
          </a:xfrm>
          <a:prstGeom prst="rect">
            <a:avLst/>
          </a:prstGeom>
        </p:spPr>
        <p:txBody>
          <a:bodyPr lIns="0" tIns="0" rIns="0" bIns="0" rtlCol="0" anchor="t">
            <a:spAutoFit/>
          </a:bodyPr>
          <a:lstStyle/>
          <a:p>
            <a:pPr algn="just">
              <a:lnSpc>
                <a:spcPts val="5276"/>
              </a:lnSpc>
              <a:defRPr/>
            </a:pPr>
            <a:r>
              <a:rPr lang="en-US" sz="2400" b="1" u="none" strike="noStrike">
                <a:solidFill>
                  <a:srgbClr val="0D0D0D"/>
                </a:solidFill>
                <a:latin typeface="Montserrat Bold"/>
                <a:ea typeface="Montserrat Bold"/>
                <a:cs typeface="Montserrat Bold"/>
              </a:rPr>
              <a:t>CLIMADA</a:t>
            </a:r>
            <a:r>
              <a:rPr lang="en-US" sz="2400" u="none" strike="noStrike">
                <a:solidFill>
                  <a:srgbClr val="0D0D0D"/>
                </a:solidFill>
                <a:latin typeface="Montserrat"/>
                <a:ea typeface="Montserrat"/>
                <a:cs typeface="Montserrat"/>
              </a:rPr>
              <a:t> (CLImat</a:t>
            </a:r>
            <a:r>
              <a:rPr lang="en-US" sz="2400" u="none" strike="noStrike">
                <a:solidFill>
                  <a:srgbClr val="0D0D0D"/>
                </a:solidFill>
                <a:latin typeface="Montserrat"/>
                <a:ea typeface="Montserrat"/>
                <a:cs typeface="Montserrat"/>
              </a:rPr>
              <a:t>e ADAptation Damage</a:t>
            </a:r>
            <a:r>
              <a:rPr lang="en-US" sz="2400" u="none" strike="noStrike">
                <a:solidFill>
                  <a:srgbClr val="0D0D0D"/>
                </a:solidFill>
                <a:latin typeface="Montserrat"/>
                <a:ea typeface="Montserrat"/>
                <a:cs typeface="Montserrat"/>
              </a:rPr>
              <a:t> Assess</a:t>
            </a:r>
            <a:r>
              <a:rPr lang="en-US" sz="2400" u="none" strike="noStrike">
                <a:solidFill>
                  <a:srgbClr val="0D0D0D"/>
                </a:solidFill>
                <a:latin typeface="Montserrat"/>
                <a:ea typeface="Montserrat"/>
                <a:cs typeface="Montserrat"/>
              </a:rPr>
              <a:t>ment) n'est pas un simple logiciel, mais une p</a:t>
            </a:r>
            <a:r>
              <a:rPr lang="en-US" sz="2400" u="none" strike="noStrike">
                <a:solidFill>
                  <a:srgbClr val="0D0D0D"/>
                </a:solidFill>
                <a:latin typeface="Montserrat"/>
                <a:ea typeface="Montserrat"/>
                <a:cs typeface="Montserrat"/>
              </a:rPr>
              <a:t>l</a:t>
            </a:r>
            <a:r>
              <a:rPr lang="en-US" sz="2400" u="none" strike="noStrike">
                <a:solidFill>
                  <a:srgbClr val="0D0D0D"/>
                </a:solidFill>
                <a:latin typeface="Montserrat"/>
                <a:ea typeface="Montserrat"/>
                <a:cs typeface="Montserrat"/>
              </a:rPr>
              <a:t>a</a:t>
            </a:r>
            <a:r>
              <a:rPr lang="en-US" sz="2400" u="none" strike="noStrike">
                <a:solidFill>
                  <a:srgbClr val="0D0D0D"/>
                </a:solidFill>
                <a:latin typeface="Montserrat"/>
                <a:ea typeface="Montserrat"/>
                <a:cs typeface="Montserrat"/>
              </a:rPr>
              <a:t>te</a:t>
            </a:r>
            <a:r>
              <a:rPr lang="en-US" sz="2400" u="none" strike="noStrike">
                <a:solidFill>
                  <a:srgbClr val="0D0D0D"/>
                </a:solidFill>
                <a:latin typeface="Montserrat"/>
                <a:ea typeface="Montserrat"/>
                <a:cs typeface="Montserrat"/>
              </a:rPr>
              <a:t>fo</a:t>
            </a:r>
            <a:r>
              <a:rPr lang="en-US" sz="2400" u="none" strike="noStrike">
                <a:solidFill>
                  <a:srgbClr val="0D0D0D"/>
                </a:solidFill>
                <a:latin typeface="Montserrat"/>
                <a:ea typeface="Montserrat"/>
                <a:cs typeface="Montserrat"/>
              </a:rPr>
              <a:t>r</a:t>
            </a:r>
            <a:r>
              <a:rPr lang="en-US" sz="2400" u="none" strike="noStrike">
                <a:solidFill>
                  <a:srgbClr val="0D0D0D"/>
                </a:solidFill>
                <a:latin typeface="Montserrat"/>
                <a:ea typeface="Montserrat"/>
                <a:cs typeface="Montserrat"/>
              </a:rPr>
              <a:t>m</a:t>
            </a:r>
            <a:r>
              <a:rPr lang="en-US" sz="2400" u="none" strike="noStrike">
                <a:solidFill>
                  <a:srgbClr val="0D0D0D"/>
                </a:solidFill>
                <a:latin typeface="Montserrat"/>
                <a:ea typeface="Montserrat"/>
                <a:cs typeface="Montserrat"/>
              </a:rPr>
              <a:t>e</a:t>
            </a:r>
            <a:r>
              <a:rPr lang="en-US" sz="2400" u="none" strike="noStrike">
                <a:solidFill>
                  <a:srgbClr val="0D0D0D"/>
                </a:solidFill>
                <a:latin typeface="Montserrat"/>
                <a:ea typeface="Montserrat"/>
                <a:cs typeface="Montserrat"/>
              </a:rPr>
              <a:t> d'é</a:t>
            </a:r>
            <a:r>
              <a:rPr lang="en-US" sz="2400" u="none" strike="noStrike">
                <a:solidFill>
                  <a:srgbClr val="0D0D0D"/>
                </a:solidFill>
                <a:latin typeface="Montserrat"/>
                <a:ea typeface="Montserrat"/>
                <a:cs typeface="Montserrat"/>
              </a:rPr>
              <a:t>valuat</a:t>
            </a:r>
            <a:r>
              <a:rPr lang="en-US" sz="2400" u="none" strike="noStrike">
                <a:solidFill>
                  <a:srgbClr val="0D0D0D"/>
                </a:solidFill>
                <a:latin typeface="Montserrat"/>
                <a:ea typeface="Montserrat"/>
                <a:cs typeface="Montserrat"/>
              </a:rPr>
              <a:t>io</a:t>
            </a:r>
            <a:r>
              <a:rPr lang="en-US" sz="2400" u="none" strike="noStrike">
                <a:solidFill>
                  <a:srgbClr val="0D0D0D"/>
                </a:solidFill>
                <a:latin typeface="Montserrat"/>
                <a:ea typeface="Montserrat"/>
                <a:cs typeface="Montserrat"/>
              </a:rPr>
              <a:t>n</a:t>
            </a:r>
            <a:r>
              <a:rPr lang="en-US" sz="2400" u="none" strike="noStrike">
                <a:solidFill>
                  <a:srgbClr val="0D0D0D"/>
                </a:solidFill>
                <a:latin typeface="Montserrat"/>
                <a:ea typeface="Montserrat"/>
                <a:cs typeface="Montserrat"/>
              </a:rPr>
              <a:t> d</a:t>
            </a:r>
            <a:r>
              <a:rPr lang="en-US" sz="2400" u="none" strike="noStrike">
                <a:solidFill>
                  <a:srgbClr val="0D0D0D"/>
                </a:solidFill>
                <a:latin typeface="Montserrat"/>
                <a:ea typeface="Montserrat"/>
                <a:cs typeface="Montserrat"/>
              </a:rPr>
              <a:t>e</a:t>
            </a:r>
            <a:r>
              <a:rPr lang="en-US" sz="2400" u="none" strike="noStrike">
                <a:solidFill>
                  <a:srgbClr val="0D0D0D"/>
                </a:solidFill>
                <a:latin typeface="Montserrat"/>
                <a:ea typeface="Montserrat"/>
                <a:cs typeface="Montserrat"/>
              </a:rPr>
              <a:t>s</a:t>
            </a:r>
            <a:r>
              <a:rPr lang="en-US" sz="2400" u="none" strike="noStrike">
                <a:solidFill>
                  <a:srgbClr val="0D0D0D"/>
                </a:solidFill>
                <a:latin typeface="Montserrat"/>
                <a:ea typeface="Montserrat"/>
                <a:cs typeface="Montserrat"/>
              </a:rPr>
              <a:t> domm</a:t>
            </a:r>
            <a:r>
              <a:rPr lang="en-US" sz="2400" u="none" strike="noStrike">
                <a:solidFill>
                  <a:srgbClr val="0D0D0D"/>
                </a:solidFill>
                <a:latin typeface="Montserrat"/>
                <a:ea typeface="Montserrat"/>
                <a:cs typeface="Montserrat"/>
              </a:rPr>
              <a:t>ages et</a:t>
            </a:r>
            <a:r>
              <a:rPr lang="en-US" sz="2400" u="none" strike="noStrike">
                <a:solidFill>
                  <a:srgbClr val="0D0D0D"/>
                </a:solidFill>
                <a:latin typeface="Montserrat"/>
                <a:ea typeface="Montserrat"/>
                <a:cs typeface="Montserrat"/>
              </a:rPr>
              <a:t> d'analyse de l'adaptation climatique développé</a:t>
            </a:r>
            <a:r>
              <a:rPr lang="en-US" sz="2400" u="none" strike="noStrike">
                <a:solidFill>
                  <a:srgbClr val="0D0D0D"/>
                </a:solidFill>
                <a:latin typeface="Montserrat"/>
                <a:ea typeface="Montserrat"/>
                <a:cs typeface="Montserrat"/>
              </a:rPr>
              <a:t>e par</a:t>
            </a:r>
            <a:r>
              <a:rPr lang="en-US" sz="2400" u="none" strike="noStrike">
                <a:solidFill>
                  <a:srgbClr val="0D0D0D"/>
                </a:solidFill>
                <a:latin typeface="Montserrat"/>
                <a:ea typeface="Montserrat"/>
                <a:cs typeface="Montserrat"/>
              </a:rPr>
              <a:t> une institution de pre</a:t>
            </a:r>
            <a:r>
              <a:rPr lang="en-US" sz="2400" u="none" strike="noStrike">
                <a:solidFill>
                  <a:srgbClr val="0D0D0D"/>
                </a:solidFill>
                <a:latin typeface="Montserrat"/>
                <a:ea typeface="Montserrat"/>
                <a:cs typeface="Montserrat"/>
              </a:rPr>
              <a:t>mier</a:t>
            </a:r>
            <a:r>
              <a:rPr lang="en-US" sz="2400" u="none" strike="noStrike">
                <a:solidFill>
                  <a:srgbClr val="0D0D0D"/>
                </a:solidFill>
                <a:latin typeface="Montserrat"/>
                <a:ea typeface="Montserrat"/>
                <a:cs typeface="Montserrat"/>
              </a:rPr>
              <a:t> plan : l'École Polytechnique Fédérale de Zurich (ETH</a:t>
            </a:r>
            <a:r>
              <a:rPr lang="en-US" sz="2400" u="none" strike="noStrike">
                <a:solidFill>
                  <a:srgbClr val="0D0D0D"/>
                </a:solidFill>
                <a:latin typeface="Montserrat"/>
                <a:ea typeface="Montserrat"/>
                <a:cs typeface="Montserrat"/>
              </a:rPr>
              <a:t> Zurich).</a:t>
            </a:r>
            <a:endParaRPr/>
          </a:p>
          <a:p>
            <a:pPr algn="just">
              <a:lnSpc>
                <a:spcPts val="5276"/>
              </a:lnSpc>
              <a:defRPr/>
            </a:pPr>
            <a:r>
              <a:rPr lang="en-US" sz="2400" u="none" strike="noStrike">
                <a:solidFill>
                  <a:srgbClr val="0D0D0D"/>
                </a:solidFill>
                <a:latin typeface="Montserrat"/>
                <a:ea typeface="Montserrat"/>
                <a:cs typeface="Montserrat"/>
              </a:rPr>
              <a:t>La légitimité internationale de CLIMADA est solidement établie. Utilisée par plus de </a:t>
            </a:r>
            <a:r>
              <a:rPr lang="en-US" sz="2400" b="1" u="none" strike="noStrike">
                <a:solidFill>
                  <a:srgbClr val="0D0D0D"/>
                </a:solidFill>
                <a:latin typeface="Montserrat Bold"/>
                <a:ea typeface="Montserrat Bold"/>
                <a:cs typeface="Montserrat Bold"/>
              </a:rPr>
              <a:t>200 institutions</a:t>
            </a:r>
            <a:r>
              <a:rPr lang="en-US" sz="2400" u="none" strike="noStrike">
                <a:solidFill>
                  <a:srgbClr val="0D0D0D"/>
                </a:solidFill>
                <a:latin typeface="Montserrat"/>
                <a:ea typeface="Montserrat"/>
                <a:cs typeface="Montserrat"/>
              </a:rPr>
              <a:t> dans </a:t>
            </a:r>
            <a:r>
              <a:rPr lang="en-US" sz="2400" b="1" u="none" strike="noStrike">
                <a:solidFill>
                  <a:srgbClr val="0D0D0D"/>
                </a:solidFill>
                <a:latin typeface="Montserrat Bold"/>
                <a:ea typeface="Montserrat Bold"/>
                <a:cs typeface="Montserrat Bold"/>
              </a:rPr>
              <a:t>45 pays.</a:t>
            </a:r>
            <a:r>
              <a:rPr lang="en-US" sz="2400" u="none" strike="noStrike">
                <a:solidFill>
                  <a:srgbClr val="0D0D0D"/>
                </a:solidFill>
                <a:latin typeface="Montserrat"/>
                <a:ea typeface="Montserrat"/>
                <a:cs typeface="Montserrat"/>
              </a:rPr>
              <a:t> C’est une référence pour des organisations telles que </a:t>
            </a:r>
            <a:r>
              <a:rPr lang="en-US" sz="2400" b="1" u="none" strike="noStrike">
                <a:solidFill>
                  <a:srgbClr val="0D0D0D"/>
                </a:solidFill>
                <a:latin typeface="Montserrat Bold"/>
                <a:ea typeface="Montserrat Bold"/>
                <a:cs typeface="Montserrat Bold"/>
              </a:rPr>
              <a:t>la Banque Mondiale</a:t>
            </a:r>
            <a:r>
              <a:rPr lang="en-US" sz="2400" u="none" strike="noStrike">
                <a:solidFill>
                  <a:srgbClr val="0D0D0D"/>
                </a:solidFill>
                <a:latin typeface="Montserrat"/>
                <a:ea typeface="Montserrat"/>
                <a:cs typeface="Montserrat"/>
              </a:rPr>
              <a:t> et le </a:t>
            </a:r>
            <a:r>
              <a:rPr lang="en-US" sz="2400" b="1" u="none" strike="noStrike">
                <a:solidFill>
                  <a:srgbClr val="0D0D0D"/>
                </a:solidFill>
                <a:latin typeface="Montserrat Bold"/>
                <a:ea typeface="Montserrat Bold"/>
                <a:cs typeface="Montserrat Bold"/>
              </a:rPr>
              <a:t>GIEC</a:t>
            </a:r>
            <a:r>
              <a:rPr lang="en-US" sz="2400" u="none" strike="noStrike">
                <a:solidFill>
                  <a:srgbClr val="0D0D0D"/>
                </a:solidFill>
                <a:latin typeface="Montserrat"/>
                <a:ea typeface="Montserrat"/>
                <a:cs typeface="Montserrat"/>
              </a:rPr>
              <a:t>. open-source et sous licence GNU GPL.</a:t>
            </a:r>
            <a:endParaRPr/>
          </a:p>
        </p:txBody>
      </p:sp>
      <p:sp>
        <p:nvSpPr>
          <p:cNvPr id="283666519" name="TextBox 27"/>
          <p:cNvSpPr txBox="1"/>
          <p:nvPr/>
        </p:nvSpPr>
        <p:spPr bwMode="auto">
          <a:xfrm rot="0">
            <a:off x="8591887" y="924921"/>
            <a:ext cx="2324193" cy="296848"/>
          </a:xfrm>
          <a:prstGeom prst="rect">
            <a:avLst/>
          </a:prstGeom>
        </p:spPr>
        <p:txBody>
          <a:bodyPr lIns="0" tIns="0" rIns="0" bIns="0" rtlCol="0" anchor="t">
            <a:spAutoFit/>
          </a:bodyPr>
          <a:lstStyle/>
          <a:p>
            <a:pPr algn="l">
              <a:lnSpc>
                <a:spcPts val="2275"/>
              </a:lnSpc>
              <a:defRPr/>
            </a:pPr>
            <a:r>
              <a:rPr lang="en-US" sz="1650" b="1" spc="-21">
                <a:solidFill>
                  <a:srgbClr val="000000"/>
                </a:solidFill>
                <a:latin typeface="Helvetica World Bold"/>
                <a:ea typeface="Helvetica World Bold"/>
                <a:cs typeface="Helvetica World Bold"/>
              </a:rPr>
              <a:t>Convivialité </a:t>
            </a:r>
            <a:endParaRPr/>
          </a:p>
        </p:txBody>
      </p:sp>
      <p:sp>
        <p:nvSpPr>
          <p:cNvPr id="1761794094" name="TextBox 28"/>
          <p:cNvSpPr txBox="1"/>
          <p:nvPr/>
        </p:nvSpPr>
        <p:spPr bwMode="auto">
          <a:xfrm rot="0">
            <a:off x="10280628" y="883631"/>
            <a:ext cx="2388246" cy="606410"/>
          </a:xfrm>
          <a:prstGeom prst="rect">
            <a:avLst/>
          </a:prstGeom>
        </p:spPr>
        <p:txBody>
          <a:bodyPr lIns="0" tIns="0" rIns="0" bIns="0" rtlCol="0" anchor="t">
            <a:spAutoFit/>
          </a:bodyPr>
          <a:lstStyle/>
          <a:p>
            <a:pPr algn="l">
              <a:lnSpc>
                <a:spcPts val="2275"/>
              </a:lnSpc>
              <a:defRPr/>
            </a:pPr>
            <a:r>
              <a:rPr lang="en-US" sz="1650" b="1" spc="-21">
                <a:solidFill>
                  <a:srgbClr val="000000"/>
                </a:solidFill>
                <a:latin typeface="Helvetica World Bold"/>
                <a:ea typeface="Helvetica World Bold"/>
                <a:cs typeface="Helvetica World Bold"/>
              </a:rPr>
              <a:t>Évaluation complète des risques</a:t>
            </a:r>
            <a:endParaRPr/>
          </a:p>
        </p:txBody>
      </p:sp>
      <p:sp>
        <p:nvSpPr>
          <p:cNvPr id="1885125424" name="TextBox 29"/>
          <p:cNvSpPr txBox="1"/>
          <p:nvPr/>
        </p:nvSpPr>
        <p:spPr bwMode="auto">
          <a:xfrm rot="0">
            <a:off x="12897676" y="883631"/>
            <a:ext cx="2412722" cy="606410"/>
          </a:xfrm>
          <a:prstGeom prst="rect">
            <a:avLst/>
          </a:prstGeom>
        </p:spPr>
        <p:txBody>
          <a:bodyPr lIns="0" tIns="0" rIns="0" bIns="0" rtlCol="0" anchor="t">
            <a:spAutoFit/>
          </a:bodyPr>
          <a:lstStyle/>
          <a:p>
            <a:pPr algn="l">
              <a:lnSpc>
                <a:spcPts val="2275"/>
              </a:lnSpc>
              <a:defRPr/>
            </a:pPr>
            <a:r>
              <a:rPr lang="en-US" sz="1650" b="1" spc="-21">
                <a:solidFill>
                  <a:srgbClr val="000000"/>
                </a:solidFill>
                <a:latin typeface="Helvetica World Bold"/>
                <a:ea typeface="Helvetica World Bold"/>
                <a:cs typeface="Helvetica World Bold"/>
              </a:rPr>
              <a:t>Analyse et résultats avancés</a:t>
            </a:r>
            <a:endParaRPr/>
          </a:p>
        </p:txBody>
      </p:sp>
      <p:sp>
        <p:nvSpPr>
          <p:cNvPr id="24308024" name="TextBox 30"/>
          <p:cNvSpPr txBox="1"/>
          <p:nvPr/>
        </p:nvSpPr>
        <p:spPr bwMode="auto">
          <a:xfrm rot="0">
            <a:off x="15539199" y="904275"/>
            <a:ext cx="2324193" cy="296848"/>
          </a:xfrm>
          <a:prstGeom prst="rect">
            <a:avLst/>
          </a:prstGeom>
        </p:spPr>
        <p:txBody>
          <a:bodyPr lIns="0" tIns="0" rIns="0" bIns="0" rtlCol="0" anchor="t">
            <a:spAutoFit/>
          </a:bodyPr>
          <a:lstStyle/>
          <a:p>
            <a:pPr algn="l">
              <a:lnSpc>
                <a:spcPts val="2275"/>
              </a:lnSpc>
              <a:defRPr/>
            </a:pPr>
            <a:r>
              <a:rPr lang="en-US" sz="1650" b="1" spc="-21">
                <a:solidFill>
                  <a:srgbClr val="000000"/>
                </a:solidFill>
                <a:latin typeface="Helvetica World Bold"/>
                <a:ea typeface="Helvetica World Bold"/>
                <a:cs typeface="Helvetica World Bold"/>
              </a:rPr>
              <a:t>Stratégies d'adaptation</a:t>
            </a:r>
            <a:endParaRPr/>
          </a:p>
        </p:txBody>
      </p:sp>
      <p:sp>
        <p:nvSpPr>
          <p:cNvPr id="1247911890" name="TextBox 31"/>
          <p:cNvSpPr txBox="1"/>
          <p:nvPr/>
        </p:nvSpPr>
        <p:spPr bwMode="auto">
          <a:xfrm rot="0">
            <a:off x="7320257"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307022262" name="Freeform 2"/>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2015523867" name="Freeform 3"/>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205261044" name="Freeform 4"/>
          <p:cNvSpPr/>
          <p:nvPr/>
        </p:nvSpPr>
        <p:spPr bwMode="auto">
          <a:xfrm rot="0" flipH="0" flipV="0">
            <a:off x="7086882" y="2006443"/>
            <a:ext cx="10455266" cy="7780445"/>
          </a:xfrm>
          <a:custGeom>
            <a:avLst/>
            <a:gdLst/>
            <a:ahLst/>
            <a:cxnLst/>
            <a:rect l="l" t="t" r="r" b="b"/>
            <a:pathLst>
              <a:path w="10455266" h="7780445" fill="norm" stroke="1" extrusionOk="0">
                <a:moveTo>
                  <a:pt x="0" y="0"/>
                </a:moveTo>
                <a:lnTo>
                  <a:pt x="10455266" y="0"/>
                </a:lnTo>
                <a:lnTo>
                  <a:pt x="10455266" y="7780445"/>
                </a:lnTo>
                <a:lnTo>
                  <a:pt x="0" y="7780445"/>
                </a:lnTo>
                <a:lnTo>
                  <a:pt x="0" y="0"/>
                </a:lnTo>
                <a:close/>
              </a:path>
            </a:pathLst>
          </a:custGeom>
          <a:blipFill>
            <a:blip r:embed="rId5"/>
            <a:srcRect l="0" t="0" r="0" b="0"/>
            <a:stretch/>
          </a:blipFill>
        </p:spPr>
      </p:sp>
      <p:sp>
        <p:nvSpPr>
          <p:cNvPr id="230959739" name="TextBox 5"/>
          <p:cNvSpPr txBox="1"/>
          <p:nvPr/>
        </p:nvSpPr>
        <p:spPr bwMode="auto">
          <a:xfrm rot="0">
            <a:off x="1758991" y="-72868"/>
            <a:ext cx="7544010" cy="2079311"/>
          </a:xfrm>
          <a:prstGeom prst="rect">
            <a:avLst/>
          </a:prstGeom>
        </p:spPr>
        <p:txBody>
          <a:bodyPr lIns="0" tIns="0" rIns="0" bIns="0" rtlCol="0" anchor="t">
            <a:spAutoFit/>
          </a:bodyPr>
          <a:lstStyle/>
          <a:p>
            <a:pPr algn="l">
              <a:lnSpc>
                <a:spcPts val="7717"/>
              </a:lnSpc>
              <a:defRPr/>
            </a:pPr>
            <a:r>
              <a:rPr lang="en-US" sz="5500" b="1" spc="-71">
                <a:solidFill>
                  <a:srgbClr val="000000"/>
                </a:solidFill>
                <a:latin typeface="Helvetica World Bold"/>
                <a:ea typeface="Helvetica World Bold"/>
                <a:cs typeface="Helvetica World Bold"/>
              </a:rPr>
              <a:t>Cadre Conceptuel de CLIMADA</a:t>
            </a:r>
            <a:endParaRPr/>
          </a:p>
        </p:txBody>
      </p:sp>
      <p:sp>
        <p:nvSpPr>
          <p:cNvPr id="521285342" name="TextBox 6"/>
          <p:cNvSpPr txBox="1"/>
          <p:nvPr/>
        </p:nvSpPr>
        <p:spPr bwMode="auto">
          <a:xfrm rot="0">
            <a:off x="550644" y="3279307"/>
            <a:ext cx="5639377" cy="6585322"/>
          </a:xfrm>
          <a:prstGeom prst="rect">
            <a:avLst/>
          </a:prstGeom>
        </p:spPr>
        <p:txBody>
          <a:bodyPr lIns="0" tIns="0" rIns="0" bIns="0" rtlCol="0" anchor="t">
            <a:spAutoFit/>
          </a:bodyPr>
          <a:lstStyle/>
          <a:p>
            <a:pPr algn="just">
              <a:lnSpc>
                <a:spcPts val="5276"/>
              </a:lnSpc>
              <a:defRPr/>
            </a:pPr>
            <a:r>
              <a:rPr lang="en-US" sz="2400">
                <a:solidFill>
                  <a:srgbClr val="0D0D0D"/>
                </a:solidFill>
                <a:latin typeface="Montserrat"/>
                <a:ea typeface="Montserrat"/>
                <a:cs typeface="Montserrat"/>
              </a:rPr>
              <a:t>Le cœur méthodologique de </a:t>
            </a:r>
            <a:r>
              <a:rPr lang="en-US" sz="2400" b="1" u="none" strike="noStrike">
                <a:solidFill>
                  <a:srgbClr val="0D0D0D"/>
                </a:solidFill>
                <a:latin typeface="Montserrat Bold"/>
                <a:ea typeface="Montserrat Bold"/>
                <a:cs typeface="Montserrat Bold"/>
              </a:rPr>
              <a:t>CLIMADA</a:t>
            </a:r>
            <a:r>
              <a:rPr lang="en-US" sz="2400" u="none" strike="noStrike">
                <a:solidFill>
                  <a:srgbClr val="0D0D0D"/>
                </a:solidFill>
                <a:latin typeface="Montserrat"/>
                <a:ea typeface="Montserrat"/>
                <a:cs typeface="Montserrat"/>
              </a:rPr>
              <a:t> repose sur quatre concepts fondamentaux et interdépendants, souvent résumés par l'équation : </a:t>
            </a:r>
            <a:r>
              <a:rPr lang="en-US" sz="2400" b="1" u="none" strike="noStrike">
                <a:solidFill>
                  <a:srgbClr val="0D0D0D"/>
                </a:solidFill>
                <a:latin typeface="Montserrat Bold"/>
                <a:ea typeface="Montserrat Bold"/>
                <a:cs typeface="Montserrat Bold"/>
              </a:rPr>
              <a:t>Risque = Aléa × Exposition × Vulnérabilité</a:t>
            </a:r>
            <a:endParaRPr/>
          </a:p>
          <a:p>
            <a:pPr algn="just">
              <a:lnSpc>
                <a:spcPts val="5276"/>
              </a:lnSpc>
              <a:defRPr/>
            </a:pPr>
            <a:r>
              <a:rPr lang="en-US" sz="2400" b="1" u="none" strike="noStrike">
                <a:solidFill>
                  <a:srgbClr val="0D0D0D"/>
                </a:solidFill>
                <a:latin typeface="Montserrat Bold"/>
                <a:ea typeface="Montserrat Bold"/>
                <a:cs typeface="Montserrat Bold"/>
              </a:rPr>
              <a:t>CLIMADA</a:t>
            </a:r>
            <a:r>
              <a:rPr lang="en-US" sz="2400" u="none" strike="noStrike">
                <a:solidFill>
                  <a:srgbClr val="0D0D0D"/>
                </a:solidFill>
                <a:latin typeface="Montserrat"/>
                <a:ea typeface="Montserrat"/>
                <a:cs typeface="Montserrat"/>
              </a:rPr>
              <a:t> utilise ces concepts pour quantifier les risques climatiques et évaluer l'efficacité des mesures d'adaptation.</a:t>
            </a:r>
            <a:endParaRPr/>
          </a:p>
        </p:txBody>
      </p:sp>
      <p:sp>
        <p:nvSpPr>
          <p:cNvPr id="1624419559" name="TextBox 7"/>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323034848" name="Freeform 2"/>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6361829" name="Freeform 3"/>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114439127" name="Freeform 4"/>
          <p:cNvSpPr/>
          <p:nvPr/>
        </p:nvSpPr>
        <p:spPr bwMode="auto">
          <a:xfrm rot="0" flipH="0" flipV="0">
            <a:off x="11727646" y="752632"/>
            <a:ext cx="6151674" cy="4613755"/>
          </a:xfrm>
          <a:custGeom>
            <a:avLst/>
            <a:gdLst/>
            <a:ahLst/>
            <a:cxnLst/>
            <a:rect l="l" t="t" r="r" b="b"/>
            <a:pathLst>
              <a:path w="6151674" h="4613755" fill="norm" stroke="1" extrusionOk="0">
                <a:moveTo>
                  <a:pt x="0" y="0"/>
                </a:moveTo>
                <a:lnTo>
                  <a:pt x="6151674" y="0"/>
                </a:lnTo>
                <a:lnTo>
                  <a:pt x="6151674" y="4613755"/>
                </a:lnTo>
                <a:lnTo>
                  <a:pt x="0" y="4613755"/>
                </a:lnTo>
                <a:lnTo>
                  <a:pt x="0" y="0"/>
                </a:lnTo>
                <a:close/>
              </a:path>
            </a:pathLst>
          </a:custGeom>
          <a:blipFill>
            <a:blip r:embed="rId4"/>
            <a:srcRect l="0" t="0" r="0" b="0"/>
            <a:stretch/>
          </a:blipFill>
        </p:spPr>
      </p:sp>
      <p:sp>
        <p:nvSpPr>
          <p:cNvPr id="1087266149" name="Freeform 5"/>
          <p:cNvSpPr/>
          <p:nvPr/>
        </p:nvSpPr>
        <p:spPr bwMode="auto">
          <a:xfrm rot="0" flipH="0" flipV="0">
            <a:off x="9573921" y="5366387"/>
            <a:ext cx="6369351" cy="4777014"/>
          </a:xfrm>
          <a:custGeom>
            <a:avLst/>
            <a:gdLst/>
            <a:ahLst/>
            <a:cxnLst/>
            <a:rect l="l" t="t" r="r" b="b"/>
            <a:pathLst>
              <a:path w="6369351" h="4777014" fill="norm" stroke="1" extrusionOk="0">
                <a:moveTo>
                  <a:pt x="0" y="0"/>
                </a:moveTo>
                <a:lnTo>
                  <a:pt x="6369351" y="0"/>
                </a:lnTo>
                <a:lnTo>
                  <a:pt x="6369351" y="4777014"/>
                </a:lnTo>
                <a:lnTo>
                  <a:pt x="0" y="4777014"/>
                </a:lnTo>
                <a:lnTo>
                  <a:pt x="0" y="0"/>
                </a:lnTo>
                <a:close/>
              </a:path>
            </a:pathLst>
          </a:custGeom>
          <a:blipFill>
            <a:blip r:embed="rId5"/>
            <a:srcRect l="0" t="0" r="0" b="0"/>
            <a:stretch/>
          </a:blipFill>
        </p:spPr>
      </p:sp>
      <p:sp>
        <p:nvSpPr>
          <p:cNvPr id="1219053270" name="TextBox 6"/>
          <p:cNvSpPr txBox="1"/>
          <p:nvPr/>
        </p:nvSpPr>
        <p:spPr bwMode="auto">
          <a:xfrm rot="0">
            <a:off x="1238284" y="1048379"/>
            <a:ext cx="6400726" cy="1251322"/>
          </a:xfrm>
          <a:prstGeom prst="rect">
            <a:avLst/>
          </a:prstGeom>
        </p:spPr>
        <p:txBody>
          <a:bodyPr lIns="0" tIns="0" rIns="0" bIns="0" rtlCol="0" anchor="t">
            <a:spAutoFit/>
          </a:bodyPr>
          <a:lstStyle/>
          <a:p>
            <a:pPr algn="just">
              <a:lnSpc>
                <a:spcPts val="5276"/>
              </a:lnSpc>
              <a:defRPr/>
            </a:pPr>
            <a:r>
              <a:rPr lang="en-US" sz="2400" b="1">
                <a:solidFill>
                  <a:srgbClr val="1C5739"/>
                </a:solidFill>
                <a:latin typeface="Montserrat Bold"/>
                <a:ea typeface="Montserrat Bold"/>
                <a:cs typeface="Montserrat Bold"/>
              </a:rPr>
              <a:t>Le premier concept est l'Aléa (HAZARD) - Phénomène Climatique</a:t>
            </a:r>
            <a:endParaRPr/>
          </a:p>
        </p:txBody>
      </p:sp>
      <p:sp>
        <p:nvSpPr>
          <p:cNvPr id="635140965" name="TextBox 7"/>
          <p:cNvSpPr txBox="1"/>
          <p:nvPr/>
        </p:nvSpPr>
        <p:spPr bwMode="auto">
          <a:xfrm rot="0">
            <a:off x="2181018" y="196538"/>
            <a:ext cx="325616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DEFINITIONS 1/4</a:t>
            </a:r>
            <a:endParaRPr/>
          </a:p>
        </p:txBody>
      </p:sp>
      <p:sp>
        <p:nvSpPr>
          <p:cNvPr id="368432172" name="TextBox 8"/>
          <p:cNvSpPr txBox="1"/>
          <p:nvPr/>
        </p:nvSpPr>
        <p:spPr bwMode="auto">
          <a:xfrm rot="0">
            <a:off x="358908" y="2636716"/>
            <a:ext cx="8401026" cy="7252072"/>
          </a:xfrm>
          <a:prstGeom prst="rect">
            <a:avLst/>
          </a:prstGeom>
        </p:spPr>
        <p:txBody>
          <a:bodyPr lIns="0" tIns="0" rIns="0" bIns="0" rtlCol="0" anchor="t">
            <a:spAutoFit/>
          </a:bodyPr>
          <a:lstStyle/>
          <a:p>
            <a:pPr algn="just">
              <a:lnSpc>
                <a:spcPts val="5276"/>
              </a:lnSpc>
              <a:defRPr/>
            </a:pPr>
            <a:r>
              <a:rPr lang="en-US" sz="2400">
                <a:solidFill>
                  <a:srgbClr val="0D0D0D"/>
                </a:solidFill>
                <a:latin typeface="Montserrat"/>
                <a:ea typeface="Montserrat"/>
                <a:cs typeface="Montserrat"/>
              </a:rPr>
              <a:t>Il désigne</a:t>
            </a:r>
            <a:r>
              <a:rPr lang="en-US" sz="2400">
                <a:solidFill>
                  <a:srgbClr val="0D0D0D"/>
                </a:solidFill>
                <a:latin typeface="Montserrat"/>
                <a:ea typeface="Montserrat"/>
                <a:cs typeface="Montserrat"/>
              </a:rPr>
              <a:t> le phénomène climatique dommageable lui-même,</a:t>
            </a:r>
            <a:r>
              <a:rPr lang="en-US" sz="2400" u="none" strike="noStrike">
                <a:solidFill>
                  <a:srgbClr val="0D0D0D"/>
                </a:solidFill>
                <a:latin typeface="Montserrat"/>
                <a:ea typeface="Montserrat"/>
                <a:cs typeface="Montserrat"/>
              </a:rPr>
              <a:t> caractérisé par:</a:t>
            </a:r>
            <a:endParaRPr/>
          </a:p>
          <a:p>
            <a:pPr marL="522582" lvl="1" indent="-261291" algn="just">
              <a:lnSpc>
                <a:spcPts val="5276"/>
              </a:lnSpc>
              <a:buFont typeface="Arial"/>
              <a:buChar char="•"/>
              <a:defRPr/>
            </a:pPr>
            <a:r>
              <a:rPr lang="en-US" sz="2400" b="1" u="none" strike="noStrike">
                <a:solidFill>
                  <a:srgbClr val="99391B"/>
                </a:solidFill>
                <a:latin typeface="Montserrat Bold"/>
                <a:ea typeface="Montserrat Bold"/>
                <a:cs typeface="Montserrat Bold"/>
              </a:rPr>
              <a:t>son intensité physique</a:t>
            </a:r>
            <a:r>
              <a:rPr lang="en-US" sz="2400" u="none" strike="noStrike">
                <a:solidFill>
                  <a:srgbClr val="0D0D0D"/>
                </a:solidFill>
                <a:latin typeface="Montserrat"/>
                <a:ea typeface="Montserrat"/>
                <a:cs typeface="Montserrat"/>
              </a:rPr>
              <a:t> (ex: </a:t>
            </a:r>
            <a:r>
              <a:rPr lang="en-US" sz="2400" b="1" u="none" strike="noStrike">
                <a:solidFill>
                  <a:srgbClr val="0D0D0D"/>
                </a:solidFill>
                <a:latin typeface="Montserrat Bold"/>
                <a:ea typeface="Montserrat Bold"/>
                <a:cs typeface="Montserrat Bold"/>
              </a:rPr>
              <a:t>mm de pluie</a:t>
            </a:r>
            <a:r>
              <a:rPr lang="en-US" sz="2400" u="none" strike="noStrike">
                <a:solidFill>
                  <a:srgbClr val="0D0D0D"/>
                </a:solidFill>
                <a:latin typeface="Montserrat"/>
                <a:ea typeface="Montserrat"/>
                <a:cs typeface="Montserrat"/>
              </a:rPr>
              <a:t>, </a:t>
            </a:r>
            <a:r>
              <a:rPr lang="en-US" sz="2400" b="1" u="none" strike="noStrike">
                <a:solidFill>
                  <a:srgbClr val="0D0D0D"/>
                </a:solidFill>
                <a:latin typeface="Montserrat Bold"/>
                <a:ea typeface="Montserrat Bold"/>
                <a:cs typeface="Montserrat Bold"/>
              </a:rPr>
              <a:t>vitesse vent</a:t>
            </a:r>
            <a:r>
              <a:rPr lang="en-US" sz="2400" u="none" strike="noStrike">
                <a:solidFill>
                  <a:srgbClr val="0D0D0D"/>
                </a:solidFill>
                <a:latin typeface="Montserrat"/>
                <a:ea typeface="Montserrat"/>
                <a:cs typeface="Montserrat"/>
              </a:rPr>
              <a:t> </a:t>
            </a:r>
            <a:r>
              <a:rPr lang="en-US" sz="2400" b="1" u="none" strike="noStrike">
                <a:solidFill>
                  <a:srgbClr val="0D0D0D"/>
                </a:solidFill>
                <a:latin typeface="Montserrat Bold"/>
                <a:ea typeface="Montserrat Bold"/>
                <a:cs typeface="Montserrat Bold"/>
              </a:rPr>
              <a:t>m/s</a:t>
            </a:r>
            <a:r>
              <a:rPr lang="en-US" sz="2400" u="none" strike="noStrike">
                <a:solidFill>
                  <a:srgbClr val="0D0D0D"/>
                </a:solidFill>
                <a:latin typeface="Montserrat"/>
                <a:ea typeface="Montserrat"/>
                <a:cs typeface="Montserrat"/>
              </a:rPr>
              <a:t> ou </a:t>
            </a:r>
            <a:r>
              <a:rPr lang="en-US" sz="2400" b="1" u="none" strike="noStrike">
                <a:solidFill>
                  <a:srgbClr val="0D0D0D"/>
                </a:solidFill>
                <a:latin typeface="Montserrat Bold"/>
                <a:ea typeface="Montserrat Bold"/>
                <a:cs typeface="Montserrat Bold"/>
              </a:rPr>
              <a:t>canicule °C</a:t>
            </a:r>
            <a:r>
              <a:rPr lang="en-US" sz="2400" u="none" strike="noStrike">
                <a:solidFill>
                  <a:srgbClr val="0D0D0D"/>
                </a:solidFill>
                <a:latin typeface="Montserrat"/>
                <a:ea typeface="Montserrat"/>
                <a:cs typeface="Montserrat"/>
              </a:rPr>
              <a:t>);</a:t>
            </a:r>
            <a:endParaRPr/>
          </a:p>
          <a:p>
            <a:pPr marL="522582" lvl="1" indent="-261291" algn="just">
              <a:lnSpc>
                <a:spcPts val="5276"/>
              </a:lnSpc>
              <a:buFont typeface="Arial"/>
              <a:buChar char="•"/>
              <a:defRPr/>
            </a:pPr>
            <a:r>
              <a:rPr lang="en-US" sz="2400" b="1" u="none" strike="noStrike">
                <a:solidFill>
                  <a:srgbClr val="99391B"/>
                </a:solidFill>
                <a:latin typeface="Montserrat Bold"/>
                <a:ea typeface="Montserrat Bold"/>
                <a:cs typeface="Montserrat Bold"/>
              </a:rPr>
              <a:t>sa fréquence</a:t>
            </a:r>
            <a:r>
              <a:rPr lang="en-US" sz="2400" b="1" u="none" strike="noStrike">
                <a:solidFill>
                  <a:srgbClr val="0D0D0D"/>
                </a:solidFill>
                <a:latin typeface="Montserrat Bold"/>
                <a:ea typeface="Montserrat Bold"/>
                <a:cs typeface="Montserrat Bold"/>
              </a:rPr>
              <a:t>:</a:t>
            </a:r>
            <a:r>
              <a:rPr lang="en-US" sz="2400" u="none" strike="noStrike">
                <a:solidFill>
                  <a:srgbClr val="0D0D0D"/>
                </a:solidFill>
                <a:latin typeface="Montserrat"/>
                <a:ea typeface="Montserrat"/>
                <a:cs typeface="Montserrat"/>
              </a:rPr>
              <a:t> probabilité d’occurrence (période de retour);</a:t>
            </a:r>
            <a:endParaRPr/>
          </a:p>
          <a:p>
            <a:pPr marL="522582" lvl="1" indent="-261291" algn="just">
              <a:lnSpc>
                <a:spcPts val="5276"/>
              </a:lnSpc>
              <a:buFont typeface="Arial"/>
              <a:buChar char="•"/>
              <a:defRPr/>
            </a:pPr>
            <a:r>
              <a:rPr lang="en-US" sz="2400" b="1" u="none" strike="noStrike">
                <a:solidFill>
                  <a:srgbClr val="99391B"/>
                </a:solidFill>
                <a:latin typeface="Montserrat Bold"/>
                <a:ea typeface="Montserrat Bold"/>
                <a:cs typeface="Montserrat Bold"/>
              </a:rPr>
              <a:t>son extension géographique</a:t>
            </a:r>
            <a:r>
              <a:rPr lang="en-US" sz="2400" u="none" strike="noStrike">
                <a:solidFill>
                  <a:srgbClr val="99391B"/>
                </a:solidFill>
                <a:latin typeface="Montserrat"/>
                <a:ea typeface="Montserrat"/>
                <a:cs typeface="Montserrat"/>
              </a:rPr>
              <a:t> </a:t>
            </a:r>
            <a:r>
              <a:rPr lang="en-US" sz="2400" u="none" strike="noStrike">
                <a:solidFill>
                  <a:srgbClr val="0D0D0D"/>
                </a:solidFill>
                <a:latin typeface="Montserrat"/>
                <a:ea typeface="Montserrat"/>
                <a:cs typeface="Montserrat"/>
              </a:rPr>
              <a:t>(zone géographique impactée).</a:t>
            </a:r>
            <a:endParaRPr/>
          </a:p>
          <a:p>
            <a:pPr algn="just">
              <a:lnSpc>
                <a:spcPts val="5276"/>
              </a:lnSpc>
              <a:defRPr/>
            </a:pPr>
            <a:r>
              <a:rPr lang="en-US" sz="2400" u="none" strike="noStrike">
                <a:solidFill>
                  <a:srgbClr val="0D0D0D"/>
                </a:solidFill>
                <a:latin typeface="Montserrat"/>
                <a:ea typeface="Montserrat"/>
                <a:cs typeface="Montserrat"/>
              </a:rPr>
              <a:t> Pour la Côte d'Ivo</a:t>
            </a:r>
            <a:r>
              <a:rPr lang="en-US" sz="2400" u="none" strike="noStrike">
                <a:solidFill>
                  <a:srgbClr val="0D0D0D"/>
                </a:solidFill>
                <a:latin typeface="Montserrat"/>
                <a:ea typeface="Montserrat"/>
                <a:cs typeface="Montserrat"/>
              </a:rPr>
              <a:t>i</a:t>
            </a:r>
            <a:r>
              <a:rPr lang="en-US" sz="2400" u="none" strike="noStrike">
                <a:solidFill>
                  <a:srgbClr val="0D0D0D"/>
                </a:solidFill>
                <a:latin typeface="Montserrat"/>
                <a:ea typeface="Montserrat"/>
                <a:cs typeface="Montserrat"/>
              </a:rPr>
              <a:t>r</a:t>
            </a:r>
            <a:r>
              <a:rPr lang="en-US" sz="2400" u="none" strike="noStrike">
                <a:solidFill>
                  <a:srgbClr val="0D0D0D"/>
                </a:solidFill>
                <a:latin typeface="Montserrat"/>
                <a:ea typeface="Montserrat"/>
                <a:cs typeface="Montserrat"/>
              </a:rPr>
              <a:t>e</a:t>
            </a:r>
            <a:r>
              <a:rPr lang="en-US" sz="2400" u="none" strike="noStrike">
                <a:solidFill>
                  <a:srgbClr val="0D0D0D"/>
                </a:solidFill>
                <a:latin typeface="Montserrat"/>
                <a:ea typeface="Montserrat"/>
                <a:cs typeface="Montserrat"/>
              </a:rPr>
              <a:t>,</a:t>
            </a:r>
            <a:r>
              <a:rPr lang="en-US" sz="2400" u="none" strike="noStrike">
                <a:solidFill>
                  <a:srgbClr val="0D0D0D"/>
                </a:solidFill>
                <a:latin typeface="Montserrat"/>
                <a:ea typeface="Montserrat"/>
                <a:cs typeface="Montserrat"/>
              </a:rPr>
              <a:t> </a:t>
            </a:r>
            <a:r>
              <a:rPr lang="en-US" sz="2400" u="none" strike="noStrike">
                <a:solidFill>
                  <a:srgbClr val="0D0D0D"/>
                </a:solidFill>
                <a:latin typeface="Montserrat"/>
                <a:ea typeface="Montserrat"/>
                <a:cs typeface="Montserrat"/>
              </a:rPr>
              <a:t>les</a:t>
            </a:r>
            <a:r>
              <a:rPr lang="en-US" sz="2400" u="none" strike="noStrike">
                <a:solidFill>
                  <a:srgbClr val="0D0D0D"/>
                </a:solidFill>
                <a:latin typeface="Montserrat"/>
                <a:ea typeface="Montserrat"/>
                <a:cs typeface="Montserrat"/>
              </a:rPr>
              <a:t> </a:t>
            </a:r>
            <a:r>
              <a:rPr lang="en-US" sz="2400" u="none" strike="noStrike">
                <a:solidFill>
                  <a:srgbClr val="0D0D0D"/>
                </a:solidFill>
                <a:latin typeface="Montserrat"/>
                <a:ea typeface="Montserrat"/>
                <a:cs typeface="Montserrat"/>
              </a:rPr>
              <a:t>a</a:t>
            </a:r>
            <a:r>
              <a:rPr lang="en-US" sz="2400" u="none" strike="noStrike">
                <a:solidFill>
                  <a:srgbClr val="0D0D0D"/>
                </a:solidFill>
                <a:latin typeface="Montserrat"/>
                <a:ea typeface="Montserrat"/>
                <a:cs typeface="Montserrat"/>
              </a:rPr>
              <a:t>léa</a:t>
            </a:r>
            <a:r>
              <a:rPr lang="en-US" sz="2400" u="none" strike="noStrike">
                <a:solidFill>
                  <a:srgbClr val="0D0D0D"/>
                </a:solidFill>
                <a:latin typeface="Montserrat"/>
                <a:ea typeface="Montserrat"/>
                <a:cs typeface="Montserrat"/>
              </a:rPr>
              <a:t>s</a:t>
            </a:r>
            <a:r>
              <a:rPr lang="en-US" sz="2400" u="none" strike="noStrike">
                <a:solidFill>
                  <a:srgbClr val="0D0D0D"/>
                </a:solidFill>
                <a:latin typeface="Montserrat"/>
                <a:ea typeface="Montserrat"/>
                <a:cs typeface="Montserrat"/>
              </a:rPr>
              <a:t> p</a:t>
            </a:r>
            <a:r>
              <a:rPr lang="en-US" sz="2400" u="none" strike="noStrike">
                <a:solidFill>
                  <a:srgbClr val="0D0D0D"/>
                </a:solidFill>
                <a:latin typeface="Montserrat"/>
                <a:ea typeface="Montserrat"/>
                <a:cs typeface="Montserrat"/>
              </a:rPr>
              <a:t>ri</a:t>
            </a:r>
            <a:r>
              <a:rPr lang="en-US" sz="2400" u="none" strike="noStrike">
                <a:solidFill>
                  <a:srgbClr val="0D0D0D"/>
                </a:solidFill>
                <a:latin typeface="Montserrat"/>
                <a:ea typeface="Montserrat"/>
                <a:cs typeface="Montserrat"/>
              </a:rPr>
              <a:t>o</a:t>
            </a:r>
            <a:r>
              <a:rPr lang="en-US" sz="2400" u="none" strike="noStrike">
                <a:solidFill>
                  <a:srgbClr val="0D0D0D"/>
                </a:solidFill>
                <a:latin typeface="Montserrat"/>
                <a:ea typeface="Montserrat"/>
                <a:cs typeface="Montserrat"/>
              </a:rPr>
              <a:t>r</a:t>
            </a:r>
            <a:r>
              <a:rPr lang="en-US" sz="2400" u="none" strike="noStrike">
                <a:solidFill>
                  <a:srgbClr val="0D0D0D"/>
                </a:solidFill>
                <a:latin typeface="Montserrat"/>
                <a:ea typeface="Montserrat"/>
                <a:cs typeface="Montserrat"/>
              </a:rPr>
              <a:t>it</a:t>
            </a:r>
            <a:r>
              <a:rPr lang="en-US" sz="2400" u="none" strike="noStrike">
                <a:solidFill>
                  <a:srgbClr val="0D0D0D"/>
                </a:solidFill>
                <a:latin typeface="Montserrat"/>
                <a:ea typeface="Montserrat"/>
                <a:cs typeface="Montserrat"/>
              </a:rPr>
              <a:t>a</a:t>
            </a:r>
            <a:r>
              <a:rPr lang="en-US" sz="2400" u="none" strike="noStrike">
                <a:solidFill>
                  <a:srgbClr val="0D0D0D"/>
                </a:solidFill>
                <a:latin typeface="Montserrat"/>
                <a:ea typeface="Montserrat"/>
                <a:cs typeface="Montserrat"/>
              </a:rPr>
              <a:t>i</a:t>
            </a:r>
            <a:r>
              <a:rPr lang="en-US" sz="2400" u="none" strike="noStrike">
                <a:solidFill>
                  <a:srgbClr val="0D0D0D"/>
                </a:solidFill>
                <a:latin typeface="Montserrat"/>
                <a:ea typeface="Montserrat"/>
                <a:cs typeface="Montserrat"/>
              </a:rPr>
              <a:t>res s</a:t>
            </a:r>
            <a:r>
              <a:rPr lang="en-US" sz="2400" u="none" strike="noStrike">
                <a:solidFill>
                  <a:srgbClr val="0D0D0D"/>
                </a:solidFill>
                <a:latin typeface="Montserrat"/>
                <a:ea typeface="Montserrat"/>
                <a:cs typeface="Montserrat"/>
              </a:rPr>
              <a:t>on</a:t>
            </a:r>
            <a:r>
              <a:rPr lang="en-US" sz="2400" u="none" strike="noStrike">
                <a:solidFill>
                  <a:srgbClr val="0D0D0D"/>
                </a:solidFill>
                <a:latin typeface="Montserrat"/>
                <a:ea typeface="Montserrat"/>
                <a:cs typeface="Montserrat"/>
              </a:rPr>
              <a:t>t</a:t>
            </a:r>
            <a:r>
              <a:rPr lang="en-US" sz="2400" u="none" strike="noStrike">
                <a:solidFill>
                  <a:srgbClr val="0D0D0D"/>
                </a:solidFill>
                <a:latin typeface="Montserrat"/>
                <a:ea typeface="Montserrat"/>
                <a:cs typeface="Montserrat"/>
              </a:rPr>
              <a:t> </a:t>
            </a:r>
            <a:r>
              <a:rPr lang="en-US" sz="2400" u="none" strike="noStrike">
                <a:solidFill>
                  <a:srgbClr val="0D0D0D"/>
                </a:solidFill>
                <a:latin typeface="Montserrat"/>
                <a:ea typeface="Montserrat"/>
                <a:cs typeface="Montserrat"/>
              </a:rPr>
              <a:t>les</a:t>
            </a:r>
            <a:r>
              <a:rPr lang="en-US" sz="2400" u="none" strike="noStrike">
                <a:solidFill>
                  <a:srgbClr val="0D0D0D"/>
                </a:solidFill>
                <a:latin typeface="Montserrat"/>
                <a:ea typeface="Montserrat"/>
                <a:cs typeface="Montserrat"/>
              </a:rPr>
              <a:t> </a:t>
            </a:r>
            <a:r>
              <a:rPr lang="en-US" sz="2400" u="none" strike="noStrike">
                <a:solidFill>
                  <a:srgbClr val="0D0D0D"/>
                </a:solidFill>
                <a:latin typeface="Montserrat"/>
                <a:ea typeface="Montserrat"/>
                <a:cs typeface="Montserrat"/>
              </a:rPr>
              <a:t>inondations </a:t>
            </a:r>
            <a:r>
              <a:rPr lang="en-US" sz="2400" u="none" strike="noStrike">
                <a:solidFill>
                  <a:srgbClr val="0D0D0D"/>
                </a:solidFill>
                <a:latin typeface="Montserrat"/>
                <a:ea typeface="Montserrat"/>
                <a:cs typeface="Montserrat"/>
              </a:rPr>
              <a:t>u</a:t>
            </a:r>
            <a:r>
              <a:rPr lang="en-US" sz="2400" u="none" strike="noStrike">
                <a:solidFill>
                  <a:srgbClr val="0D0D0D"/>
                </a:solidFill>
                <a:latin typeface="Montserrat"/>
                <a:ea typeface="Montserrat"/>
                <a:cs typeface="Montserrat"/>
              </a:rPr>
              <a:t>rbai</a:t>
            </a:r>
            <a:r>
              <a:rPr lang="en-US" sz="2400" u="none" strike="noStrike">
                <a:solidFill>
                  <a:srgbClr val="0D0D0D"/>
                </a:solidFill>
                <a:latin typeface="Montserrat"/>
                <a:ea typeface="Montserrat"/>
                <a:cs typeface="Montserrat"/>
              </a:rPr>
              <a:t>n</a:t>
            </a:r>
            <a:r>
              <a:rPr lang="en-US" sz="2400" u="none" strike="noStrike">
                <a:solidFill>
                  <a:srgbClr val="0D0D0D"/>
                </a:solidFill>
                <a:latin typeface="Montserrat"/>
                <a:ea typeface="Montserrat"/>
                <a:cs typeface="Montserrat"/>
              </a:rPr>
              <a:t>es, les sèche</a:t>
            </a:r>
            <a:r>
              <a:rPr lang="en-US" sz="2400" u="none" strike="noStrike">
                <a:solidFill>
                  <a:srgbClr val="0D0D0D"/>
                </a:solidFill>
                <a:latin typeface="Montserrat"/>
                <a:ea typeface="Montserrat"/>
                <a:cs typeface="Montserrat"/>
              </a:rPr>
              <a:t>r</a:t>
            </a:r>
            <a:r>
              <a:rPr lang="en-US" sz="2400" u="none" strike="noStrike">
                <a:solidFill>
                  <a:srgbClr val="0D0D0D"/>
                </a:solidFill>
                <a:latin typeface="Montserrat"/>
                <a:ea typeface="Montserrat"/>
                <a:cs typeface="Montserrat"/>
              </a:rPr>
              <a:t>esses </a:t>
            </a:r>
            <a:r>
              <a:rPr lang="en-US" sz="2400" u="none" strike="noStrike">
                <a:solidFill>
                  <a:srgbClr val="0D0D0D"/>
                </a:solidFill>
                <a:latin typeface="Montserrat"/>
                <a:ea typeface="Montserrat"/>
                <a:cs typeface="Montserrat"/>
              </a:rPr>
              <a:t>a</a:t>
            </a:r>
            <a:r>
              <a:rPr lang="en-US" sz="2400" u="none" strike="noStrike">
                <a:solidFill>
                  <a:srgbClr val="0D0D0D"/>
                </a:solidFill>
                <a:latin typeface="Montserrat"/>
                <a:ea typeface="Montserrat"/>
                <a:cs typeface="Montserrat"/>
              </a:rPr>
              <a:t>gr</a:t>
            </a:r>
            <a:r>
              <a:rPr lang="en-US" sz="2400" u="none" strike="noStrike">
                <a:solidFill>
                  <a:srgbClr val="0D0D0D"/>
                </a:solidFill>
                <a:latin typeface="Montserrat"/>
                <a:ea typeface="Montserrat"/>
                <a:cs typeface="Montserrat"/>
              </a:rPr>
              <a:t>i</a:t>
            </a:r>
            <a:r>
              <a:rPr lang="en-US" sz="2400" u="none" strike="noStrike">
                <a:solidFill>
                  <a:srgbClr val="0D0D0D"/>
                </a:solidFill>
                <a:latin typeface="Montserrat"/>
                <a:ea typeface="Montserrat"/>
                <a:cs typeface="Montserrat"/>
              </a:rPr>
              <a:t>co</a:t>
            </a:r>
            <a:r>
              <a:rPr lang="en-US" sz="2400" u="none" strike="noStrike">
                <a:solidFill>
                  <a:srgbClr val="0D0D0D"/>
                </a:solidFill>
                <a:latin typeface="Montserrat"/>
                <a:ea typeface="Montserrat"/>
                <a:cs typeface="Montserrat"/>
              </a:rPr>
              <a:t>l</a:t>
            </a:r>
            <a:r>
              <a:rPr lang="en-US" sz="2400" u="none" strike="noStrike">
                <a:solidFill>
                  <a:srgbClr val="0D0D0D"/>
                </a:solidFill>
                <a:latin typeface="Montserrat"/>
                <a:ea typeface="Montserrat"/>
                <a:cs typeface="Montserrat"/>
              </a:rPr>
              <a:t>es et l’érosion cotière.</a:t>
            </a:r>
            <a:endParaRPr/>
          </a:p>
        </p:txBody>
      </p:sp>
      <p:sp>
        <p:nvSpPr>
          <p:cNvPr id="1057615003" name="TextBox 9"/>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1172138048" name="Freeform 2"/>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298962518" name="Freeform 3"/>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435124251" name="Freeform 4"/>
          <p:cNvSpPr/>
          <p:nvPr/>
        </p:nvSpPr>
        <p:spPr bwMode="auto">
          <a:xfrm rot="0" flipH="0" flipV="0">
            <a:off x="11727646" y="752632"/>
            <a:ext cx="6151674" cy="4613755"/>
          </a:xfrm>
          <a:custGeom>
            <a:avLst/>
            <a:gdLst/>
            <a:ahLst/>
            <a:cxnLst/>
            <a:rect l="l" t="t" r="r" b="b"/>
            <a:pathLst>
              <a:path w="6151674" h="4613755" fill="norm" stroke="1" extrusionOk="0">
                <a:moveTo>
                  <a:pt x="0" y="0"/>
                </a:moveTo>
                <a:lnTo>
                  <a:pt x="6151674" y="0"/>
                </a:lnTo>
                <a:lnTo>
                  <a:pt x="6151674" y="4613755"/>
                </a:lnTo>
                <a:lnTo>
                  <a:pt x="0" y="4613755"/>
                </a:lnTo>
                <a:lnTo>
                  <a:pt x="0" y="0"/>
                </a:lnTo>
                <a:close/>
              </a:path>
            </a:pathLst>
          </a:custGeom>
          <a:blipFill>
            <a:blip r:embed="rId4"/>
            <a:srcRect l="5514" t="0" r="5514" b="0"/>
            <a:stretch/>
          </a:blipFill>
        </p:spPr>
      </p:sp>
      <p:sp>
        <p:nvSpPr>
          <p:cNvPr id="887440757" name="Freeform 5"/>
          <p:cNvSpPr/>
          <p:nvPr/>
        </p:nvSpPr>
        <p:spPr bwMode="auto">
          <a:xfrm rot="0" flipH="0" flipV="0">
            <a:off x="9144000" y="5366387"/>
            <a:ext cx="6069111" cy="4557350"/>
          </a:xfrm>
          <a:custGeom>
            <a:avLst/>
            <a:gdLst/>
            <a:ahLst/>
            <a:cxnLst/>
            <a:rect l="l" t="t" r="r" b="b"/>
            <a:pathLst>
              <a:path w="6069111" h="4557350" fill="norm" stroke="1" extrusionOk="0">
                <a:moveTo>
                  <a:pt x="0" y="0"/>
                </a:moveTo>
                <a:lnTo>
                  <a:pt x="6069111" y="0"/>
                </a:lnTo>
                <a:lnTo>
                  <a:pt x="6069111" y="4557351"/>
                </a:lnTo>
                <a:lnTo>
                  <a:pt x="0" y="4557351"/>
                </a:lnTo>
                <a:lnTo>
                  <a:pt x="0" y="0"/>
                </a:lnTo>
                <a:close/>
              </a:path>
            </a:pathLst>
          </a:custGeom>
          <a:blipFill>
            <a:blip r:embed="rId5"/>
            <a:srcRect l="0" t="0" r="0" b="0"/>
            <a:stretch/>
          </a:blipFill>
        </p:spPr>
      </p:sp>
      <p:sp>
        <p:nvSpPr>
          <p:cNvPr id="1057547542" name="TextBox 6"/>
          <p:cNvSpPr txBox="1"/>
          <p:nvPr/>
        </p:nvSpPr>
        <p:spPr bwMode="auto">
          <a:xfrm rot="0">
            <a:off x="1359283" y="809625"/>
            <a:ext cx="6400726" cy="1251322"/>
          </a:xfrm>
          <a:prstGeom prst="rect">
            <a:avLst/>
          </a:prstGeom>
        </p:spPr>
        <p:txBody>
          <a:bodyPr lIns="0" tIns="0" rIns="0" bIns="0" rtlCol="0" anchor="t">
            <a:spAutoFit/>
          </a:bodyPr>
          <a:lstStyle/>
          <a:p>
            <a:pPr algn="just">
              <a:lnSpc>
                <a:spcPts val="5276"/>
              </a:lnSpc>
              <a:defRPr/>
            </a:pPr>
            <a:r>
              <a:rPr lang="en-US" sz="2400" b="1">
                <a:solidFill>
                  <a:srgbClr val="1C5739"/>
                </a:solidFill>
                <a:latin typeface="Montserrat Bold"/>
                <a:ea typeface="Montserrat Bold"/>
                <a:cs typeface="Montserrat Bold"/>
              </a:rPr>
              <a:t>Le second concept est l'Exposition (EXPOSURE)- Éléments à Risque</a:t>
            </a:r>
            <a:endParaRPr/>
          </a:p>
        </p:txBody>
      </p:sp>
      <p:sp>
        <p:nvSpPr>
          <p:cNvPr id="408735849" name="TextBox 7"/>
          <p:cNvSpPr txBox="1"/>
          <p:nvPr/>
        </p:nvSpPr>
        <p:spPr bwMode="auto">
          <a:xfrm rot="0">
            <a:off x="2181018" y="196538"/>
            <a:ext cx="2838979"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DEFINITIONS 2/4</a:t>
            </a:r>
            <a:endParaRPr/>
          </a:p>
        </p:txBody>
      </p:sp>
      <p:sp>
        <p:nvSpPr>
          <p:cNvPr id="1787448594" name="TextBox 8"/>
          <p:cNvSpPr txBox="1"/>
          <p:nvPr/>
        </p:nvSpPr>
        <p:spPr bwMode="auto">
          <a:xfrm rot="0">
            <a:off x="200095" y="2224579"/>
            <a:ext cx="8992826" cy="7918822"/>
          </a:xfrm>
          <a:prstGeom prst="rect">
            <a:avLst/>
          </a:prstGeom>
        </p:spPr>
        <p:txBody>
          <a:bodyPr lIns="0" tIns="0" rIns="0" bIns="0" rtlCol="0" anchor="t">
            <a:spAutoFit/>
          </a:bodyPr>
          <a:lstStyle/>
          <a:p>
            <a:pPr algn="just">
              <a:lnSpc>
                <a:spcPts val="5276"/>
              </a:lnSpc>
              <a:defRPr/>
            </a:pPr>
            <a:r>
              <a:rPr lang="en-US" sz="2400">
                <a:solidFill>
                  <a:srgbClr val="0D0D0D"/>
                </a:solidFill>
                <a:latin typeface="Montserrat"/>
                <a:ea typeface="Montserrat"/>
                <a:cs typeface="Montserrat"/>
              </a:rPr>
              <a:t>Il représente</a:t>
            </a:r>
            <a:r>
              <a:rPr lang="en-US" sz="2400">
                <a:solidFill>
                  <a:srgbClr val="0D0D0D"/>
                </a:solidFill>
                <a:latin typeface="Montserrat"/>
                <a:ea typeface="Montserrat"/>
                <a:cs typeface="Montserrat"/>
              </a:rPr>
              <a:t> l'ensemble des bien</a:t>
            </a:r>
            <a:r>
              <a:rPr lang="en-US" sz="2400" u="none" strike="noStrike">
                <a:solidFill>
                  <a:srgbClr val="0D0D0D"/>
                </a:solidFill>
                <a:latin typeface="Montserrat"/>
                <a:ea typeface="Montserrat"/>
                <a:cs typeface="Montserrat"/>
              </a:rPr>
              <a:t>s, per</a:t>
            </a:r>
            <a:r>
              <a:rPr lang="en-US" sz="2400" u="none" strike="noStrike">
                <a:solidFill>
                  <a:srgbClr val="0D0D0D"/>
                </a:solidFill>
                <a:latin typeface="Montserrat"/>
                <a:ea typeface="Montserrat"/>
                <a:cs typeface="Montserrat"/>
              </a:rPr>
              <a:t>sonnes</a:t>
            </a:r>
            <a:r>
              <a:rPr lang="en-US" sz="2400" u="none" strike="noStrike">
                <a:solidFill>
                  <a:srgbClr val="0D0D0D"/>
                </a:solidFill>
                <a:latin typeface="Montserrat"/>
                <a:ea typeface="Montserrat"/>
                <a:cs typeface="Montserrat"/>
              </a:rPr>
              <a:t> et activ</a:t>
            </a:r>
            <a:r>
              <a:rPr lang="en-US" sz="2400" u="none" strike="noStrike">
                <a:solidFill>
                  <a:srgbClr val="0D0D0D"/>
                </a:solidFill>
                <a:latin typeface="Montserrat"/>
                <a:ea typeface="Montserrat"/>
                <a:cs typeface="Montserrat"/>
              </a:rPr>
              <a:t>ité</a:t>
            </a:r>
            <a:r>
              <a:rPr lang="en-US" sz="2400" u="none" strike="noStrike">
                <a:solidFill>
                  <a:srgbClr val="0D0D0D"/>
                </a:solidFill>
                <a:latin typeface="Montserrat"/>
                <a:ea typeface="Montserrat"/>
                <a:cs typeface="Montserrat"/>
              </a:rPr>
              <a:t>s</a:t>
            </a:r>
            <a:r>
              <a:rPr lang="en-US" sz="2400" u="none" strike="noStrike">
                <a:solidFill>
                  <a:srgbClr val="0D0D0D"/>
                </a:solidFill>
                <a:latin typeface="Montserrat"/>
                <a:ea typeface="Montserrat"/>
                <a:cs typeface="Montserrat"/>
              </a:rPr>
              <a:t> </a:t>
            </a:r>
            <a:r>
              <a:rPr lang="en-US" sz="2400" u="none" strike="noStrike">
                <a:solidFill>
                  <a:srgbClr val="0D0D0D"/>
                </a:solidFill>
                <a:latin typeface="Montserrat"/>
                <a:ea typeface="Montserrat"/>
                <a:cs typeface="Montserrat"/>
              </a:rPr>
              <a:t>économ</a:t>
            </a:r>
            <a:r>
              <a:rPr lang="en-US" sz="2400" u="none" strike="noStrike">
                <a:solidFill>
                  <a:srgbClr val="0D0D0D"/>
                </a:solidFill>
                <a:latin typeface="Montserrat"/>
                <a:ea typeface="Montserrat"/>
                <a:cs typeface="Montserrat"/>
              </a:rPr>
              <a:t>ique</a:t>
            </a:r>
            <a:r>
              <a:rPr lang="en-US" sz="2400" u="none" strike="noStrike">
                <a:solidFill>
                  <a:srgbClr val="0D0D0D"/>
                </a:solidFill>
                <a:latin typeface="Montserrat"/>
                <a:ea typeface="Montserrat"/>
                <a:cs typeface="Montserrat"/>
              </a:rPr>
              <a:t>s</a:t>
            </a:r>
            <a:r>
              <a:rPr lang="en-US" sz="2400" u="none" strike="noStrike">
                <a:solidFill>
                  <a:srgbClr val="0D0D0D"/>
                </a:solidFill>
                <a:latin typeface="Montserrat"/>
                <a:ea typeface="Montserrat"/>
                <a:cs typeface="Montserrat"/>
              </a:rPr>
              <a:t> s</a:t>
            </a:r>
            <a:r>
              <a:rPr lang="en-US" sz="2400" u="none" strike="noStrike">
                <a:solidFill>
                  <a:srgbClr val="0D0D0D"/>
                </a:solidFill>
                <a:latin typeface="Montserrat"/>
                <a:ea typeface="Montserrat"/>
                <a:cs typeface="Montserrat"/>
              </a:rPr>
              <a:t>it</a:t>
            </a:r>
            <a:r>
              <a:rPr lang="en-US" sz="2400" u="none" strike="noStrike">
                <a:solidFill>
                  <a:srgbClr val="0D0D0D"/>
                </a:solidFill>
                <a:latin typeface="Montserrat"/>
                <a:ea typeface="Montserrat"/>
                <a:cs typeface="Montserrat"/>
              </a:rPr>
              <a:t>ué</a:t>
            </a:r>
            <a:r>
              <a:rPr lang="en-US" sz="2400" u="none" strike="noStrike">
                <a:solidFill>
                  <a:srgbClr val="0D0D0D"/>
                </a:solidFill>
                <a:latin typeface="Montserrat"/>
                <a:ea typeface="Montserrat"/>
                <a:cs typeface="Montserrat"/>
              </a:rPr>
              <a:t>s </a:t>
            </a:r>
            <a:r>
              <a:rPr lang="en-US" sz="2400" u="none" strike="noStrike">
                <a:solidFill>
                  <a:srgbClr val="0D0D0D"/>
                </a:solidFill>
                <a:latin typeface="Montserrat"/>
                <a:ea typeface="Montserrat"/>
                <a:cs typeface="Montserrat"/>
              </a:rPr>
              <a:t>da</a:t>
            </a:r>
            <a:r>
              <a:rPr lang="en-US" sz="2400" u="none" strike="noStrike">
                <a:solidFill>
                  <a:srgbClr val="0D0D0D"/>
                </a:solidFill>
                <a:latin typeface="Montserrat"/>
                <a:ea typeface="Montserrat"/>
                <a:cs typeface="Montserrat"/>
              </a:rPr>
              <a:t>ns</a:t>
            </a:r>
            <a:r>
              <a:rPr lang="en-US" sz="2400" u="none" strike="noStrike">
                <a:solidFill>
                  <a:srgbClr val="0D0D0D"/>
                </a:solidFill>
                <a:latin typeface="Montserrat"/>
                <a:ea typeface="Montserrat"/>
                <a:cs typeface="Montserrat"/>
              </a:rPr>
              <a:t> la zo</a:t>
            </a:r>
            <a:r>
              <a:rPr lang="en-US" sz="2400" u="none" strike="noStrike">
                <a:solidFill>
                  <a:srgbClr val="0D0D0D"/>
                </a:solidFill>
                <a:latin typeface="Montserrat"/>
                <a:ea typeface="Montserrat"/>
                <a:cs typeface="Montserrat"/>
              </a:rPr>
              <a:t>ne </a:t>
            </a:r>
            <a:r>
              <a:rPr lang="en-US" sz="2400" u="none" strike="noStrike">
                <a:solidFill>
                  <a:srgbClr val="0D0D0D"/>
                </a:solidFill>
                <a:latin typeface="Montserrat"/>
                <a:ea typeface="Montserrat"/>
                <a:cs typeface="Montserrat"/>
              </a:rPr>
              <a:t>af</a:t>
            </a:r>
            <a:r>
              <a:rPr lang="en-US" sz="2400" u="none" strike="noStrike">
                <a:solidFill>
                  <a:srgbClr val="0D0D0D"/>
                </a:solidFill>
                <a:latin typeface="Montserrat"/>
                <a:ea typeface="Montserrat"/>
                <a:cs typeface="Montserrat"/>
              </a:rPr>
              <a:t>f</a:t>
            </a:r>
            <a:r>
              <a:rPr lang="en-US" sz="2400" u="none" strike="noStrike">
                <a:solidFill>
                  <a:srgbClr val="0D0D0D"/>
                </a:solidFill>
                <a:latin typeface="Montserrat"/>
                <a:ea typeface="Montserrat"/>
                <a:cs typeface="Montserrat"/>
              </a:rPr>
              <a:t>ec</a:t>
            </a:r>
            <a:r>
              <a:rPr lang="en-US" sz="2400" u="none" strike="noStrike">
                <a:solidFill>
                  <a:srgbClr val="0D0D0D"/>
                </a:solidFill>
                <a:latin typeface="Montserrat"/>
                <a:ea typeface="Montserrat"/>
                <a:cs typeface="Montserrat"/>
              </a:rPr>
              <a:t>té</a:t>
            </a:r>
            <a:r>
              <a:rPr lang="en-US" sz="2400" u="none" strike="noStrike">
                <a:solidFill>
                  <a:srgbClr val="0D0D0D"/>
                </a:solidFill>
                <a:latin typeface="Montserrat"/>
                <a:ea typeface="Montserrat"/>
                <a:cs typeface="Montserrat"/>
              </a:rPr>
              <a:t>e</a:t>
            </a:r>
            <a:r>
              <a:rPr lang="en-US" sz="2400" u="none" strike="noStrike">
                <a:solidFill>
                  <a:srgbClr val="0D0D0D"/>
                </a:solidFill>
                <a:latin typeface="Montserrat"/>
                <a:ea typeface="Montserrat"/>
                <a:cs typeface="Montserrat"/>
              </a:rPr>
              <a:t> par l'aléa. En d’autres termes, il tient compte :</a:t>
            </a:r>
            <a:endParaRPr/>
          </a:p>
          <a:p>
            <a:pPr marL="522582" lvl="1" indent="-261291" algn="just">
              <a:lnSpc>
                <a:spcPts val="5276"/>
              </a:lnSpc>
              <a:buFont typeface="Arial"/>
              <a:buChar char="•"/>
              <a:defRPr/>
            </a:pPr>
            <a:r>
              <a:rPr lang="en-US" sz="2400" u="none" strike="noStrike">
                <a:solidFill>
                  <a:srgbClr val="0D0D0D"/>
                </a:solidFill>
                <a:latin typeface="Montserrat"/>
                <a:ea typeface="Montserrat"/>
                <a:cs typeface="Montserrat"/>
              </a:rPr>
              <a:t>de la</a:t>
            </a:r>
            <a:r>
              <a:rPr lang="en-US" sz="2400" u="none" strike="noStrike">
                <a:solidFill>
                  <a:srgbClr val="99391B"/>
                </a:solidFill>
                <a:latin typeface="Montserrat"/>
                <a:ea typeface="Montserrat"/>
                <a:cs typeface="Montserrat"/>
              </a:rPr>
              <a:t> </a:t>
            </a:r>
            <a:r>
              <a:rPr lang="en-US" sz="2400" b="1" u="none" strike="noStrike">
                <a:solidFill>
                  <a:srgbClr val="99391B"/>
                </a:solidFill>
                <a:latin typeface="Montserrat Bold"/>
                <a:ea typeface="Montserrat Bold"/>
                <a:cs typeface="Montserrat Bold"/>
              </a:rPr>
              <a:t>zone géographique</a:t>
            </a:r>
            <a:r>
              <a:rPr lang="en-US" sz="2400" u="none" strike="noStrike">
                <a:solidFill>
                  <a:srgbClr val="0D0D0D"/>
                </a:solidFill>
                <a:latin typeface="Montserrat"/>
                <a:ea typeface="Montserrat"/>
                <a:cs typeface="Montserrat"/>
              </a:rPr>
              <a:t> : Localisation précise;</a:t>
            </a:r>
            <a:endParaRPr/>
          </a:p>
          <a:p>
            <a:pPr marL="522582" lvl="1" indent="-261291" algn="just">
              <a:lnSpc>
                <a:spcPts val="5276"/>
              </a:lnSpc>
              <a:buFont typeface="Arial"/>
              <a:buChar char="•"/>
              <a:defRPr/>
            </a:pPr>
            <a:r>
              <a:rPr lang="en-US" sz="2400" u="none" strike="noStrike">
                <a:solidFill>
                  <a:srgbClr val="0D0D0D"/>
                </a:solidFill>
                <a:latin typeface="Montserrat"/>
                <a:ea typeface="Montserrat"/>
                <a:cs typeface="Montserrat"/>
              </a:rPr>
              <a:t>de la </a:t>
            </a:r>
            <a:r>
              <a:rPr lang="en-US" sz="2400" b="1" u="none" strike="noStrike">
                <a:solidFill>
                  <a:srgbClr val="99391B"/>
                </a:solidFill>
                <a:latin typeface="Montserrat Bold"/>
                <a:ea typeface="Montserrat Bold"/>
                <a:cs typeface="Montserrat Bold"/>
              </a:rPr>
              <a:t>zone économique</a:t>
            </a:r>
            <a:r>
              <a:rPr lang="en-US" sz="2400" u="none" strike="noStrike">
                <a:solidFill>
                  <a:srgbClr val="99391B"/>
                </a:solidFill>
                <a:latin typeface="Montserrat"/>
                <a:ea typeface="Montserrat"/>
                <a:cs typeface="Montserrat"/>
              </a:rPr>
              <a:t> </a:t>
            </a:r>
            <a:r>
              <a:rPr lang="en-US" sz="2400" u="none" strike="noStrike">
                <a:solidFill>
                  <a:srgbClr val="0D0D0D"/>
                </a:solidFill>
                <a:latin typeface="Montserrat"/>
                <a:ea typeface="Montserrat"/>
                <a:cs typeface="Montserrat"/>
              </a:rPr>
              <a:t>: valeur monétaire actifs (FCFA);</a:t>
            </a:r>
            <a:endParaRPr/>
          </a:p>
          <a:p>
            <a:pPr marL="522582" lvl="1" indent="-261291" algn="just">
              <a:lnSpc>
                <a:spcPts val="5276"/>
              </a:lnSpc>
              <a:buFont typeface="Arial"/>
              <a:buChar char="•"/>
              <a:defRPr/>
            </a:pPr>
            <a:r>
              <a:rPr lang="en-US" sz="2400" u="none" strike="noStrike">
                <a:solidFill>
                  <a:srgbClr val="0D0D0D"/>
                </a:solidFill>
                <a:latin typeface="Montserrat"/>
                <a:ea typeface="Montserrat"/>
                <a:cs typeface="Montserrat"/>
              </a:rPr>
              <a:t>de la </a:t>
            </a:r>
            <a:r>
              <a:rPr lang="en-US" sz="2400" b="1" u="none" strike="noStrike">
                <a:solidFill>
                  <a:srgbClr val="99391B"/>
                </a:solidFill>
                <a:latin typeface="Montserrat Bold"/>
                <a:ea typeface="Montserrat Bold"/>
                <a:cs typeface="Montserrat Bold"/>
              </a:rPr>
              <a:t>démographie</a:t>
            </a:r>
            <a:r>
              <a:rPr lang="en-US" sz="2400" b="1" u="none" strike="noStrike">
                <a:solidFill>
                  <a:srgbClr val="0D0D0D"/>
                </a:solidFill>
                <a:latin typeface="Montserrat Bold"/>
                <a:ea typeface="Montserrat Bold"/>
                <a:cs typeface="Montserrat Bold"/>
              </a:rPr>
              <a:t> </a:t>
            </a:r>
            <a:r>
              <a:rPr lang="en-US" sz="2400" u="none" strike="noStrike">
                <a:solidFill>
                  <a:srgbClr val="0D0D0D"/>
                </a:solidFill>
                <a:latin typeface="Montserrat"/>
                <a:ea typeface="Montserrat"/>
                <a:cs typeface="Montserrat"/>
              </a:rPr>
              <a:t>: Population emplois;</a:t>
            </a:r>
            <a:endParaRPr/>
          </a:p>
          <a:p>
            <a:pPr marL="522582" lvl="1" indent="-261291" algn="just">
              <a:lnSpc>
                <a:spcPts val="5276"/>
              </a:lnSpc>
              <a:buFont typeface="Arial"/>
              <a:buChar char="•"/>
              <a:defRPr/>
            </a:pPr>
            <a:r>
              <a:rPr lang="en-US" sz="2400" u="none" strike="noStrike">
                <a:solidFill>
                  <a:srgbClr val="0D0D0D"/>
                </a:solidFill>
                <a:latin typeface="Montserrat"/>
                <a:ea typeface="Montserrat"/>
                <a:cs typeface="Montserrat"/>
              </a:rPr>
              <a:t>du </a:t>
            </a:r>
            <a:r>
              <a:rPr lang="en-US" sz="2400" b="1" u="none" strike="noStrike">
                <a:solidFill>
                  <a:srgbClr val="99391B"/>
                </a:solidFill>
                <a:latin typeface="Montserrat Bold"/>
                <a:ea typeface="Montserrat Bold"/>
                <a:cs typeface="Montserrat Bold"/>
              </a:rPr>
              <a:t>sectorielle</a:t>
            </a:r>
            <a:r>
              <a:rPr lang="en-US" sz="2400" u="none" strike="noStrike">
                <a:solidFill>
                  <a:srgbClr val="0D0D0D"/>
                </a:solidFill>
                <a:latin typeface="Montserrat"/>
                <a:ea typeface="Montserrat"/>
                <a:cs typeface="Montserrat"/>
              </a:rPr>
              <a:t> : type d ‘activité économique.</a:t>
            </a:r>
            <a:endParaRPr/>
          </a:p>
          <a:p>
            <a:pPr algn="just">
              <a:lnSpc>
                <a:spcPts val="5276"/>
              </a:lnSpc>
              <a:defRPr/>
            </a:pPr>
            <a:r>
              <a:rPr lang="en-US" sz="2400" b="1" u="none" strike="noStrike">
                <a:solidFill>
                  <a:srgbClr val="0D0D0D"/>
                </a:solidFill>
                <a:latin typeface="Montserrat Bold"/>
                <a:ea typeface="Montserrat Bold"/>
                <a:cs typeface="Montserrat Bold"/>
              </a:rPr>
              <a:t>EXEMPLES SECTORIELS CI :</a:t>
            </a:r>
            <a:endParaRPr/>
          </a:p>
          <a:p>
            <a:pPr algn="just">
              <a:lnSpc>
                <a:spcPts val="5276"/>
              </a:lnSpc>
              <a:defRPr/>
            </a:pPr>
            <a:r>
              <a:rPr lang="en-US" sz="2400" u="none" strike="noStrike">
                <a:solidFill>
                  <a:srgbClr val="0D0D0D"/>
                </a:solidFill>
                <a:latin typeface="Montserrat"/>
                <a:ea typeface="Montserrat"/>
                <a:cs typeface="Montserrat"/>
              </a:rPr>
              <a:t>Agriculture : Plantations cacao/café (7M ha)</a:t>
            </a:r>
            <a:endParaRPr/>
          </a:p>
          <a:p>
            <a:pPr algn="just">
              <a:lnSpc>
                <a:spcPts val="5276"/>
              </a:lnSpc>
              <a:defRPr/>
            </a:pPr>
            <a:r>
              <a:rPr lang="en-US" sz="2400" u="none" strike="noStrike">
                <a:solidFill>
                  <a:srgbClr val="0D0D0D"/>
                </a:solidFill>
                <a:latin typeface="Montserrat"/>
                <a:ea typeface="Montserrat"/>
                <a:cs typeface="Montserrat"/>
              </a:rPr>
              <a:t>Industrie : Zones Yopougon/Koumassi (200 usines)</a:t>
            </a:r>
            <a:endParaRPr/>
          </a:p>
          <a:p>
            <a:pPr algn="just">
              <a:lnSpc>
                <a:spcPts val="5276"/>
              </a:lnSpc>
              <a:defRPr/>
            </a:pPr>
            <a:r>
              <a:rPr lang="en-US" sz="2400" u="none" strike="noStrike">
                <a:solidFill>
                  <a:srgbClr val="0D0D0D"/>
                </a:solidFill>
                <a:latin typeface="Montserrat"/>
                <a:ea typeface="Montserrat"/>
                <a:cs typeface="Montserrat"/>
              </a:rPr>
              <a:t> Infrastructure : Routes, ports, aéroports</a:t>
            </a:r>
            <a:endParaRPr/>
          </a:p>
        </p:txBody>
      </p:sp>
      <p:sp>
        <p:nvSpPr>
          <p:cNvPr id="1370553862" name="TextBox 9"/>
          <p:cNvSpPr txBox="1"/>
          <p:nvPr/>
        </p:nvSpPr>
        <p:spPr bwMode="auto">
          <a:xfrm rot="0">
            <a:off x="9460250" y="997891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grpSp>
        <p:nvGrpSpPr>
          <p:cNvPr id="2041887924" name="Group 2"/>
          <p:cNvGrpSpPr/>
          <p:nvPr/>
        </p:nvGrpSpPr>
        <p:grpSpPr bwMode="auto">
          <a:xfrm rot="0">
            <a:off x="7507401" y="2953006"/>
            <a:ext cx="1256033" cy="5874471"/>
            <a:chOff x="0" y="0"/>
            <a:chExt cx="330807" cy="1547186"/>
          </a:xfrm>
        </p:grpSpPr>
        <p:sp>
          <p:nvSpPr>
            <p:cNvPr id="3" name="Freeform 3"/>
            <p:cNvSpPr/>
            <p:nvPr/>
          </p:nvSpPr>
          <p:spPr bwMode="auto">
            <a:xfrm rot="0" flipH="0" flipV="0">
              <a:off x="0" y="0"/>
              <a:ext cx="330807" cy="1547186"/>
            </a:xfrm>
            <a:custGeom>
              <a:avLst/>
              <a:gdLst/>
              <a:ahLst/>
              <a:cxnLst/>
              <a:rect l="l" t="t" r="r" b="b"/>
              <a:pathLst>
                <a:path w="330807" h="1547186" fill="norm" stroke="1" extrusionOk="0">
                  <a:moveTo>
                    <a:pt x="165403" y="0"/>
                  </a:moveTo>
                  <a:lnTo>
                    <a:pt x="165403" y="0"/>
                  </a:lnTo>
                  <a:cubicBezTo>
                    <a:pt x="256753" y="0"/>
                    <a:pt x="330807" y="74054"/>
                    <a:pt x="330807" y="165403"/>
                  </a:cubicBezTo>
                  <a:lnTo>
                    <a:pt x="330807" y="1381782"/>
                  </a:lnTo>
                  <a:cubicBezTo>
                    <a:pt x="330807" y="1473132"/>
                    <a:pt x="256753" y="1547186"/>
                    <a:pt x="165403" y="1547186"/>
                  </a:cubicBezTo>
                  <a:lnTo>
                    <a:pt x="165403" y="1547186"/>
                  </a:lnTo>
                  <a:cubicBezTo>
                    <a:pt x="74054" y="1547186"/>
                    <a:pt x="0" y="1473132"/>
                    <a:pt x="0" y="1381782"/>
                  </a:cubicBezTo>
                  <a:lnTo>
                    <a:pt x="0" y="165403"/>
                  </a:lnTo>
                  <a:cubicBezTo>
                    <a:pt x="0" y="74054"/>
                    <a:pt x="74054" y="0"/>
                    <a:pt x="165403" y="0"/>
                  </a:cubicBezTo>
                  <a:close/>
                </a:path>
              </a:pathLst>
            </a:custGeom>
            <a:solidFill>
              <a:srgbClr val="1C5739"/>
            </a:solidFill>
            <a:ln cap="rnd">
              <a:noFill/>
              <a:prstDash val="solid"/>
              <a:round/>
            </a:ln>
          </p:spPr>
        </p:sp>
        <p:sp>
          <p:nvSpPr>
            <p:cNvPr id="4" name="TextBox 4"/>
            <p:cNvSpPr txBox="1"/>
            <p:nvPr/>
          </p:nvSpPr>
          <p:spPr bwMode="auto">
            <a:xfrm>
              <a:off x="0" y="-152400"/>
              <a:ext cx="330807" cy="1699586"/>
            </a:xfrm>
            <a:prstGeom prst="rect">
              <a:avLst/>
            </a:prstGeom>
            <a:grpFill/>
          </p:spPr>
          <p:txBody>
            <a:bodyPr lIns="0" tIns="0" rIns="0" bIns="0" rtlCol="0" anchor="ctr"/>
            <a:lstStyle/>
            <a:p>
              <a:pPr algn="ctr">
                <a:lnSpc>
                  <a:spcPts val="4705"/>
                </a:lnSpc>
                <a:defRPr/>
              </a:pPr>
              <a:r>
                <a:rPr lang="en-US" sz="2600" b="1" spc="150">
                  <a:solidFill>
                    <a:srgbClr val="FDFBFB"/>
                  </a:solidFill>
                  <a:latin typeface="Open Sauce Bold"/>
                  <a:ea typeface="Open Sauce Bold"/>
                  <a:cs typeface="Open Sauce Bold"/>
                </a:rPr>
                <a:t>01</a:t>
              </a:r>
              <a:endParaRPr/>
            </a:p>
            <a:p>
              <a:pPr algn="ctr">
                <a:lnSpc>
                  <a:spcPts val="4705"/>
                </a:lnSpc>
                <a:defRPr/>
              </a:pPr>
              <a:r>
                <a:rPr lang="en-US" sz="2600" b="1" spc="150">
                  <a:solidFill>
                    <a:srgbClr val="FDFBFB"/>
                  </a:solidFill>
                  <a:latin typeface="Open Sauce Bold"/>
                  <a:ea typeface="Open Sauce Bold"/>
                  <a:cs typeface="Open Sauce Bold"/>
                </a:rPr>
                <a:t>02</a:t>
              </a:r>
              <a:endParaRPr/>
            </a:p>
            <a:p>
              <a:pPr algn="ctr">
                <a:lnSpc>
                  <a:spcPts val="4705"/>
                </a:lnSpc>
                <a:defRPr/>
              </a:pPr>
              <a:r>
                <a:rPr lang="en-US" sz="2600" b="1" spc="150">
                  <a:solidFill>
                    <a:srgbClr val="FDFBFB"/>
                  </a:solidFill>
                  <a:latin typeface="Open Sauce Bold"/>
                  <a:ea typeface="Open Sauce Bold"/>
                  <a:cs typeface="Open Sauce Bold"/>
                </a:rPr>
                <a:t>03</a:t>
              </a:r>
              <a:endParaRPr/>
            </a:p>
            <a:p>
              <a:pPr algn="ctr">
                <a:lnSpc>
                  <a:spcPts val="4705"/>
                </a:lnSpc>
                <a:defRPr/>
              </a:pPr>
              <a:r>
                <a:rPr lang="en-US" sz="2600" b="1" spc="150">
                  <a:solidFill>
                    <a:srgbClr val="FDFBFB"/>
                  </a:solidFill>
                  <a:latin typeface="Open Sauce Bold"/>
                  <a:ea typeface="Open Sauce Bold"/>
                  <a:cs typeface="Open Sauce Bold"/>
                </a:rPr>
                <a:t>04</a:t>
              </a:r>
              <a:endParaRPr/>
            </a:p>
            <a:p>
              <a:pPr algn="ctr">
                <a:lnSpc>
                  <a:spcPts val="4705"/>
                </a:lnSpc>
                <a:defRPr/>
              </a:pPr>
              <a:r>
                <a:rPr lang="en-US" sz="2600" b="1" spc="150">
                  <a:solidFill>
                    <a:srgbClr val="FDFBFB"/>
                  </a:solidFill>
                  <a:latin typeface="Open Sauce Bold"/>
                  <a:ea typeface="Open Sauce Bold"/>
                  <a:cs typeface="Open Sauce Bold"/>
                </a:rPr>
                <a:t>05</a:t>
              </a:r>
              <a:endParaRPr/>
            </a:p>
            <a:p>
              <a:pPr algn="ctr">
                <a:lnSpc>
                  <a:spcPts val="4705"/>
                </a:lnSpc>
                <a:defRPr/>
              </a:pPr>
              <a:r>
                <a:rPr lang="en-US" sz="2600" b="1" spc="150">
                  <a:solidFill>
                    <a:srgbClr val="FDFBFB"/>
                  </a:solidFill>
                  <a:latin typeface="Open Sauce Bold"/>
                  <a:ea typeface="Open Sauce Bold"/>
                  <a:cs typeface="Open Sauce Bold"/>
                </a:rPr>
                <a:t>06</a:t>
              </a:r>
              <a:endParaRPr/>
            </a:p>
            <a:p>
              <a:pPr marL="0" lvl="0" indent="0" algn="ctr">
                <a:lnSpc>
                  <a:spcPts val="4705"/>
                </a:lnSpc>
                <a:defRPr/>
              </a:pPr>
              <a:r>
                <a:rPr lang="en-US" sz="2600" b="1" spc="150">
                  <a:solidFill>
                    <a:srgbClr val="FDFBFB"/>
                  </a:solidFill>
                  <a:latin typeface="Open Sauce Bold"/>
                  <a:ea typeface="Open Sauce Bold"/>
                  <a:cs typeface="Open Sauce Bold"/>
                </a:rPr>
                <a:t>07</a:t>
              </a:r>
              <a:endParaRPr/>
            </a:p>
          </p:txBody>
        </p:sp>
      </p:grpSp>
      <p:grpSp>
        <p:nvGrpSpPr>
          <p:cNvPr id="607022693" name="Group 5"/>
          <p:cNvGrpSpPr/>
          <p:nvPr/>
        </p:nvGrpSpPr>
        <p:grpSpPr bwMode="auto">
          <a:xfrm rot="0">
            <a:off x="-1543050" y="-558218"/>
            <a:ext cx="3086100" cy="11299900"/>
            <a:chOff x="0" y="0"/>
            <a:chExt cx="812800" cy="2976105"/>
          </a:xfrm>
        </p:grpSpPr>
        <p:sp>
          <p:nvSpPr>
            <p:cNvPr id="6" name="Freeform 6"/>
            <p:cNvSpPr/>
            <p:nvPr/>
          </p:nvSpPr>
          <p:spPr bwMode="auto">
            <a:xfrm rot="0" flipH="0" flipV="0">
              <a:off x="0" y="0"/>
              <a:ext cx="812800" cy="2976105"/>
            </a:xfrm>
            <a:custGeom>
              <a:avLst/>
              <a:gdLst/>
              <a:ahLst/>
              <a:cxnLst/>
              <a:rect l="l" t="t" r="r" b="b"/>
              <a:pathLst>
                <a:path w="812800" h="2976105" fill="norm" stroke="1" extrusionOk="0">
                  <a:moveTo>
                    <a:pt x="0" y="0"/>
                  </a:moveTo>
                  <a:lnTo>
                    <a:pt x="812800" y="0"/>
                  </a:lnTo>
                  <a:lnTo>
                    <a:pt x="812800" y="2976105"/>
                  </a:lnTo>
                  <a:lnTo>
                    <a:pt x="0" y="2976105"/>
                  </a:lnTo>
                  <a:close/>
                </a:path>
              </a:pathLst>
            </a:custGeom>
            <a:solidFill>
              <a:srgbClr val="1C5739"/>
            </a:solidFill>
          </p:spPr>
        </p:sp>
        <p:sp>
          <p:nvSpPr>
            <p:cNvPr id="7" name="TextBox 7"/>
            <p:cNvSpPr txBox="1"/>
            <p:nvPr/>
          </p:nvSpPr>
          <p:spPr bwMode="auto">
            <a:xfrm>
              <a:off x="0" y="-19050"/>
              <a:ext cx="812800" cy="2995155"/>
            </a:xfrm>
            <a:prstGeom prst="rect">
              <a:avLst/>
            </a:prstGeom>
            <a:grpFill/>
          </p:spPr>
          <p:txBody>
            <a:bodyPr lIns="50800" tIns="50800" rIns="50800" bIns="50800" rtlCol="0" anchor="ctr"/>
            <a:lstStyle/>
            <a:p>
              <a:pPr algn="ctr">
                <a:lnSpc>
                  <a:spcPts val="2859"/>
                </a:lnSpc>
                <a:defRPr/>
              </a:pPr>
              <a:endParaRPr/>
            </a:p>
          </p:txBody>
        </p:sp>
      </p:grpSp>
      <p:sp>
        <p:nvSpPr>
          <p:cNvPr id="630535885" name="Freeform 8"/>
          <p:cNvSpPr/>
          <p:nvPr/>
        </p:nvSpPr>
        <p:spPr bwMode="auto">
          <a:xfrm rot="0" flipH="0" flipV="0">
            <a:off x="15698915" y="8697813"/>
            <a:ext cx="3806571" cy="2083232"/>
          </a:xfrm>
          <a:custGeom>
            <a:avLst/>
            <a:gdLst/>
            <a:ahLst/>
            <a:cxnLst/>
            <a:rect l="l" t="t" r="r" b="b"/>
            <a:pathLst>
              <a:path w="3806571" h="2083232" fill="norm" stroke="1" extrusionOk="0">
                <a:moveTo>
                  <a:pt x="0" y="0"/>
                </a:moveTo>
                <a:lnTo>
                  <a:pt x="3806570" y="0"/>
                </a:lnTo>
                <a:lnTo>
                  <a:pt x="3806570" y="2083232"/>
                </a:lnTo>
                <a:lnTo>
                  <a:pt x="0" y="2083232"/>
                </a:lnTo>
                <a:lnTo>
                  <a:pt x="0" y="0"/>
                </a:lnTo>
                <a:close/>
              </a:path>
            </a:pathLst>
          </a:custGeom>
          <a:blipFill>
            <a:blip r:embed="rId3"/>
            <a:srcRect l="0" t="0" r="0" b="0"/>
            <a:stretch/>
          </a:blipFill>
        </p:spPr>
      </p:sp>
      <p:sp>
        <p:nvSpPr>
          <p:cNvPr id="261634314" name="TextBox 9"/>
          <p:cNvSpPr txBox="1"/>
          <p:nvPr/>
        </p:nvSpPr>
        <p:spPr bwMode="auto">
          <a:xfrm rot="0">
            <a:off x="9246269" y="1163880"/>
            <a:ext cx="5856755" cy="1789126"/>
          </a:xfrm>
          <a:prstGeom prst="rect">
            <a:avLst/>
          </a:prstGeom>
        </p:spPr>
        <p:txBody>
          <a:bodyPr lIns="0" tIns="0" rIns="0" bIns="0" rtlCol="0" anchor="t">
            <a:spAutoFit/>
          </a:bodyPr>
          <a:lstStyle/>
          <a:p>
            <a:pPr algn="l">
              <a:lnSpc>
                <a:spcPts val="6994"/>
              </a:lnSpc>
              <a:defRPr/>
            </a:pPr>
            <a:r>
              <a:rPr lang="en-US" sz="5050" b="1" spc="496">
                <a:solidFill>
                  <a:srgbClr val="000000"/>
                </a:solidFill>
                <a:latin typeface="Poppins Bold"/>
                <a:ea typeface="Poppins Bold"/>
                <a:cs typeface="Poppins Bold"/>
              </a:rPr>
              <a:t>PLAN DE LA PRÉSENTATION</a:t>
            </a:r>
            <a:endParaRPr/>
          </a:p>
        </p:txBody>
      </p:sp>
      <p:sp>
        <p:nvSpPr>
          <p:cNvPr id="871761919" name="TextBox 10"/>
          <p:cNvSpPr txBox="1"/>
          <p:nvPr/>
        </p:nvSpPr>
        <p:spPr bwMode="auto">
          <a:xfrm rot="0">
            <a:off x="8962977" y="3771627"/>
            <a:ext cx="8591598" cy="4084829"/>
          </a:xfrm>
          <a:prstGeom prst="rect">
            <a:avLst/>
          </a:prstGeom>
        </p:spPr>
        <p:txBody>
          <a:bodyPr lIns="0" tIns="0" rIns="0" bIns="0" rtlCol="0" anchor="t">
            <a:spAutoFit/>
          </a:bodyPr>
          <a:lstStyle/>
          <a:p>
            <a:pPr algn="l">
              <a:lnSpc>
                <a:spcPts val="4705"/>
              </a:lnSpc>
              <a:defRPr/>
            </a:pPr>
            <a:r>
              <a:rPr lang="en-US" sz="2600" spc="150">
                <a:solidFill>
                  <a:srgbClr val="231F20"/>
                </a:solidFill>
                <a:latin typeface="Open Sauce"/>
                <a:ea typeface="Open Sauce"/>
                <a:cs typeface="Open Sauce"/>
              </a:rPr>
              <a:t>Contexte et Enjeux Stratégiques </a:t>
            </a:r>
            <a:endParaRPr/>
          </a:p>
          <a:p>
            <a:pPr algn="l">
              <a:lnSpc>
                <a:spcPts val="4705"/>
              </a:lnSpc>
              <a:defRPr/>
            </a:pPr>
            <a:r>
              <a:rPr lang="en-US" sz="2600" spc="150">
                <a:solidFill>
                  <a:srgbClr val="231F20"/>
                </a:solidFill>
                <a:latin typeface="Open Sauce"/>
                <a:ea typeface="Open Sauce"/>
                <a:cs typeface="Open Sauce"/>
              </a:rPr>
              <a:t>Objectifs de la formation</a:t>
            </a:r>
            <a:endParaRPr/>
          </a:p>
          <a:p>
            <a:pPr algn="l">
              <a:lnSpc>
                <a:spcPts val="4705"/>
              </a:lnSpc>
              <a:defRPr/>
            </a:pPr>
            <a:r>
              <a:rPr lang="en-US" sz="2600" spc="150">
                <a:solidFill>
                  <a:srgbClr val="231F20"/>
                </a:solidFill>
                <a:latin typeface="Open Sauce"/>
                <a:ea typeface="Open Sauce"/>
                <a:cs typeface="Open Sauce"/>
              </a:rPr>
              <a:t>Spécificités DGE et besoins institutionnels</a:t>
            </a:r>
            <a:endParaRPr/>
          </a:p>
          <a:p>
            <a:pPr algn="l">
              <a:lnSpc>
                <a:spcPts val="4705"/>
              </a:lnSpc>
              <a:defRPr/>
            </a:pPr>
            <a:r>
              <a:rPr lang="en-US" sz="2600" spc="150">
                <a:solidFill>
                  <a:srgbClr val="231F20"/>
                </a:solidFill>
                <a:latin typeface="Open Sauce"/>
                <a:ea typeface="Open Sauce"/>
                <a:cs typeface="Open Sauce"/>
              </a:rPr>
              <a:t>CLIMADA - présentation générale</a:t>
            </a:r>
            <a:endParaRPr/>
          </a:p>
          <a:p>
            <a:pPr algn="l">
              <a:lnSpc>
                <a:spcPts val="4705"/>
              </a:lnSpc>
              <a:defRPr/>
            </a:pPr>
            <a:r>
              <a:rPr lang="en-US" sz="2600" spc="150">
                <a:solidFill>
                  <a:srgbClr val="231F20"/>
                </a:solidFill>
                <a:latin typeface="Open Sauce"/>
                <a:ea typeface="Open Sauce"/>
                <a:cs typeface="Open Sauce"/>
              </a:rPr>
              <a:t>Cas Pratiques - Travaux Dirigés Modélisation</a:t>
            </a:r>
            <a:endParaRPr/>
          </a:p>
          <a:p>
            <a:pPr algn="l">
              <a:lnSpc>
                <a:spcPts val="4705"/>
              </a:lnSpc>
              <a:defRPr/>
            </a:pPr>
            <a:r>
              <a:rPr lang="en-US" sz="2600" spc="150">
                <a:solidFill>
                  <a:srgbClr val="231F20"/>
                </a:solidFill>
                <a:latin typeface="Open Sauce"/>
                <a:ea typeface="Open Sauce"/>
                <a:cs typeface="Open Sauce"/>
              </a:rPr>
              <a:t>De l'Analyse à la Décision Économique</a:t>
            </a:r>
            <a:endParaRPr/>
          </a:p>
          <a:p>
            <a:pPr algn="l">
              <a:lnSpc>
                <a:spcPts val="4705"/>
              </a:lnSpc>
              <a:defRPr/>
            </a:pPr>
            <a:r>
              <a:rPr lang="en-US" sz="2600" spc="150">
                <a:solidFill>
                  <a:srgbClr val="231F20"/>
                </a:solidFill>
                <a:latin typeface="Open Sauce"/>
                <a:ea typeface="Open Sauce"/>
                <a:cs typeface="Open Sauce"/>
              </a:rPr>
              <a:t>Conclusion</a:t>
            </a:r>
            <a:endParaRPr/>
          </a:p>
        </p:txBody>
      </p:sp>
      <p:sp>
        <p:nvSpPr>
          <p:cNvPr id="849691456" name="Freeform 11"/>
          <p:cNvSpPr/>
          <p:nvPr/>
        </p:nvSpPr>
        <p:spPr bwMode="auto">
          <a:xfrm rot="0" flipH="0" flipV="0">
            <a:off x="-1470068" y="-204301"/>
            <a:ext cx="4867274" cy="1490603"/>
          </a:xfrm>
          <a:custGeom>
            <a:avLst/>
            <a:gdLst/>
            <a:ahLst/>
            <a:cxnLst/>
            <a:rect l="l" t="t" r="r" b="b"/>
            <a:pathLst>
              <a:path w="4867275" h="1490603" fill="norm" stroke="1" extrusionOk="0">
                <a:moveTo>
                  <a:pt x="0" y="0"/>
                </a:moveTo>
                <a:lnTo>
                  <a:pt x="4867275" y="0"/>
                </a:lnTo>
                <a:lnTo>
                  <a:pt x="4867275" y="1490603"/>
                </a:lnTo>
                <a:lnTo>
                  <a:pt x="0" y="1490603"/>
                </a:lnTo>
                <a:lnTo>
                  <a:pt x="0" y="0"/>
                </a:lnTo>
                <a:close/>
              </a:path>
            </a:pathLst>
          </a:custGeom>
          <a:blipFill>
            <a:blip r:embed="rId4"/>
            <a:srcRect l="0" t="0" r="0" b="0"/>
            <a:stretch/>
          </a:blipFill>
        </p:spPr>
      </p:sp>
      <p:sp>
        <p:nvSpPr>
          <p:cNvPr id="1039988849" name="Freeform 12"/>
          <p:cNvSpPr/>
          <p:nvPr/>
        </p:nvSpPr>
        <p:spPr bwMode="auto">
          <a:xfrm rot="0" flipH="0" flipV="0">
            <a:off x="16834986" y="-2701878"/>
            <a:ext cx="5983836" cy="5983836"/>
          </a:xfrm>
          <a:custGeom>
            <a:avLst/>
            <a:gdLst/>
            <a:ahLst/>
            <a:cxnLst/>
            <a:rect l="l" t="t" r="r" b="b"/>
            <a:pathLst>
              <a:path w="5983836" h="5983836" fill="norm" stroke="1" extrusionOk="0">
                <a:moveTo>
                  <a:pt x="0" y="0"/>
                </a:moveTo>
                <a:lnTo>
                  <a:pt x="5983836" y="0"/>
                </a:lnTo>
                <a:lnTo>
                  <a:pt x="5983836" y="5983836"/>
                </a:lnTo>
                <a:lnTo>
                  <a:pt x="0" y="5983836"/>
                </a:lnTo>
                <a:lnTo>
                  <a:pt x="0" y="0"/>
                </a:lnTo>
                <a:close/>
              </a:path>
            </a:pathLst>
          </a:custGeom>
          <a:blipFill>
            <a:blip r:embed="rId6"/>
            <a:srcRect l="0" t="0" r="0" b="0"/>
            <a:stretch/>
          </a:blipFill>
        </p:spPr>
      </p:sp>
      <p:sp>
        <p:nvSpPr>
          <p:cNvPr id="379878898" name="Freeform 13"/>
          <p:cNvSpPr/>
          <p:nvPr/>
        </p:nvSpPr>
        <p:spPr bwMode="auto">
          <a:xfrm rot="0" flipH="0" flipV="0">
            <a:off x="16098771" y="-204302"/>
            <a:ext cx="2321057" cy="1740793"/>
          </a:xfrm>
          <a:custGeom>
            <a:avLst/>
            <a:gdLst/>
            <a:ahLst/>
            <a:cxnLst/>
            <a:rect l="l" t="t" r="r" b="b"/>
            <a:pathLst>
              <a:path w="2321057" h="1740793" fill="norm" stroke="1" extrusionOk="0">
                <a:moveTo>
                  <a:pt x="0" y="0"/>
                </a:moveTo>
                <a:lnTo>
                  <a:pt x="2321056" y="0"/>
                </a:lnTo>
                <a:lnTo>
                  <a:pt x="2321056" y="1740793"/>
                </a:lnTo>
                <a:lnTo>
                  <a:pt x="0" y="1740793"/>
                </a:lnTo>
                <a:lnTo>
                  <a:pt x="0" y="0"/>
                </a:lnTo>
                <a:close/>
              </a:path>
            </a:pathLst>
          </a:custGeom>
          <a:blipFill>
            <a:blip r:embed="rId8"/>
            <a:srcRect l="0" t="0" r="0" b="0"/>
            <a:stretch/>
          </a:blipFill>
        </p:spPr>
      </p:sp>
      <p:sp>
        <p:nvSpPr>
          <p:cNvPr id="502213817" name="Freeform 14"/>
          <p:cNvSpPr/>
          <p:nvPr/>
        </p:nvSpPr>
        <p:spPr bwMode="auto">
          <a:xfrm rot="0" flipH="0" flipV="0">
            <a:off x="1631689" y="6028032"/>
            <a:ext cx="5875712" cy="3821469"/>
          </a:xfrm>
          <a:custGeom>
            <a:avLst/>
            <a:gdLst/>
            <a:ahLst/>
            <a:cxnLst/>
            <a:rect l="l" t="t" r="r" b="b"/>
            <a:pathLst>
              <a:path w="5875712" h="3821469" fill="norm" stroke="1" extrusionOk="0">
                <a:moveTo>
                  <a:pt x="0" y="0"/>
                </a:moveTo>
                <a:lnTo>
                  <a:pt x="5875712" y="0"/>
                </a:lnTo>
                <a:lnTo>
                  <a:pt x="5875712" y="3821470"/>
                </a:lnTo>
                <a:lnTo>
                  <a:pt x="0" y="3821470"/>
                </a:lnTo>
                <a:lnTo>
                  <a:pt x="0" y="0"/>
                </a:lnTo>
                <a:close/>
              </a:path>
            </a:pathLst>
          </a:custGeom>
          <a:blipFill>
            <a:blip r:embed="rId10"/>
            <a:srcRect l="0" t="0" r="27158" b="0"/>
            <a:stretch/>
          </a:blipFill>
          <a:ln cap="sq">
            <a:noFill/>
            <a:prstDash val="solid"/>
            <a:miter/>
          </a:ln>
        </p:spPr>
      </p:sp>
      <p:sp>
        <p:nvSpPr>
          <p:cNvPr id="2081823088" name="TextBox 1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1951819094" name="Freeform 2"/>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752133102" name="Freeform 3"/>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198837633" name="Freeform 4"/>
          <p:cNvSpPr/>
          <p:nvPr/>
        </p:nvSpPr>
        <p:spPr bwMode="auto">
          <a:xfrm rot="0" flipH="0" flipV="0">
            <a:off x="11869014" y="3141139"/>
            <a:ext cx="6151674" cy="4613755"/>
          </a:xfrm>
          <a:custGeom>
            <a:avLst/>
            <a:gdLst/>
            <a:ahLst/>
            <a:cxnLst/>
            <a:rect l="l" t="t" r="r" b="b"/>
            <a:pathLst>
              <a:path w="6151674" h="4613755" fill="norm" stroke="1" extrusionOk="0">
                <a:moveTo>
                  <a:pt x="0" y="0"/>
                </a:moveTo>
                <a:lnTo>
                  <a:pt x="6151674" y="0"/>
                </a:lnTo>
                <a:lnTo>
                  <a:pt x="6151674" y="4613755"/>
                </a:lnTo>
                <a:lnTo>
                  <a:pt x="0" y="4613755"/>
                </a:lnTo>
                <a:lnTo>
                  <a:pt x="0" y="0"/>
                </a:lnTo>
                <a:close/>
              </a:path>
            </a:pathLst>
          </a:custGeom>
          <a:blipFill>
            <a:blip r:embed="rId4"/>
            <a:srcRect l="5583" t="0" r="5583" b="0"/>
            <a:stretch/>
          </a:blipFill>
        </p:spPr>
      </p:sp>
      <p:sp>
        <p:nvSpPr>
          <p:cNvPr id="1805567285" name="TextBox 5"/>
          <p:cNvSpPr txBox="1"/>
          <p:nvPr/>
        </p:nvSpPr>
        <p:spPr bwMode="auto">
          <a:xfrm rot="0">
            <a:off x="1359283" y="809625"/>
            <a:ext cx="6312370" cy="1251322"/>
          </a:xfrm>
          <a:prstGeom prst="rect">
            <a:avLst/>
          </a:prstGeom>
        </p:spPr>
        <p:txBody>
          <a:bodyPr lIns="0" tIns="0" rIns="0" bIns="0" rtlCol="0" anchor="t">
            <a:spAutoFit/>
          </a:bodyPr>
          <a:lstStyle/>
          <a:p>
            <a:pPr algn="just">
              <a:lnSpc>
                <a:spcPts val="5276"/>
              </a:lnSpc>
              <a:defRPr/>
            </a:pPr>
            <a:r>
              <a:rPr lang="en-US" sz="2400" b="1">
                <a:solidFill>
                  <a:srgbClr val="1C5739"/>
                </a:solidFill>
                <a:latin typeface="Montserrat Bold"/>
                <a:ea typeface="Montserrat Bold"/>
                <a:cs typeface="Montserrat Bold"/>
              </a:rPr>
              <a:t>Le troisième concept est la Vulnérabilité- Fonctions de Dommage</a:t>
            </a:r>
            <a:endParaRPr/>
          </a:p>
        </p:txBody>
      </p:sp>
      <p:sp>
        <p:nvSpPr>
          <p:cNvPr id="1952650449" name="TextBox 6"/>
          <p:cNvSpPr txBox="1"/>
          <p:nvPr/>
        </p:nvSpPr>
        <p:spPr bwMode="auto">
          <a:xfrm rot="0">
            <a:off x="2181018" y="196538"/>
            <a:ext cx="266192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DEFINITIONS 3/4</a:t>
            </a:r>
            <a:endParaRPr/>
          </a:p>
        </p:txBody>
      </p:sp>
      <p:sp>
        <p:nvSpPr>
          <p:cNvPr id="112793290" name="TextBox 7"/>
          <p:cNvSpPr txBox="1"/>
          <p:nvPr/>
        </p:nvSpPr>
        <p:spPr bwMode="auto">
          <a:xfrm rot="0">
            <a:off x="200095" y="2176954"/>
            <a:ext cx="11307724" cy="7918822"/>
          </a:xfrm>
          <a:prstGeom prst="rect">
            <a:avLst/>
          </a:prstGeom>
        </p:spPr>
        <p:txBody>
          <a:bodyPr lIns="0" tIns="0" rIns="0" bIns="0" rtlCol="0" anchor="t">
            <a:spAutoFit/>
          </a:bodyPr>
          <a:lstStyle/>
          <a:p>
            <a:pPr algn="just">
              <a:lnSpc>
                <a:spcPts val="5276"/>
              </a:lnSpc>
              <a:defRPr/>
            </a:pPr>
            <a:r>
              <a:rPr lang="en-US" sz="2400">
                <a:solidFill>
                  <a:srgbClr val="0D0D0D"/>
                </a:solidFill>
                <a:latin typeface="Montserrat"/>
                <a:ea typeface="Montserrat"/>
                <a:cs typeface="Montserrat"/>
              </a:rPr>
              <a:t>Il s'agit d'une fonction mathématique qui traduit </a:t>
            </a:r>
            <a:r>
              <a:rPr lang="en-US" sz="2400" b="1">
                <a:solidFill>
                  <a:srgbClr val="99391B"/>
                </a:solidFill>
                <a:latin typeface="Montserrat Bold"/>
                <a:ea typeface="Montserrat Bold"/>
                <a:cs typeface="Montserrat Bold"/>
              </a:rPr>
              <a:t>l'intensité d'un aléa</a:t>
            </a:r>
            <a:r>
              <a:rPr lang="en-US" sz="2400">
                <a:solidFill>
                  <a:srgbClr val="99391B"/>
                </a:solidFill>
                <a:latin typeface="Montserrat"/>
                <a:ea typeface="Montserrat"/>
                <a:cs typeface="Montserrat"/>
              </a:rPr>
              <a:t> </a:t>
            </a:r>
            <a:r>
              <a:rPr lang="en-US" sz="2400">
                <a:solidFill>
                  <a:srgbClr val="0D0D0D"/>
                </a:solidFill>
                <a:latin typeface="Montserrat"/>
                <a:ea typeface="Montserrat"/>
                <a:cs typeface="Montserrat"/>
              </a:rPr>
              <a:t>en </a:t>
            </a:r>
            <a:r>
              <a:rPr lang="en-US" sz="2400" b="1">
                <a:solidFill>
                  <a:srgbClr val="99391B"/>
                </a:solidFill>
                <a:latin typeface="Montserrat Bold"/>
                <a:ea typeface="Montserrat Bold"/>
                <a:cs typeface="Montserrat Bold"/>
              </a:rPr>
              <a:t>pourcentage de dommage</a:t>
            </a:r>
            <a:r>
              <a:rPr lang="en-US" sz="2400">
                <a:solidFill>
                  <a:srgbClr val="99391B"/>
                </a:solidFill>
                <a:latin typeface="Montserrat"/>
                <a:ea typeface="Montserrat"/>
                <a:cs typeface="Montserrat"/>
              </a:rPr>
              <a:t> </a:t>
            </a:r>
            <a:r>
              <a:rPr lang="en-US" sz="2400">
                <a:solidFill>
                  <a:srgbClr val="0D0D0D"/>
                </a:solidFill>
                <a:latin typeface="Montserrat"/>
                <a:ea typeface="Montserrat"/>
                <a:cs typeface="Montserrat"/>
              </a:rPr>
              <a:t>pour un type d'actif donné. Par exemple ne maison en banco n'aura pas la même courbe de vulnérabilité face à une inondation qu'un immeuble en béton armé.</a:t>
            </a:r>
            <a:endParaRPr/>
          </a:p>
          <a:p>
            <a:pPr algn="just">
              <a:lnSpc>
                <a:spcPts val="5276"/>
              </a:lnSpc>
              <a:defRPr/>
            </a:pPr>
            <a:r>
              <a:rPr lang="en-US" sz="2400">
                <a:solidFill>
                  <a:srgbClr val="0D0D0D"/>
                </a:solidFill>
                <a:latin typeface="Montserrat"/>
                <a:ea typeface="Montserrat"/>
                <a:cs typeface="Montserrat"/>
              </a:rPr>
              <a:t>FONCTION MATHÉMATIQUE :</a:t>
            </a:r>
            <a:endParaRPr/>
          </a:p>
          <a:p>
            <a:pPr algn="just">
              <a:lnSpc>
                <a:spcPts val="5276"/>
              </a:lnSpc>
              <a:defRPr/>
            </a:pPr>
            <a:r>
              <a:rPr lang="en-US" sz="2400" b="1">
                <a:solidFill>
                  <a:srgbClr val="0D0D0D"/>
                </a:solidFill>
                <a:latin typeface="Montserrat Bold"/>
                <a:ea typeface="Montserrat Bold"/>
                <a:cs typeface="Montserrat Bold"/>
              </a:rPr>
              <a:t>Dommage (%) = f(Intensité aléa)</a:t>
            </a:r>
            <a:endParaRPr/>
          </a:p>
          <a:p>
            <a:pPr algn="just">
              <a:lnSpc>
                <a:spcPts val="5276"/>
              </a:lnSpc>
              <a:defRPr/>
            </a:pPr>
            <a:r>
              <a:rPr lang="en-US" sz="2400" b="1">
                <a:solidFill>
                  <a:srgbClr val="0D0D0D"/>
                </a:solidFill>
                <a:latin typeface="Montserrat Bold"/>
                <a:ea typeface="Montserrat Bold"/>
                <a:cs typeface="Montserrat Bold"/>
              </a:rPr>
              <a:t>EXEMPLES CALIBRÉS :</a:t>
            </a:r>
            <a:endParaRPr/>
          </a:p>
          <a:p>
            <a:pPr marL="522582" lvl="1" indent="-261291" algn="just">
              <a:lnSpc>
                <a:spcPts val="5276"/>
              </a:lnSpc>
              <a:buFont typeface="Arial"/>
              <a:buChar char="•"/>
              <a:defRPr/>
            </a:pPr>
            <a:r>
              <a:rPr lang="en-US" sz="2400">
                <a:solidFill>
                  <a:srgbClr val="0D0D0D"/>
                </a:solidFill>
                <a:latin typeface="Montserrat"/>
                <a:ea typeface="Montserrat"/>
                <a:cs typeface="Montserrat"/>
              </a:rPr>
              <a:t>Sécheresse agricole : 0% (normal) → 80% (sévère)</a:t>
            </a:r>
            <a:endParaRPr/>
          </a:p>
          <a:p>
            <a:pPr marL="522582" lvl="1" indent="-261291" algn="just">
              <a:lnSpc>
                <a:spcPts val="5276"/>
              </a:lnSpc>
              <a:buFont typeface="Arial"/>
              <a:buChar char="•"/>
              <a:defRPr/>
            </a:pPr>
            <a:r>
              <a:rPr lang="en-US" sz="2400">
                <a:solidFill>
                  <a:srgbClr val="0D0D0D"/>
                </a:solidFill>
                <a:latin typeface="Montserrat"/>
                <a:ea typeface="Montserrat"/>
                <a:cs typeface="Montserrat"/>
              </a:rPr>
              <a:t>Cyclone industrie : 0% (50km/h) → 90% (200km/h)</a:t>
            </a:r>
            <a:endParaRPr/>
          </a:p>
          <a:p>
            <a:pPr algn="just">
              <a:lnSpc>
                <a:spcPts val="5276"/>
              </a:lnSpc>
              <a:defRPr/>
            </a:pPr>
            <a:r>
              <a:rPr lang="en-US" sz="2400" b="1">
                <a:solidFill>
                  <a:srgbClr val="0D0D0D"/>
                </a:solidFill>
                <a:latin typeface="Montserrat Bold"/>
                <a:ea typeface="Montserrat Bold"/>
                <a:cs typeface="Montserrat Bold"/>
              </a:rPr>
              <a:t>FACTEURS VULNÉRABILITÉ :</a:t>
            </a:r>
            <a:endParaRPr/>
          </a:p>
          <a:p>
            <a:pPr marL="522582" lvl="1" indent="-261291" algn="just">
              <a:lnSpc>
                <a:spcPts val="5276"/>
              </a:lnSpc>
              <a:buFont typeface="Arial"/>
              <a:buChar char="•"/>
              <a:defRPr/>
            </a:pPr>
            <a:r>
              <a:rPr lang="en-US" sz="2400">
                <a:solidFill>
                  <a:srgbClr val="0D0D0D"/>
                </a:solidFill>
                <a:latin typeface="Montserrat"/>
                <a:ea typeface="Montserrat"/>
                <a:cs typeface="Montserrat"/>
              </a:rPr>
              <a:t>Matériaux construction (béton vs banco)</a:t>
            </a:r>
            <a:endParaRPr/>
          </a:p>
          <a:p>
            <a:pPr marL="522582" lvl="1" indent="-261291" algn="just">
              <a:lnSpc>
                <a:spcPts val="5276"/>
              </a:lnSpc>
              <a:buFont typeface="Arial"/>
              <a:buChar char="•"/>
              <a:defRPr/>
            </a:pPr>
            <a:r>
              <a:rPr lang="en-US" sz="2400">
                <a:solidFill>
                  <a:srgbClr val="0D0D0D"/>
                </a:solidFill>
                <a:latin typeface="Montserrat"/>
                <a:ea typeface="Montserrat"/>
                <a:cs typeface="Montserrat"/>
              </a:rPr>
              <a:t>Systèmes protection (digues, irrigation)</a:t>
            </a:r>
            <a:endParaRPr/>
          </a:p>
        </p:txBody>
      </p:sp>
      <p:sp>
        <p:nvSpPr>
          <p:cNvPr id="1152378600" name="TextBox 8"/>
          <p:cNvSpPr txBox="1"/>
          <p:nvPr/>
        </p:nvSpPr>
        <p:spPr bwMode="auto">
          <a:xfrm rot="0">
            <a:off x="8108640"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723593503" name="Freeform 2"/>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537916" name="Freeform 3"/>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510181756" name="Freeform 4"/>
          <p:cNvSpPr/>
          <p:nvPr/>
        </p:nvSpPr>
        <p:spPr bwMode="auto">
          <a:xfrm rot="0" flipH="0" flipV="0">
            <a:off x="9836851" y="3141139"/>
            <a:ext cx="8307534" cy="4613755"/>
          </a:xfrm>
          <a:custGeom>
            <a:avLst/>
            <a:gdLst/>
            <a:ahLst/>
            <a:cxnLst/>
            <a:rect l="l" t="t" r="r" b="b"/>
            <a:pathLst>
              <a:path w="8307534" h="4613755" fill="norm" stroke="1" extrusionOk="0">
                <a:moveTo>
                  <a:pt x="0" y="0"/>
                </a:moveTo>
                <a:lnTo>
                  <a:pt x="8307534" y="0"/>
                </a:lnTo>
                <a:lnTo>
                  <a:pt x="8307534" y="4613755"/>
                </a:lnTo>
                <a:lnTo>
                  <a:pt x="0" y="4613755"/>
                </a:lnTo>
                <a:lnTo>
                  <a:pt x="0" y="0"/>
                </a:lnTo>
                <a:close/>
              </a:path>
            </a:pathLst>
          </a:custGeom>
          <a:blipFill>
            <a:blip r:embed="rId4"/>
            <a:srcRect l="0" t="1385" r="19249" b="1385"/>
            <a:stretch/>
          </a:blipFill>
        </p:spPr>
      </p:sp>
      <p:sp>
        <p:nvSpPr>
          <p:cNvPr id="1470364699" name="TextBox 5"/>
          <p:cNvSpPr txBox="1"/>
          <p:nvPr/>
        </p:nvSpPr>
        <p:spPr bwMode="auto">
          <a:xfrm rot="0">
            <a:off x="1907085" y="636996"/>
            <a:ext cx="7236915" cy="1251322"/>
          </a:xfrm>
          <a:prstGeom prst="rect">
            <a:avLst/>
          </a:prstGeom>
        </p:spPr>
        <p:txBody>
          <a:bodyPr lIns="0" tIns="0" rIns="0" bIns="0" rtlCol="0" anchor="t">
            <a:spAutoFit/>
          </a:bodyPr>
          <a:lstStyle/>
          <a:p>
            <a:pPr algn="just">
              <a:lnSpc>
                <a:spcPts val="5276"/>
              </a:lnSpc>
              <a:defRPr/>
            </a:pPr>
            <a:r>
              <a:rPr lang="en-US" sz="2400" b="1">
                <a:solidFill>
                  <a:srgbClr val="1C5739"/>
                </a:solidFill>
                <a:latin typeface="Montserrat Bold"/>
                <a:ea typeface="Montserrat Bold"/>
                <a:cs typeface="Montserrat Bold"/>
              </a:rPr>
              <a:t>Le quatrième concept est l'Impacts économiques- Quantification Finale</a:t>
            </a:r>
            <a:endParaRPr/>
          </a:p>
        </p:txBody>
      </p:sp>
      <p:sp>
        <p:nvSpPr>
          <p:cNvPr id="1763739075" name="TextBox 6"/>
          <p:cNvSpPr txBox="1"/>
          <p:nvPr/>
        </p:nvSpPr>
        <p:spPr bwMode="auto">
          <a:xfrm rot="0">
            <a:off x="2181018" y="196538"/>
            <a:ext cx="2555686"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DEFINITIONS 4/4</a:t>
            </a:r>
            <a:endParaRPr/>
          </a:p>
        </p:txBody>
      </p:sp>
      <p:sp>
        <p:nvSpPr>
          <p:cNvPr id="339685911" name="TextBox 7"/>
          <p:cNvSpPr txBox="1"/>
          <p:nvPr/>
        </p:nvSpPr>
        <p:spPr bwMode="auto">
          <a:xfrm rot="0">
            <a:off x="322183" y="2309687"/>
            <a:ext cx="9224157" cy="7214225"/>
          </a:xfrm>
          <a:prstGeom prst="rect">
            <a:avLst/>
          </a:prstGeom>
        </p:spPr>
        <p:txBody>
          <a:bodyPr lIns="0" tIns="0" rIns="0" bIns="0" rtlCol="0" anchor="t">
            <a:spAutoFit/>
          </a:bodyPr>
          <a:lstStyle/>
          <a:p>
            <a:pPr algn="just">
              <a:lnSpc>
                <a:spcPts val="4872"/>
              </a:lnSpc>
              <a:defRPr/>
            </a:pPr>
            <a:r>
              <a:rPr lang="en-US" sz="2250">
                <a:solidFill>
                  <a:srgbClr val="0D0D0D"/>
                </a:solidFill>
                <a:latin typeface="Montserrat"/>
                <a:ea typeface="Montserrat"/>
                <a:cs typeface="Montserrat"/>
              </a:rPr>
              <a:t>C'est le résultat final de l'analyse, qui quantifie la perte économique absolue. En d’autres termes c’est une perte monétaires résultant de l'équation risque. CLIMADA calcule des métriques standardisées comme la </a:t>
            </a:r>
            <a:r>
              <a:rPr lang="en-US" sz="2250" b="1">
                <a:solidFill>
                  <a:srgbClr val="0D0D0D"/>
                </a:solidFill>
                <a:latin typeface="Montserrat Bold"/>
                <a:ea typeface="Montserrat Bold"/>
                <a:cs typeface="Montserrat Bold"/>
              </a:rPr>
              <a:t>Perte Annuelle Moyenne (AAL)</a:t>
            </a:r>
            <a:r>
              <a:rPr lang="en-US" sz="2250">
                <a:solidFill>
                  <a:srgbClr val="0D0D0D"/>
                </a:solidFill>
                <a:latin typeface="Montserrat"/>
                <a:ea typeface="Montserrat"/>
                <a:cs typeface="Montserrat"/>
              </a:rPr>
              <a:t>, qui représente l'espérance mathématique des pertes sur une longue période, ou la </a:t>
            </a:r>
            <a:r>
              <a:rPr lang="en-US" sz="2250" b="1">
                <a:solidFill>
                  <a:srgbClr val="0D0D0D"/>
                </a:solidFill>
                <a:latin typeface="Montserrat Bold"/>
                <a:ea typeface="Montserrat Bold"/>
                <a:cs typeface="Montserrat Bold"/>
              </a:rPr>
              <a:t>Perte Maximale Probable (PML)</a:t>
            </a:r>
            <a:r>
              <a:rPr lang="en-US" sz="2250">
                <a:solidFill>
                  <a:srgbClr val="0D0D0D"/>
                </a:solidFill>
                <a:latin typeface="Montserrat"/>
                <a:ea typeface="Montserrat"/>
                <a:cs typeface="Montserrat"/>
              </a:rPr>
              <a:t> pour un évènement rare, comme une sécheresse.</a:t>
            </a:r>
            <a:endParaRPr/>
          </a:p>
          <a:p>
            <a:pPr algn="just">
              <a:lnSpc>
                <a:spcPts val="4872"/>
              </a:lnSpc>
              <a:defRPr/>
            </a:pPr>
            <a:r>
              <a:rPr lang="en-US" sz="2250" b="1">
                <a:solidFill>
                  <a:srgbClr val="0D0D0D"/>
                </a:solidFill>
                <a:latin typeface="Montserrat Bold"/>
                <a:ea typeface="Montserrat Bold"/>
                <a:cs typeface="Montserrat Bold"/>
              </a:rPr>
              <a:t>MÉTRIQUES CLIMADA :</a:t>
            </a:r>
            <a:r>
              <a:rPr lang="en-US" sz="2250">
                <a:solidFill>
                  <a:srgbClr val="0D0D0D"/>
                </a:solidFill>
                <a:latin typeface="Montserrat"/>
                <a:ea typeface="Montserrat"/>
                <a:cs typeface="Montserrat"/>
              </a:rPr>
              <a:t>Pertes Annuelles Moyennes (AAL); Pertes Maximales Probables (PML); Courbes risque par période retour et Cartes spatiales exposition/risque.</a:t>
            </a:r>
            <a:endParaRPr/>
          </a:p>
          <a:p>
            <a:pPr algn="just">
              <a:lnSpc>
                <a:spcPts val="4671"/>
              </a:lnSpc>
              <a:defRPr/>
            </a:pPr>
            <a:r>
              <a:rPr lang="en-US" sz="2150" b="1">
                <a:solidFill>
                  <a:srgbClr val="0D0D0D"/>
                </a:solidFill>
                <a:latin typeface="Montserrat Bold"/>
                <a:ea typeface="Montserrat Bold"/>
                <a:cs typeface="Montserrat Bold"/>
              </a:rPr>
              <a:t>EXEMPLES QUANTIFIÉS CI</a:t>
            </a:r>
            <a:r>
              <a:rPr lang="en-US" sz="2150">
                <a:solidFill>
                  <a:srgbClr val="0D0D0D"/>
                </a:solidFill>
                <a:latin typeface="Montserrat"/>
                <a:ea typeface="Montserrat"/>
                <a:cs typeface="Montserrat"/>
              </a:rPr>
              <a:t> : </a:t>
            </a:r>
            <a:r>
              <a:rPr lang="en-US" sz="2150">
                <a:solidFill>
                  <a:srgbClr val="0D0D0D"/>
                </a:solidFill>
                <a:latin typeface="Montserrat"/>
                <a:ea typeface="Montserrat"/>
                <a:cs typeface="Montserrat"/>
              </a:rPr>
              <a:t>AAL Inondations Abidjan : 2,8 Mds FCFA/an; PML Sécheresse Agriculture : 75 Mds FCFA (1/50 ans)</a:t>
            </a:r>
            <a:endParaRPr/>
          </a:p>
        </p:txBody>
      </p:sp>
      <p:sp>
        <p:nvSpPr>
          <p:cNvPr id="1079039714" name="TextBox 8"/>
          <p:cNvSpPr txBox="1"/>
          <p:nvPr/>
        </p:nvSpPr>
        <p:spPr bwMode="auto">
          <a:xfrm rot="0">
            <a:off x="7701407"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830488607" name="Group 2"/>
          <p:cNvGrpSpPr/>
          <p:nvPr/>
        </p:nvGrpSpPr>
        <p:grpSpPr bwMode="auto">
          <a:xfrm rot="0">
            <a:off x="514350" y="2252748"/>
            <a:ext cx="5538778" cy="7519902"/>
            <a:chOff x="0" y="0"/>
            <a:chExt cx="858102" cy="1165030"/>
          </a:xfrm>
        </p:grpSpPr>
        <p:sp>
          <p:nvSpPr>
            <p:cNvPr id="3" name="Freeform 3"/>
            <p:cNvSpPr/>
            <p:nvPr/>
          </p:nvSpPr>
          <p:spPr bwMode="auto">
            <a:xfrm rot="0" flipH="0" flipV="0">
              <a:off x="0" y="0"/>
              <a:ext cx="858102" cy="1165030"/>
            </a:xfrm>
            <a:custGeom>
              <a:avLst/>
              <a:gdLst/>
              <a:ahLst/>
              <a:cxnLst/>
              <a:rect l="l" t="t" r="r" b="b"/>
              <a:pathLst>
                <a:path w="858102" h="1165030" fill="norm" stroke="1" extrusionOk="0">
                  <a:moveTo>
                    <a:pt x="0" y="0"/>
                  </a:moveTo>
                  <a:lnTo>
                    <a:pt x="858102" y="0"/>
                  </a:lnTo>
                  <a:lnTo>
                    <a:pt x="858102" y="1165030"/>
                  </a:lnTo>
                  <a:lnTo>
                    <a:pt x="0" y="1165030"/>
                  </a:lnTo>
                  <a:close/>
                </a:path>
              </a:pathLst>
            </a:custGeom>
            <a:blipFill>
              <a:blip r:embed="rId3"/>
              <a:srcRect l="25463" t="0" r="25463" b="0"/>
              <a:stretch/>
            </a:blipFill>
          </p:spPr>
        </p:sp>
      </p:grpSp>
      <p:grpSp>
        <p:nvGrpSpPr>
          <p:cNvPr id="134317328" name="Group 4"/>
          <p:cNvGrpSpPr/>
          <p:nvPr/>
        </p:nvGrpSpPr>
        <p:grpSpPr bwMode="auto">
          <a:xfrm rot="0">
            <a:off x="8208422" y="514350"/>
            <a:ext cx="2505877" cy="7640329"/>
            <a:chOff x="0" y="0"/>
            <a:chExt cx="388226" cy="1183687"/>
          </a:xfrm>
        </p:grpSpPr>
        <p:sp>
          <p:nvSpPr>
            <p:cNvPr id="5" name="Freeform 5"/>
            <p:cNvSpPr/>
            <p:nvPr/>
          </p:nvSpPr>
          <p:spPr bwMode="auto">
            <a:xfrm rot="0" flipH="0" flipV="0">
              <a:off x="0" y="0"/>
              <a:ext cx="388226" cy="1183687"/>
            </a:xfrm>
            <a:custGeom>
              <a:avLst/>
              <a:gdLst/>
              <a:ahLst/>
              <a:cxnLst/>
              <a:rect l="l" t="t" r="r" b="b"/>
              <a:pathLst>
                <a:path w="388226" h="1183687" fill="norm" stroke="1" extrusionOk="0">
                  <a:moveTo>
                    <a:pt x="0" y="0"/>
                  </a:moveTo>
                  <a:lnTo>
                    <a:pt x="388226" y="0"/>
                  </a:lnTo>
                  <a:lnTo>
                    <a:pt x="388226" y="1183687"/>
                  </a:lnTo>
                  <a:lnTo>
                    <a:pt x="0" y="1183687"/>
                  </a:lnTo>
                  <a:close/>
                </a:path>
              </a:pathLst>
            </a:custGeom>
            <a:blipFill>
              <a:blip r:embed="rId4"/>
              <a:srcRect l="40488" t="0" r="40488" b="0"/>
              <a:stretch/>
            </a:blipFill>
          </p:spPr>
        </p:sp>
      </p:grpSp>
      <p:grpSp>
        <p:nvGrpSpPr>
          <p:cNvPr id="63122860" name="Group 6"/>
          <p:cNvGrpSpPr/>
          <p:nvPr/>
        </p:nvGrpSpPr>
        <p:grpSpPr bwMode="auto">
          <a:xfrm rot="0">
            <a:off x="1028700" y="1028700"/>
            <a:ext cx="7179722" cy="7125979"/>
            <a:chOff x="0" y="0"/>
            <a:chExt cx="2456790" cy="2438400"/>
          </a:xfrm>
        </p:grpSpPr>
        <p:sp>
          <p:nvSpPr>
            <p:cNvPr id="7" name="Freeform 7"/>
            <p:cNvSpPr/>
            <p:nvPr/>
          </p:nvSpPr>
          <p:spPr bwMode="auto">
            <a:xfrm rot="0" flipH="0" flipV="0">
              <a:off x="0" y="0"/>
              <a:ext cx="2456790" cy="2438400"/>
            </a:xfrm>
            <a:custGeom>
              <a:avLst/>
              <a:gdLst/>
              <a:ahLst/>
              <a:cxnLst/>
              <a:rect l="l" t="t" r="r" b="b"/>
              <a:pathLst>
                <a:path w="2456790" h="2438400" fill="norm" stroke="1" extrusionOk="0">
                  <a:moveTo>
                    <a:pt x="0" y="0"/>
                  </a:moveTo>
                  <a:lnTo>
                    <a:pt x="2456790" y="0"/>
                  </a:lnTo>
                  <a:lnTo>
                    <a:pt x="2456790" y="2438400"/>
                  </a:lnTo>
                  <a:lnTo>
                    <a:pt x="0" y="2438400"/>
                  </a:lnTo>
                  <a:close/>
                </a:path>
              </a:pathLst>
            </a:custGeom>
            <a:solidFill>
              <a:srgbClr val="040606"/>
            </a:solidFill>
          </p:spPr>
        </p:sp>
        <p:sp>
          <p:nvSpPr>
            <p:cNvPr id="8" name="TextBox 8"/>
            <p:cNvSpPr txBox="1"/>
            <p:nvPr/>
          </p:nvSpPr>
          <p:spPr bwMode="auto">
            <a:xfrm>
              <a:off x="0" y="-38100"/>
              <a:ext cx="2456790" cy="2476500"/>
            </a:xfrm>
            <a:prstGeom prst="rect">
              <a:avLst/>
            </a:prstGeom>
            <a:grpFill/>
          </p:spPr>
          <p:txBody>
            <a:bodyPr lIns="50800" tIns="50800" rIns="50800" bIns="50800" rtlCol="0" anchor="ctr"/>
            <a:lstStyle/>
            <a:p>
              <a:pPr algn="ctr">
                <a:lnSpc>
                  <a:spcPts val="2659"/>
                </a:lnSpc>
                <a:spcBef>
                  <a:spcPts val="0"/>
                </a:spcBef>
                <a:defRPr/>
              </a:pPr>
              <a:endParaRPr/>
            </a:p>
          </p:txBody>
        </p:sp>
      </p:grpSp>
      <p:sp>
        <p:nvSpPr>
          <p:cNvPr id="1299106372" name="Freeform 9"/>
          <p:cNvSpPr/>
          <p:nvPr/>
        </p:nvSpPr>
        <p:spPr bwMode="auto">
          <a:xfrm rot="0" flipH="0" flipV="0">
            <a:off x="1068506" y="1060554"/>
            <a:ext cx="7139916" cy="7094125"/>
          </a:xfrm>
          <a:custGeom>
            <a:avLst/>
            <a:gdLst/>
            <a:ahLst/>
            <a:cxnLst/>
            <a:rect l="l" t="t" r="r" b="b"/>
            <a:pathLst>
              <a:path w="7139916" h="7094125" fill="norm" stroke="1" extrusionOk="0">
                <a:moveTo>
                  <a:pt x="0" y="0"/>
                </a:moveTo>
                <a:lnTo>
                  <a:pt x="7139916" y="0"/>
                </a:lnTo>
                <a:lnTo>
                  <a:pt x="7139916" y="7094125"/>
                </a:lnTo>
                <a:lnTo>
                  <a:pt x="0" y="7094125"/>
                </a:lnTo>
                <a:lnTo>
                  <a:pt x="0" y="0"/>
                </a:lnTo>
                <a:close/>
              </a:path>
            </a:pathLst>
          </a:custGeom>
          <a:blipFill>
            <a:blip r:embed="rId5"/>
            <a:srcRect l="22636" t="0" r="22636" b="0"/>
            <a:stretch/>
          </a:blipFill>
        </p:spPr>
      </p:sp>
      <p:sp>
        <p:nvSpPr>
          <p:cNvPr id="142254017" name="TextBox 10"/>
          <p:cNvSpPr txBox="1"/>
          <p:nvPr/>
        </p:nvSpPr>
        <p:spPr bwMode="auto">
          <a:xfrm rot="0">
            <a:off x="11091683" y="457200"/>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ARCHITECTURE CLIMADA</a:t>
            </a:r>
            <a:endParaRPr/>
          </a:p>
        </p:txBody>
      </p:sp>
      <p:sp>
        <p:nvSpPr>
          <p:cNvPr id="318138839" name="TextBox 11"/>
          <p:cNvSpPr txBox="1"/>
          <p:nvPr/>
        </p:nvSpPr>
        <p:spPr bwMode="auto">
          <a:xfrm rot="0">
            <a:off x="10858462" y="1564834"/>
            <a:ext cx="7262678" cy="5248297"/>
          </a:xfrm>
          <a:prstGeom prst="rect">
            <a:avLst/>
          </a:prstGeom>
        </p:spPr>
        <p:txBody>
          <a:bodyPr lIns="0" tIns="0" rIns="0" bIns="0" rtlCol="0" anchor="t">
            <a:spAutoFit/>
          </a:bodyPr>
          <a:lstStyle/>
          <a:p>
            <a:pPr marL="0" lvl="0" indent="0" algn="just">
              <a:lnSpc>
                <a:spcPts val="4671"/>
              </a:lnSpc>
              <a:spcBef>
                <a:spcPts val="0"/>
              </a:spcBef>
              <a:defRPr/>
            </a:pPr>
            <a:r>
              <a:rPr lang="en-US" sz="2150" u="none" strike="noStrike">
                <a:solidFill>
                  <a:srgbClr val="0D0D0D"/>
                </a:solidFill>
                <a:latin typeface="Montserrat"/>
                <a:ea typeface="Montserrat"/>
                <a:cs typeface="Montserrat"/>
              </a:rPr>
              <a:t>Après avoir solidement établi les fondements théoriques, il convient à présent de décrire l'architecture technique de CLIMADA et son processus opérationnel.</a:t>
            </a:r>
            <a:r>
              <a:rPr lang="en-US" sz="2150" u="none" strike="noStrike">
                <a:solidFill>
                  <a:srgbClr val="0D0D0D"/>
                </a:solidFill>
                <a:latin typeface="Montserrat"/>
                <a:ea typeface="Montserrat"/>
                <a:cs typeface="Montserrat"/>
              </a:rPr>
              <a:t> Cette section présente la vue macro de la plateforme : les grands blocs fonctionnels </a:t>
            </a:r>
            <a:r>
              <a:rPr lang="en-US" sz="2150" b="1" u="none" strike="noStrike">
                <a:solidFill>
                  <a:srgbClr val="0D0D0D"/>
                </a:solidFill>
                <a:latin typeface="Montserrat Bold"/>
                <a:ea typeface="Montserrat Bold"/>
                <a:cs typeface="Montserrat Bold"/>
              </a:rPr>
              <a:t>(Hazard, Exposure, Vulnerability, Impact, Measures, Util)</a:t>
            </a:r>
            <a:r>
              <a:rPr lang="en-US" sz="2150" u="none" strike="noStrike">
                <a:solidFill>
                  <a:srgbClr val="0D0D0D"/>
                </a:solidFill>
                <a:latin typeface="Montserrat"/>
                <a:ea typeface="Montserrat"/>
                <a:cs typeface="Montserrat"/>
              </a:rPr>
              <a:t> et les responsabilités métier de chacun. </a:t>
            </a:r>
            <a:endParaRPr/>
          </a:p>
          <a:p>
            <a:pPr marL="0" lvl="0" indent="0" algn="ctr">
              <a:lnSpc>
                <a:spcPts val="4671"/>
              </a:lnSpc>
              <a:spcBef>
                <a:spcPts val="0"/>
              </a:spcBef>
              <a:defRPr/>
            </a:pPr>
            <a:r>
              <a:rPr lang="en-US" sz="2150" b="1" u="none" strike="noStrike">
                <a:solidFill>
                  <a:srgbClr val="0D0D0D"/>
                </a:solidFill>
                <a:latin typeface="Montserrat Bold"/>
                <a:ea typeface="Montserrat Bold"/>
                <a:cs typeface="Montserrat Bold"/>
              </a:rPr>
              <a:t>Architecture modulaire CLIMADA </a:t>
            </a:r>
            <a:endParaRPr/>
          </a:p>
        </p:txBody>
      </p:sp>
      <p:sp>
        <p:nvSpPr>
          <p:cNvPr id="1985233028" name="TextBox 12"/>
          <p:cNvSpPr txBox="1"/>
          <p:nvPr/>
        </p:nvSpPr>
        <p:spPr bwMode="auto">
          <a:xfrm rot="0">
            <a:off x="6993176"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35780763" name="Freeform 2"/>
          <p:cNvSpPr/>
          <p:nvPr/>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0" r="0" b="0"/>
            <a:stretch/>
          </a:blipFill>
        </p:spPr>
      </p:sp>
      <p:sp>
        <p:nvSpPr>
          <p:cNvPr id="857107431" name="Freeform 3"/>
          <p:cNvSpPr/>
          <p:nvPr/>
        </p:nvSpPr>
        <p:spPr bwMode="auto">
          <a:xfrm rot="0" flipH="0" flipV="0">
            <a:off x="-1215672" y="-293466"/>
            <a:ext cx="2244372" cy="2036767"/>
          </a:xfrm>
          <a:custGeom>
            <a:avLst/>
            <a:gdLst/>
            <a:ahLst/>
            <a:cxnLst/>
            <a:rect l="l" t="t" r="r" b="b"/>
            <a:pathLst>
              <a:path w="2244372" h="2036767" fill="norm" stroke="1" extrusionOk="0">
                <a:moveTo>
                  <a:pt x="0" y="0"/>
                </a:moveTo>
                <a:lnTo>
                  <a:pt x="2244372" y="0"/>
                </a:lnTo>
                <a:lnTo>
                  <a:pt x="2244372" y="2036767"/>
                </a:lnTo>
                <a:lnTo>
                  <a:pt x="0" y="2036767"/>
                </a:lnTo>
                <a:lnTo>
                  <a:pt x="0" y="0"/>
                </a:lnTo>
                <a:close/>
              </a:path>
            </a:pathLst>
          </a:custGeom>
          <a:blipFill>
            <a:blip r:embed="rId4"/>
            <a:srcRect l="0" t="0" r="0" b="0"/>
            <a:stretch/>
          </a:blipFill>
        </p:spPr>
      </p:sp>
      <p:sp>
        <p:nvSpPr>
          <p:cNvPr id="1443144318" name="Freeform 4"/>
          <p:cNvSpPr/>
          <p:nvPr/>
        </p:nvSpPr>
        <p:spPr bwMode="auto">
          <a:xfrm rot="0" flipH="0" flipV="0">
            <a:off x="17259300" y="9289824"/>
            <a:ext cx="1841068" cy="1339377"/>
          </a:xfrm>
          <a:custGeom>
            <a:avLst/>
            <a:gdLst/>
            <a:ahLst/>
            <a:cxnLst/>
            <a:rect l="l" t="t" r="r" b="b"/>
            <a:pathLst>
              <a:path w="1841068" h="1339377" fill="norm" stroke="1" extrusionOk="0">
                <a:moveTo>
                  <a:pt x="0" y="0"/>
                </a:moveTo>
                <a:lnTo>
                  <a:pt x="1841068" y="0"/>
                </a:lnTo>
                <a:lnTo>
                  <a:pt x="1841068" y="1339377"/>
                </a:lnTo>
                <a:lnTo>
                  <a:pt x="0" y="1339377"/>
                </a:lnTo>
                <a:lnTo>
                  <a:pt x="0" y="0"/>
                </a:lnTo>
                <a:close/>
              </a:path>
            </a:pathLst>
          </a:custGeom>
          <a:blipFill>
            <a:blip r:embed="rId6"/>
            <a:srcRect l="0" t="0" r="0" b="0"/>
            <a:stretch/>
          </a:blipFill>
          <a:ln cap="sq">
            <a:noFill/>
            <a:prstDash val="solid"/>
            <a:miter/>
          </a:ln>
        </p:spPr>
      </p:sp>
      <p:sp>
        <p:nvSpPr>
          <p:cNvPr id="773880467" name="Freeform 5"/>
          <p:cNvSpPr/>
          <p:nvPr/>
        </p:nvSpPr>
        <p:spPr bwMode="auto">
          <a:xfrm rot="0" flipH="0" flipV="1">
            <a:off x="2226619" y="5464711"/>
            <a:ext cx="2381462" cy="1190731"/>
          </a:xfrm>
          <a:custGeom>
            <a:avLst/>
            <a:gdLst/>
            <a:ahLst/>
            <a:cxnLst/>
            <a:rect l="l" t="t" r="r" b="b"/>
            <a:pathLst>
              <a:path w="2381462" h="1190731" fill="norm" stroke="1" extrusionOk="0">
                <a:moveTo>
                  <a:pt x="0" y="1190731"/>
                </a:moveTo>
                <a:lnTo>
                  <a:pt x="2381461" y="1190731"/>
                </a:lnTo>
                <a:lnTo>
                  <a:pt x="2381461" y="0"/>
                </a:lnTo>
                <a:lnTo>
                  <a:pt x="0" y="0"/>
                </a:lnTo>
                <a:lnTo>
                  <a:pt x="0" y="1190731"/>
                </a:lnTo>
                <a:close/>
              </a:path>
            </a:pathLst>
          </a:custGeom>
          <a:blipFill>
            <a:blip r:embed="rId8"/>
            <a:srcRect l="0" t="0" r="0" b="0"/>
            <a:stretch/>
          </a:blipFill>
          <a:ln cap="sq">
            <a:noFill/>
            <a:prstDash val="solid"/>
            <a:miter/>
          </a:ln>
        </p:spPr>
      </p:sp>
      <p:sp>
        <p:nvSpPr>
          <p:cNvPr id="1018631333" name="Freeform 6"/>
          <p:cNvSpPr/>
          <p:nvPr/>
        </p:nvSpPr>
        <p:spPr bwMode="auto">
          <a:xfrm rot="0" flipH="0" flipV="1">
            <a:off x="4898442" y="5520936"/>
            <a:ext cx="2767497" cy="1383748"/>
          </a:xfrm>
          <a:custGeom>
            <a:avLst/>
            <a:gdLst/>
            <a:ahLst/>
            <a:cxnLst/>
            <a:rect l="l" t="t" r="r" b="b"/>
            <a:pathLst>
              <a:path w="2767497" h="1383748" fill="norm" stroke="1" extrusionOk="0">
                <a:moveTo>
                  <a:pt x="0" y="1383748"/>
                </a:moveTo>
                <a:lnTo>
                  <a:pt x="2767496" y="1383748"/>
                </a:lnTo>
                <a:lnTo>
                  <a:pt x="2767496" y="0"/>
                </a:lnTo>
                <a:lnTo>
                  <a:pt x="0" y="0"/>
                </a:lnTo>
                <a:lnTo>
                  <a:pt x="0" y="1383748"/>
                </a:lnTo>
                <a:close/>
              </a:path>
            </a:pathLst>
          </a:custGeom>
          <a:blipFill>
            <a:blip r:embed="rId10"/>
            <a:srcRect l="0" t="0" r="0" b="0"/>
            <a:stretch/>
          </a:blipFill>
          <a:ln cap="sq">
            <a:noFill/>
            <a:prstDash val="solid"/>
            <a:miter/>
          </a:ln>
        </p:spPr>
      </p:sp>
      <p:sp>
        <p:nvSpPr>
          <p:cNvPr id="2005823616" name="Freeform 7"/>
          <p:cNvSpPr/>
          <p:nvPr/>
        </p:nvSpPr>
        <p:spPr bwMode="auto">
          <a:xfrm rot="0" flipH="0" flipV="1">
            <a:off x="10654987" y="5520936"/>
            <a:ext cx="2767497" cy="1383748"/>
          </a:xfrm>
          <a:custGeom>
            <a:avLst/>
            <a:gdLst/>
            <a:ahLst/>
            <a:cxnLst/>
            <a:rect l="l" t="t" r="r" b="b"/>
            <a:pathLst>
              <a:path w="2767497" h="1383748" fill="norm" stroke="1" extrusionOk="0">
                <a:moveTo>
                  <a:pt x="0" y="1383748"/>
                </a:moveTo>
                <a:lnTo>
                  <a:pt x="2767497" y="1383748"/>
                </a:lnTo>
                <a:lnTo>
                  <a:pt x="2767497" y="0"/>
                </a:lnTo>
                <a:lnTo>
                  <a:pt x="0" y="0"/>
                </a:lnTo>
                <a:lnTo>
                  <a:pt x="0" y="1383748"/>
                </a:lnTo>
                <a:close/>
              </a:path>
            </a:pathLst>
          </a:custGeom>
          <a:blipFill>
            <a:blip r:embed="rId12"/>
            <a:srcRect l="0" t="0" r="0" b="0"/>
            <a:stretch/>
          </a:blipFill>
          <a:ln cap="sq">
            <a:noFill/>
            <a:prstDash val="solid"/>
            <a:miter/>
          </a:ln>
        </p:spPr>
      </p:sp>
      <p:grpSp>
        <p:nvGrpSpPr>
          <p:cNvPr id="389378466" name="Group 8"/>
          <p:cNvGrpSpPr/>
          <p:nvPr/>
        </p:nvGrpSpPr>
        <p:grpSpPr bwMode="auto">
          <a:xfrm rot="0">
            <a:off x="4476294" y="5464711"/>
            <a:ext cx="754179" cy="271053"/>
            <a:chOff x="0" y="0"/>
            <a:chExt cx="212545" cy="76388"/>
          </a:xfrm>
        </p:grpSpPr>
        <p:sp>
          <p:nvSpPr>
            <p:cNvPr id="9" name="Freeform 9"/>
            <p:cNvSpPr/>
            <p:nvPr/>
          </p:nvSpPr>
          <p:spPr bwMode="auto">
            <a:xfrm rot="0" flipH="0" flipV="0">
              <a:off x="0" y="0"/>
              <a:ext cx="212545" cy="76388"/>
            </a:xfrm>
            <a:custGeom>
              <a:avLst/>
              <a:gdLst/>
              <a:ahLst/>
              <a:cxnLst/>
              <a:rect l="l" t="t" r="r" b="b"/>
              <a:pathLst>
                <a:path w="212545" h="76389" fill="norm" stroke="1" extrusionOk="0">
                  <a:moveTo>
                    <a:pt x="0" y="0"/>
                  </a:moveTo>
                  <a:lnTo>
                    <a:pt x="212545" y="0"/>
                  </a:lnTo>
                  <a:lnTo>
                    <a:pt x="212545" y="76389"/>
                  </a:lnTo>
                  <a:lnTo>
                    <a:pt x="0" y="76389"/>
                  </a:lnTo>
                  <a:close/>
                </a:path>
              </a:pathLst>
            </a:custGeom>
            <a:solidFill>
              <a:srgbClr val="235A5B"/>
            </a:solidFill>
            <a:ln cap="sq">
              <a:noFill/>
              <a:prstDash val="solid"/>
              <a:miter/>
            </a:ln>
          </p:spPr>
        </p:sp>
        <p:sp>
          <p:nvSpPr>
            <p:cNvPr id="10" name="TextBox 10"/>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2039665157" name="Freeform 11"/>
          <p:cNvSpPr/>
          <p:nvPr/>
        </p:nvSpPr>
        <p:spPr bwMode="auto">
          <a:xfrm rot="0" flipH="0" flipV="0">
            <a:off x="2020169" y="3904548"/>
            <a:ext cx="2767497" cy="1383748"/>
          </a:xfrm>
          <a:custGeom>
            <a:avLst/>
            <a:gdLst/>
            <a:ahLst/>
            <a:cxnLst/>
            <a:rect l="l" t="t" r="r" b="b"/>
            <a:pathLst>
              <a:path w="2767497" h="1383748" fill="norm" stroke="1" extrusionOk="0">
                <a:moveTo>
                  <a:pt x="0" y="0"/>
                </a:moveTo>
                <a:lnTo>
                  <a:pt x="2767497" y="0"/>
                </a:lnTo>
                <a:lnTo>
                  <a:pt x="2767497" y="1383748"/>
                </a:lnTo>
                <a:lnTo>
                  <a:pt x="0" y="1383748"/>
                </a:lnTo>
                <a:lnTo>
                  <a:pt x="0" y="0"/>
                </a:lnTo>
                <a:close/>
              </a:path>
            </a:pathLst>
          </a:custGeom>
          <a:blipFill>
            <a:blip r:embed="rId14"/>
            <a:srcRect l="0" t="0" r="0" b="0"/>
            <a:stretch/>
          </a:blipFill>
        </p:spPr>
      </p:sp>
      <p:sp>
        <p:nvSpPr>
          <p:cNvPr id="1576959283" name="Freeform 12"/>
          <p:cNvSpPr/>
          <p:nvPr/>
        </p:nvSpPr>
        <p:spPr bwMode="auto">
          <a:xfrm rot="0" flipH="0" flipV="0">
            <a:off x="7776714" y="3904548"/>
            <a:ext cx="2767497" cy="1383748"/>
          </a:xfrm>
          <a:custGeom>
            <a:avLst/>
            <a:gdLst/>
            <a:ahLst/>
            <a:cxnLst/>
            <a:rect l="l" t="t" r="r" b="b"/>
            <a:pathLst>
              <a:path w="2767497" h="1383748" fill="norm" stroke="1" extrusionOk="0">
                <a:moveTo>
                  <a:pt x="0" y="0"/>
                </a:moveTo>
                <a:lnTo>
                  <a:pt x="2767497" y="0"/>
                </a:lnTo>
                <a:lnTo>
                  <a:pt x="2767497" y="1383748"/>
                </a:lnTo>
                <a:lnTo>
                  <a:pt x="0" y="1383748"/>
                </a:lnTo>
                <a:lnTo>
                  <a:pt x="0" y="0"/>
                </a:lnTo>
                <a:close/>
              </a:path>
            </a:pathLst>
          </a:custGeom>
          <a:blipFill>
            <a:blip r:embed="rId16"/>
            <a:srcRect l="0" t="0" r="0" b="0"/>
            <a:stretch/>
          </a:blipFill>
          <a:ln cap="sq">
            <a:noFill/>
            <a:prstDash val="solid"/>
            <a:miter/>
          </a:ln>
        </p:spPr>
      </p:sp>
      <p:grpSp>
        <p:nvGrpSpPr>
          <p:cNvPr id="1255963398" name="Group 13"/>
          <p:cNvGrpSpPr/>
          <p:nvPr/>
        </p:nvGrpSpPr>
        <p:grpSpPr bwMode="auto">
          <a:xfrm rot="0">
            <a:off x="1577361" y="5070455"/>
            <a:ext cx="754179" cy="271053"/>
            <a:chOff x="0" y="0"/>
            <a:chExt cx="212545" cy="76388"/>
          </a:xfrm>
        </p:grpSpPr>
        <p:sp>
          <p:nvSpPr>
            <p:cNvPr id="14" name="Freeform 14"/>
            <p:cNvSpPr/>
            <p:nvPr/>
          </p:nvSpPr>
          <p:spPr bwMode="auto">
            <a:xfrm rot="0" flipH="0" flipV="0">
              <a:off x="0" y="0"/>
              <a:ext cx="212545" cy="76388"/>
            </a:xfrm>
            <a:custGeom>
              <a:avLst/>
              <a:gdLst/>
              <a:ahLst/>
              <a:cxnLst/>
              <a:rect l="l" t="t" r="r" b="b"/>
              <a:pathLst>
                <a:path w="212545" h="76389" fill="norm" stroke="1" extrusionOk="0">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235A5B"/>
            </a:solidFill>
            <a:ln cap="rnd">
              <a:noFill/>
              <a:prstDash val="solid"/>
              <a:round/>
            </a:ln>
          </p:spPr>
        </p:sp>
        <p:sp>
          <p:nvSpPr>
            <p:cNvPr id="15" name="TextBox 15"/>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1711970891" name="Freeform 16"/>
          <p:cNvSpPr/>
          <p:nvPr/>
        </p:nvSpPr>
        <p:spPr bwMode="auto">
          <a:xfrm rot="0" flipH="0" flipV="1">
            <a:off x="5098688" y="5464711"/>
            <a:ext cx="2381462" cy="1190731"/>
          </a:xfrm>
          <a:custGeom>
            <a:avLst/>
            <a:gdLst/>
            <a:ahLst/>
            <a:cxnLst/>
            <a:rect l="l" t="t" r="r" b="b"/>
            <a:pathLst>
              <a:path w="2381462" h="1190731" fill="norm" stroke="1" extrusionOk="0">
                <a:moveTo>
                  <a:pt x="0" y="1190731"/>
                </a:moveTo>
                <a:lnTo>
                  <a:pt x="2381461" y="1190731"/>
                </a:lnTo>
                <a:lnTo>
                  <a:pt x="2381461" y="0"/>
                </a:lnTo>
                <a:lnTo>
                  <a:pt x="0" y="0"/>
                </a:lnTo>
                <a:lnTo>
                  <a:pt x="0" y="1190731"/>
                </a:lnTo>
                <a:close/>
              </a:path>
            </a:pathLst>
          </a:custGeom>
          <a:blipFill>
            <a:blip r:embed="rId18"/>
            <a:srcRect l="0" t="0" r="0" b="0"/>
            <a:stretch/>
          </a:blipFill>
        </p:spPr>
      </p:sp>
      <p:sp>
        <p:nvSpPr>
          <p:cNvPr id="97209847" name="Freeform 17"/>
          <p:cNvSpPr/>
          <p:nvPr/>
        </p:nvSpPr>
        <p:spPr bwMode="auto">
          <a:xfrm rot="0" flipH="0" flipV="0">
            <a:off x="2226619" y="4150778"/>
            <a:ext cx="2381462" cy="1190731"/>
          </a:xfrm>
          <a:custGeom>
            <a:avLst/>
            <a:gdLst/>
            <a:ahLst/>
            <a:cxnLst/>
            <a:rect l="l" t="t" r="r" b="b"/>
            <a:pathLst>
              <a:path w="2381462" h="1190731" fill="norm" stroke="1" extrusionOk="0">
                <a:moveTo>
                  <a:pt x="0" y="0"/>
                </a:moveTo>
                <a:lnTo>
                  <a:pt x="2381461" y="0"/>
                </a:lnTo>
                <a:lnTo>
                  <a:pt x="2381461" y="1190730"/>
                </a:lnTo>
                <a:lnTo>
                  <a:pt x="0" y="1190730"/>
                </a:lnTo>
                <a:lnTo>
                  <a:pt x="0" y="0"/>
                </a:lnTo>
                <a:close/>
              </a:path>
            </a:pathLst>
          </a:custGeom>
          <a:blipFill>
            <a:blip r:embed="rId8"/>
            <a:srcRect l="0" t="0" r="0" b="0"/>
            <a:stretch/>
          </a:blipFill>
        </p:spPr>
      </p:sp>
      <p:sp>
        <p:nvSpPr>
          <p:cNvPr id="717236843" name="Freeform 18"/>
          <p:cNvSpPr/>
          <p:nvPr/>
        </p:nvSpPr>
        <p:spPr bwMode="auto">
          <a:xfrm rot="0" flipH="0" flipV="0">
            <a:off x="5098688" y="4150778"/>
            <a:ext cx="2381462" cy="1190731"/>
          </a:xfrm>
          <a:custGeom>
            <a:avLst/>
            <a:gdLst/>
            <a:ahLst/>
            <a:cxnLst/>
            <a:rect l="l" t="t" r="r" b="b"/>
            <a:pathLst>
              <a:path w="2381462" h="1190731" fill="norm" stroke="1" extrusionOk="0">
                <a:moveTo>
                  <a:pt x="0" y="0"/>
                </a:moveTo>
                <a:lnTo>
                  <a:pt x="2381461" y="0"/>
                </a:lnTo>
                <a:lnTo>
                  <a:pt x="2381461" y="1190730"/>
                </a:lnTo>
                <a:lnTo>
                  <a:pt x="0" y="1190730"/>
                </a:lnTo>
                <a:lnTo>
                  <a:pt x="0" y="0"/>
                </a:lnTo>
                <a:close/>
              </a:path>
            </a:pathLst>
          </a:custGeom>
          <a:blipFill>
            <a:blip r:embed="rId18"/>
            <a:srcRect l="0" t="0" r="0" b="0"/>
            <a:stretch/>
          </a:blipFill>
          <a:ln cap="sq">
            <a:noFill/>
            <a:prstDash val="solid"/>
            <a:miter/>
          </a:ln>
        </p:spPr>
      </p:sp>
      <p:sp>
        <p:nvSpPr>
          <p:cNvPr id="171193397" name="Freeform 19"/>
          <p:cNvSpPr/>
          <p:nvPr/>
        </p:nvSpPr>
        <p:spPr bwMode="auto">
          <a:xfrm rot="0" flipH="0" flipV="0">
            <a:off x="8104701" y="5480433"/>
            <a:ext cx="2136381" cy="1149545"/>
          </a:xfrm>
          <a:custGeom>
            <a:avLst/>
            <a:gdLst/>
            <a:ahLst/>
            <a:cxnLst/>
            <a:rect l="l" t="t" r="r" b="b"/>
            <a:pathLst>
              <a:path w="2136381" h="1149545" fill="norm" stroke="1" extrusionOk="0">
                <a:moveTo>
                  <a:pt x="0" y="0"/>
                </a:moveTo>
                <a:lnTo>
                  <a:pt x="2136381" y="0"/>
                </a:lnTo>
                <a:lnTo>
                  <a:pt x="2136381" y="1149544"/>
                </a:lnTo>
                <a:lnTo>
                  <a:pt x="0" y="1149544"/>
                </a:lnTo>
                <a:lnTo>
                  <a:pt x="0" y="0"/>
                </a:lnTo>
                <a:close/>
              </a:path>
            </a:pathLst>
          </a:custGeom>
          <a:blipFill>
            <a:blip r:embed="rId20"/>
            <a:srcRect l="0" t="46191" r="0" b="0"/>
            <a:stretch/>
          </a:blipFill>
        </p:spPr>
      </p:sp>
      <p:grpSp>
        <p:nvGrpSpPr>
          <p:cNvPr id="997584312" name="Group 20"/>
          <p:cNvGrpSpPr/>
          <p:nvPr/>
        </p:nvGrpSpPr>
        <p:grpSpPr bwMode="auto">
          <a:xfrm rot="0">
            <a:off x="2538462" y="4527631"/>
            <a:ext cx="1757774" cy="1757774"/>
            <a:chOff x="0" y="0"/>
            <a:chExt cx="812800" cy="812800"/>
          </a:xfrm>
        </p:grpSpPr>
        <p:sp>
          <p:nvSpPr>
            <p:cNvPr id="21" name="Freeform 21"/>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bwMode="auto">
            <a:xfrm>
              <a:off x="76200" y="28575"/>
              <a:ext cx="660400" cy="708025"/>
            </a:xfrm>
            <a:prstGeom prst="rect">
              <a:avLst/>
            </a:prstGeom>
            <a:grpFill/>
          </p:spPr>
          <p:txBody>
            <a:bodyPr lIns="50800" tIns="50800" rIns="50800" bIns="50800" rtlCol="0" anchor="ctr"/>
            <a:lstStyle/>
            <a:p>
              <a:pPr algn="ctr">
                <a:lnSpc>
                  <a:spcPts val="3079"/>
                </a:lnSpc>
                <a:defRPr/>
              </a:pPr>
              <a:endParaRPr/>
            </a:p>
          </p:txBody>
        </p:sp>
      </p:grpSp>
      <p:grpSp>
        <p:nvGrpSpPr>
          <p:cNvPr id="1390346174" name="Group 23"/>
          <p:cNvGrpSpPr/>
          <p:nvPr/>
        </p:nvGrpSpPr>
        <p:grpSpPr bwMode="auto">
          <a:xfrm rot="0">
            <a:off x="5410530" y="4527631"/>
            <a:ext cx="1757774" cy="1757774"/>
            <a:chOff x="0" y="0"/>
            <a:chExt cx="812800" cy="812800"/>
          </a:xfrm>
        </p:grpSpPr>
        <p:sp>
          <p:nvSpPr>
            <p:cNvPr id="24" name="Freeform 24"/>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bwMode="auto">
            <a:xfrm>
              <a:off x="76200" y="28575"/>
              <a:ext cx="660400" cy="708025"/>
            </a:xfrm>
            <a:prstGeom prst="rect">
              <a:avLst/>
            </a:prstGeom>
            <a:grpFill/>
          </p:spPr>
          <p:txBody>
            <a:bodyPr lIns="50800" tIns="50800" rIns="50800" bIns="50800" rtlCol="0" anchor="ctr"/>
            <a:lstStyle/>
            <a:p>
              <a:pPr algn="ctr">
                <a:lnSpc>
                  <a:spcPts val="3079"/>
                </a:lnSpc>
                <a:defRPr/>
              </a:pPr>
              <a:endParaRPr/>
            </a:p>
          </p:txBody>
        </p:sp>
      </p:grpSp>
      <p:grpSp>
        <p:nvGrpSpPr>
          <p:cNvPr id="461649084" name="Group 26"/>
          <p:cNvGrpSpPr/>
          <p:nvPr/>
        </p:nvGrpSpPr>
        <p:grpSpPr bwMode="auto">
          <a:xfrm rot="0">
            <a:off x="7346336" y="5464711"/>
            <a:ext cx="754179" cy="271053"/>
            <a:chOff x="0" y="0"/>
            <a:chExt cx="212545" cy="76388"/>
          </a:xfrm>
        </p:grpSpPr>
        <p:sp>
          <p:nvSpPr>
            <p:cNvPr id="27" name="Freeform 27"/>
            <p:cNvSpPr/>
            <p:nvPr/>
          </p:nvSpPr>
          <p:spPr bwMode="auto">
            <a:xfrm rot="0" flipH="0" flipV="0">
              <a:off x="0" y="0"/>
              <a:ext cx="212545" cy="76388"/>
            </a:xfrm>
            <a:custGeom>
              <a:avLst/>
              <a:gdLst/>
              <a:ahLst/>
              <a:cxnLst/>
              <a:rect l="l" t="t" r="r" b="b"/>
              <a:pathLst>
                <a:path w="212545" h="76389" fill="norm" stroke="1" extrusionOk="0">
                  <a:moveTo>
                    <a:pt x="0" y="0"/>
                  </a:moveTo>
                  <a:lnTo>
                    <a:pt x="212545" y="0"/>
                  </a:lnTo>
                  <a:lnTo>
                    <a:pt x="212545" y="76389"/>
                  </a:lnTo>
                  <a:lnTo>
                    <a:pt x="0" y="76389"/>
                  </a:lnTo>
                  <a:close/>
                </a:path>
              </a:pathLst>
            </a:custGeom>
            <a:solidFill>
              <a:srgbClr val="327576"/>
            </a:solidFill>
            <a:ln cap="sq">
              <a:noFill/>
              <a:prstDash val="solid"/>
              <a:miter/>
            </a:ln>
          </p:spPr>
        </p:sp>
        <p:sp>
          <p:nvSpPr>
            <p:cNvPr id="28" name="TextBox 28"/>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15220904" name="Freeform 29"/>
          <p:cNvSpPr/>
          <p:nvPr/>
        </p:nvSpPr>
        <p:spPr bwMode="auto">
          <a:xfrm rot="0" flipH="0" flipV="1">
            <a:off x="7969732" y="5464711"/>
            <a:ext cx="2381462" cy="1190731"/>
          </a:xfrm>
          <a:custGeom>
            <a:avLst/>
            <a:gdLst/>
            <a:ahLst/>
            <a:cxnLst/>
            <a:rect l="l" t="t" r="r" b="b"/>
            <a:pathLst>
              <a:path w="2381462" h="1190731" fill="norm" stroke="1" extrusionOk="0">
                <a:moveTo>
                  <a:pt x="0" y="1190731"/>
                </a:moveTo>
                <a:lnTo>
                  <a:pt x="2381461" y="1190731"/>
                </a:lnTo>
                <a:lnTo>
                  <a:pt x="2381461" y="0"/>
                </a:lnTo>
                <a:lnTo>
                  <a:pt x="0" y="0"/>
                </a:lnTo>
                <a:lnTo>
                  <a:pt x="0" y="1190731"/>
                </a:lnTo>
                <a:close/>
              </a:path>
            </a:pathLst>
          </a:custGeom>
          <a:blipFill>
            <a:blip r:embed="rId22"/>
            <a:srcRect l="0" t="0" r="0" b="0"/>
            <a:stretch/>
          </a:blipFill>
          <a:ln cap="sq">
            <a:noFill/>
            <a:prstDash val="solid"/>
            <a:miter/>
          </a:ln>
        </p:spPr>
      </p:sp>
      <p:sp>
        <p:nvSpPr>
          <p:cNvPr id="1059408778" name="Freeform 30"/>
          <p:cNvSpPr/>
          <p:nvPr/>
        </p:nvSpPr>
        <p:spPr bwMode="auto">
          <a:xfrm rot="0" flipH="0" flipV="0">
            <a:off x="7969732" y="4150778"/>
            <a:ext cx="2381462" cy="1190731"/>
          </a:xfrm>
          <a:custGeom>
            <a:avLst/>
            <a:gdLst/>
            <a:ahLst/>
            <a:cxnLst/>
            <a:rect l="l" t="t" r="r" b="b"/>
            <a:pathLst>
              <a:path w="2381462" h="1190731" fill="norm" stroke="1" extrusionOk="0">
                <a:moveTo>
                  <a:pt x="0" y="0"/>
                </a:moveTo>
                <a:lnTo>
                  <a:pt x="2381461" y="0"/>
                </a:lnTo>
                <a:lnTo>
                  <a:pt x="2381461" y="1190730"/>
                </a:lnTo>
                <a:lnTo>
                  <a:pt x="0" y="1190730"/>
                </a:lnTo>
                <a:lnTo>
                  <a:pt x="0" y="0"/>
                </a:lnTo>
                <a:close/>
              </a:path>
            </a:pathLst>
          </a:custGeom>
          <a:blipFill>
            <a:blip r:embed="rId22"/>
            <a:srcRect l="0" t="0" r="0" b="0"/>
            <a:stretch/>
          </a:blipFill>
        </p:spPr>
      </p:sp>
      <p:grpSp>
        <p:nvGrpSpPr>
          <p:cNvPr id="1072889585" name="Group 31"/>
          <p:cNvGrpSpPr/>
          <p:nvPr/>
        </p:nvGrpSpPr>
        <p:grpSpPr bwMode="auto">
          <a:xfrm rot="0">
            <a:off x="8281576" y="4527631"/>
            <a:ext cx="1757774" cy="1757774"/>
            <a:chOff x="0" y="0"/>
            <a:chExt cx="812800" cy="812800"/>
          </a:xfrm>
        </p:grpSpPr>
        <p:sp>
          <p:nvSpPr>
            <p:cNvPr id="32" name="Freeform 32"/>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bwMode="auto">
            <a:xfrm>
              <a:off x="76200" y="28575"/>
              <a:ext cx="660400" cy="708025"/>
            </a:xfrm>
            <a:prstGeom prst="rect">
              <a:avLst/>
            </a:prstGeom>
            <a:grpFill/>
          </p:spPr>
          <p:txBody>
            <a:bodyPr lIns="50800" tIns="50800" rIns="50800" bIns="50800" rtlCol="0" anchor="ctr"/>
            <a:lstStyle/>
            <a:p>
              <a:pPr algn="ctr">
                <a:lnSpc>
                  <a:spcPts val="3079"/>
                </a:lnSpc>
                <a:defRPr/>
              </a:pPr>
              <a:endParaRPr/>
            </a:p>
          </p:txBody>
        </p:sp>
      </p:grpSp>
      <p:grpSp>
        <p:nvGrpSpPr>
          <p:cNvPr id="358001335" name="Group 34"/>
          <p:cNvGrpSpPr/>
          <p:nvPr/>
        </p:nvGrpSpPr>
        <p:grpSpPr bwMode="auto">
          <a:xfrm rot="0">
            <a:off x="10216377" y="5464711"/>
            <a:ext cx="754179" cy="271053"/>
            <a:chOff x="0" y="0"/>
            <a:chExt cx="212545" cy="76388"/>
          </a:xfrm>
        </p:grpSpPr>
        <p:sp>
          <p:nvSpPr>
            <p:cNvPr id="35" name="Freeform 35"/>
            <p:cNvSpPr/>
            <p:nvPr/>
          </p:nvSpPr>
          <p:spPr bwMode="auto">
            <a:xfrm rot="0" flipH="0" flipV="0">
              <a:off x="0" y="0"/>
              <a:ext cx="212545" cy="76388"/>
            </a:xfrm>
            <a:custGeom>
              <a:avLst/>
              <a:gdLst/>
              <a:ahLst/>
              <a:cxnLst/>
              <a:rect l="l" t="t" r="r" b="b"/>
              <a:pathLst>
                <a:path w="212545" h="76389" fill="norm" stroke="1" extrusionOk="0">
                  <a:moveTo>
                    <a:pt x="0" y="0"/>
                  </a:moveTo>
                  <a:lnTo>
                    <a:pt x="212545" y="0"/>
                  </a:lnTo>
                  <a:lnTo>
                    <a:pt x="212545" y="76389"/>
                  </a:lnTo>
                  <a:lnTo>
                    <a:pt x="0" y="76389"/>
                  </a:lnTo>
                  <a:close/>
                </a:path>
              </a:pathLst>
            </a:custGeom>
            <a:solidFill>
              <a:srgbClr val="408789"/>
            </a:solidFill>
          </p:spPr>
        </p:sp>
        <p:sp>
          <p:nvSpPr>
            <p:cNvPr id="36" name="TextBox 36"/>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266643822" name="Freeform 37"/>
          <p:cNvSpPr/>
          <p:nvPr/>
        </p:nvSpPr>
        <p:spPr bwMode="auto">
          <a:xfrm rot="0" flipH="0" flipV="1">
            <a:off x="10840776" y="5464711"/>
            <a:ext cx="2381462" cy="1190731"/>
          </a:xfrm>
          <a:custGeom>
            <a:avLst/>
            <a:gdLst/>
            <a:ahLst/>
            <a:cxnLst/>
            <a:rect l="l" t="t" r="r" b="b"/>
            <a:pathLst>
              <a:path w="2381462" h="1190731" fill="norm" stroke="1" extrusionOk="0">
                <a:moveTo>
                  <a:pt x="0" y="1190731"/>
                </a:moveTo>
                <a:lnTo>
                  <a:pt x="2381462" y="1190731"/>
                </a:lnTo>
                <a:lnTo>
                  <a:pt x="2381462" y="0"/>
                </a:lnTo>
                <a:lnTo>
                  <a:pt x="0" y="0"/>
                </a:lnTo>
                <a:lnTo>
                  <a:pt x="0" y="1190731"/>
                </a:lnTo>
                <a:close/>
              </a:path>
            </a:pathLst>
          </a:custGeom>
          <a:blipFill>
            <a:blip r:embed="rId24"/>
            <a:srcRect l="0" t="0" r="0" b="0"/>
            <a:stretch/>
          </a:blipFill>
        </p:spPr>
      </p:sp>
      <p:sp>
        <p:nvSpPr>
          <p:cNvPr id="1835355450" name="Freeform 38"/>
          <p:cNvSpPr/>
          <p:nvPr/>
        </p:nvSpPr>
        <p:spPr bwMode="auto">
          <a:xfrm rot="0" flipH="0" flipV="0">
            <a:off x="10840776" y="4150778"/>
            <a:ext cx="2381462" cy="1190731"/>
          </a:xfrm>
          <a:custGeom>
            <a:avLst/>
            <a:gdLst/>
            <a:ahLst/>
            <a:cxnLst/>
            <a:rect l="l" t="t" r="r" b="b"/>
            <a:pathLst>
              <a:path w="2381462" h="1190731" fill="norm" stroke="1" extrusionOk="0">
                <a:moveTo>
                  <a:pt x="0" y="0"/>
                </a:moveTo>
                <a:lnTo>
                  <a:pt x="2381462" y="0"/>
                </a:lnTo>
                <a:lnTo>
                  <a:pt x="2381462" y="1190730"/>
                </a:lnTo>
                <a:lnTo>
                  <a:pt x="0" y="1190730"/>
                </a:lnTo>
                <a:lnTo>
                  <a:pt x="0" y="0"/>
                </a:lnTo>
                <a:close/>
              </a:path>
            </a:pathLst>
          </a:custGeom>
          <a:blipFill>
            <a:blip r:embed="rId24"/>
            <a:srcRect l="0" t="0" r="0" b="0"/>
            <a:stretch/>
          </a:blipFill>
          <a:ln cap="sq">
            <a:noFill/>
            <a:prstDash val="solid"/>
            <a:miter/>
          </a:ln>
        </p:spPr>
      </p:sp>
      <p:grpSp>
        <p:nvGrpSpPr>
          <p:cNvPr id="391685312" name="Group 39"/>
          <p:cNvGrpSpPr/>
          <p:nvPr/>
        </p:nvGrpSpPr>
        <p:grpSpPr bwMode="auto">
          <a:xfrm rot="0">
            <a:off x="11152620" y="4527631"/>
            <a:ext cx="1757774" cy="1757774"/>
            <a:chOff x="0" y="0"/>
            <a:chExt cx="812800" cy="812800"/>
          </a:xfrm>
        </p:grpSpPr>
        <p:sp>
          <p:nvSpPr>
            <p:cNvPr id="40" name="Freeform 40"/>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1" name="TextBox 41"/>
            <p:cNvSpPr txBox="1"/>
            <p:nvPr/>
          </p:nvSpPr>
          <p:spPr bwMode="auto">
            <a:xfrm>
              <a:off x="76200" y="28575"/>
              <a:ext cx="660400" cy="708025"/>
            </a:xfrm>
            <a:prstGeom prst="rect">
              <a:avLst/>
            </a:prstGeom>
            <a:grpFill/>
          </p:spPr>
          <p:txBody>
            <a:bodyPr lIns="50800" tIns="50800" rIns="50800" bIns="50800" rtlCol="0" anchor="ctr"/>
            <a:lstStyle/>
            <a:p>
              <a:pPr algn="ctr">
                <a:lnSpc>
                  <a:spcPts val="3079"/>
                </a:lnSpc>
                <a:defRPr/>
              </a:pPr>
              <a:endParaRPr/>
            </a:p>
          </p:txBody>
        </p:sp>
      </p:grpSp>
      <p:grpSp>
        <p:nvGrpSpPr>
          <p:cNvPr id="860112308" name="Group 42"/>
          <p:cNvGrpSpPr/>
          <p:nvPr/>
        </p:nvGrpSpPr>
        <p:grpSpPr bwMode="auto">
          <a:xfrm rot="0">
            <a:off x="13086418" y="5464711"/>
            <a:ext cx="754179" cy="271053"/>
            <a:chOff x="0" y="0"/>
            <a:chExt cx="212545" cy="76388"/>
          </a:xfrm>
        </p:grpSpPr>
        <p:sp>
          <p:nvSpPr>
            <p:cNvPr id="43" name="Freeform 43"/>
            <p:cNvSpPr/>
            <p:nvPr/>
          </p:nvSpPr>
          <p:spPr bwMode="auto">
            <a:xfrm rot="0" flipH="0" flipV="0">
              <a:off x="0" y="0"/>
              <a:ext cx="212545" cy="76388"/>
            </a:xfrm>
            <a:custGeom>
              <a:avLst/>
              <a:gdLst/>
              <a:ahLst/>
              <a:cxnLst/>
              <a:rect l="l" t="t" r="r" b="b"/>
              <a:pathLst>
                <a:path w="212545" h="76389" fill="norm" stroke="1" extrusionOk="0">
                  <a:moveTo>
                    <a:pt x="0" y="0"/>
                  </a:moveTo>
                  <a:lnTo>
                    <a:pt x="212545" y="0"/>
                  </a:lnTo>
                  <a:lnTo>
                    <a:pt x="212545" y="76389"/>
                  </a:lnTo>
                  <a:lnTo>
                    <a:pt x="0" y="76389"/>
                  </a:lnTo>
                  <a:close/>
                </a:path>
              </a:pathLst>
            </a:custGeom>
            <a:solidFill>
              <a:srgbClr val="639C9D"/>
            </a:solidFill>
          </p:spPr>
        </p:sp>
        <p:sp>
          <p:nvSpPr>
            <p:cNvPr id="44" name="TextBox 44"/>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18366856" name="Freeform 45"/>
          <p:cNvSpPr/>
          <p:nvPr/>
        </p:nvSpPr>
        <p:spPr bwMode="auto">
          <a:xfrm rot="0" flipH="0" flipV="1">
            <a:off x="13711819" y="5464711"/>
            <a:ext cx="2381462" cy="1190731"/>
          </a:xfrm>
          <a:custGeom>
            <a:avLst/>
            <a:gdLst/>
            <a:ahLst/>
            <a:cxnLst/>
            <a:rect l="l" t="t" r="r" b="b"/>
            <a:pathLst>
              <a:path w="2381462" h="1190731" fill="norm" stroke="1" extrusionOk="0">
                <a:moveTo>
                  <a:pt x="0" y="1190731"/>
                </a:moveTo>
                <a:lnTo>
                  <a:pt x="2381462" y="1190731"/>
                </a:lnTo>
                <a:lnTo>
                  <a:pt x="2381462" y="0"/>
                </a:lnTo>
                <a:lnTo>
                  <a:pt x="0" y="0"/>
                </a:lnTo>
                <a:lnTo>
                  <a:pt x="0" y="1190731"/>
                </a:lnTo>
                <a:close/>
              </a:path>
            </a:pathLst>
          </a:custGeom>
          <a:blipFill>
            <a:blip r:embed="rId26"/>
            <a:srcRect l="0" t="0" r="0" b="0"/>
            <a:stretch/>
          </a:blipFill>
          <a:ln cap="sq">
            <a:noFill/>
            <a:prstDash val="solid"/>
            <a:miter/>
          </a:ln>
        </p:spPr>
      </p:sp>
      <p:sp>
        <p:nvSpPr>
          <p:cNvPr id="856154986" name="Freeform 46"/>
          <p:cNvSpPr/>
          <p:nvPr/>
        </p:nvSpPr>
        <p:spPr bwMode="auto">
          <a:xfrm rot="0" flipH="0" flipV="0">
            <a:off x="13711819" y="4150778"/>
            <a:ext cx="2381462" cy="1190731"/>
          </a:xfrm>
          <a:custGeom>
            <a:avLst/>
            <a:gdLst/>
            <a:ahLst/>
            <a:cxnLst/>
            <a:rect l="l" t="t" r="r" b="b"/>
            <a:pathLst>
              <a:path w="2381462" h="1190731" fill="norm" stroke="1" extrusionOk="0">
                <a:moveTo>
                  <a:pt x="0" y="0"/>
                </a:moveTo>
                <a:lnTo>
                  <a:pt x="2381462" y="0"/>
                </a:lnTo>
                <a:lnTo>
                  <a:pt x="2381462" y="1190730"/>
                </a:lnTo>
                <a:lnTo>
                  <a:pt x="0" y="1190730"/>
                </a:lnTo>
                <a:lnTo>
                  <a:pt x="0" y="0"/>
                </a:lnTo>
                <a:close/>
              </a:path>
            </a:pathLst>
          </a:custGeom>
          <a:blipFill>
            <a:blip r:embed="rId26"/>
            <a:srcRect l="0" t="0" r="0" b="0"/>
            <a:stretch/>
          </a:blipFill>
        </p:spPr>
      </p:sp>
      <p:grpSp>
        <p:nvGrpSpPr>
          <p:cNvPr id="796479100" name="Group 47"/>
          <p:cNvGrpSpPr/>
          <p:nvPr/>
        </p:nvGrpSpPr>
        <p:grpSpPr bwMode="auto">
          <a:xfrm rot="0">
            <a:off x="14023664" y="4527631"/>
            <a:ext cx="1757774" cy="1757774"/>
            <a:chOff x="0" y="0"/>
            <a:chExt cx="812800" cy="812800"/>
          </a:xfrm>
        </p:grpSpPr>
        <p:sp>
          <p:nvSpPr>
            <p:cNvPr id="48" name="Freeform 48"/>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9" name="TextBox 49"/>
            <p:cNvSpPr txBox="1"/>
            <p:nvPr/>
          </p:nvSpPr>
          <p:spPr bwMode="auto">
            <a:xfrm>
              <a:off x="76200" y="28575"/>
              <a:ext cx="660400" cy="708025"/>
            </a:xfrm>
            <a:prstGeom prst="rect">
              <a:avLst/>
            </a:prstGeom>
            <a:grpFill/>
          </p:spPr>
          <p:txBody>
            <a:bodyPr lIns="50800" tIns="50800" rIns="50800" bIns="50800" rtlCol="0" anchor="ctr"/>
            <a:lstStyle/>
            <a:p>
              <a:pPr algn="ctr">
                <a:lnSpc>
                  <a:spcPts val="3079"/>
                </a:lnSpc>
                <a:defRPr/>
              </a:pPr>
              <a:endParaRPr/>
            </a:p>
          </p:txBody>
        </p:sp>
      </p:grpSp>
      <p:grpSp>
        <p:nvGrpSpPr>
          <p:cNvPr id="448502480" name="Group 50"/>
          <p:cNvGrpSpPr/>
          <p:nvPr/>
        </p:nvGrpSpPr>
        <p:grpSpPr bwMode="auto">
          <a:xfrm rot="0">
            <a:off x="15956459" y="5464711"/>
            <a:ext cx="754179" cy="271053"/>
            <a:chOff x="0" y="0"/>
            <a:chExt cx="212545" cy="76388"/>
          </a:xfrm>
        </p:grpSpPr>
        <p:sp>
          <p:nvSpPr>
            <p:cNvPr id="51" name="Freeform 51"/>
            <p:cNvSpPr/>
            <p:nvPr/>
          </p:nvSpPr>
          <p:spPr bwMode="auto">
            <a:xfrm rot="0" flipH="0" flipV="0">
              <a:off x="0" y="0"/>
              <a:ext cx="212545" cy="76388"/>
            </a:xfrm>
            <a:custGeom>
              <a:avLst/>
              <a:gdLst/>
              <a:ahLst/>
              <a:cxnLst/>
              <a:rect l="l" t="t" r="r" b="b"/>
              <a:pathLst>
                <a:path w="212545" h="76389" fill="norm" stroke="1" extrusionOk="0">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92BEBF"/>
            </a:solidFill>
          </p:spPr>
        </p:sp>
        <p:sp>
          <p:nvSpPr>
            <p:cNvPr id="52" name="TextBox 52"/>
            <p:cNvSpPr txBox="1"/>
            <p:nvPr/>
          </p:nvSpPr>
          <p:spPr bwMode="auto">
            <a:xfrm>
              <a:off x="0" y="-47625"/>
              <a:ext cx="212545" cy="124014"/>
            </a:xfrm>
            <a:prstGeom prst="rect">
              <a:avLst/>
            </a:prstGeom>
            <a:grpFill/>
          </p:spPr>
          <p:txBody>
            <a:bodyPr lIns="50800" tIns="50800" rIns="50800" bIns="50800" rtlCol="0" anchor="ctr"/>
            <a:lstStyle/>
            <a:p>
              <a:pPr algn="ctr">
                <a:lnSpc>
                  <a:spcPts val="3079"/>
                </a:lnSpc>
                <a:defRPr/>
              </a:pPr>
              <a:endParaRPr/>
            </a:p>
          </p:txBody>
        </p:sp>
      </p:grpSp>
      <p:sp>
        <p:nvSpPr>
          <p:cNvPr id="1616757945" name="Freeform 53"/>
          <p:cNvSpPr/>
          <p:nvPr/>
        </p:nvSpPr>
        <p:spPr bwMode="auto">
          <a:xfrm rot="0" flipH="0" flipV="0">
            <a:off x="3033679" y="5070455"/>
            <a:ext cx="740477" cy="597935"/>
          </a:xfrm>
          <a:custGeom>
            <a:avLst/>
            <a:gdLst/>
            <a:ahLst/>
            <a:cxnLst/>
            <a:rect l="l" t="t" r="r" b="b"/>
            <a:pathLst>
              <a:path w="740477" h="597935" fill="norm" stroke="1" extrusionOk="0">
                <a:moveTo>
                  <a:pt x="0" y="0"/>
                </a:moveTo>
                <a:lnTo>
                  <a:pt x="740477" y="0"/>
                </a:lnTo>
                <a:lnTo>
                  <a:pt x="740477" y="597935"/>
                </a:lnTo>
                <a:lnTo>
                  <a:pt x="0" y="597935"/>
                </a:lnTo>
                <a:lnTo>
                  <a:pt x="0" y="0"/>
                </a:lnTo>
                <a:close/>
              </a:path>
            </a:pathLst>
          </a:custGeom>
          <a:blipFill>
            <a:blip r:embed="rId28"/>
            <a:srcRect l="0" t="0" r="0" b="0"/>
            <a:stretch/>
          </a:blipFill>
        </p:spPr>
      </p:sp>
      <p:sp>
        <p:nvSpPr>
          <p:cNvPr id="765171640" name="Freeform 54"/>
          <p:cNvSpPr/>
          <p:nvPr/>
        </p:nvSpPr>
        <p:spPr bwMode="auto">
          <a:xfrm rot="0" flipH="0" flipV="0">
            <a:off x="11654117" y="4956890"/>
            <a:ext cx="769236" cy="769236"/>
          </a:xfrm>
          <a:custGeom>
            <a:avLst/>
            <a:gdLst/>
            <a:ahLst/>
            <a:cxnLst/>
            <a:rect l="l" t="t" r="r" b="b"/>
            <a:pathLst>
              <a:path w="769236" h="769236" fill="norm" stroke="1" extrusionOk="0">
                <a:moveTo>
                  <a:pt x="0" y="0"/>
                </a:moveTo>
                <a:lnTo>
                  <a:pt x="769236" y="0"/>
                </a:lnTo>
                <a:lnTo>
                  <a:pt x="769236" y="769237"/>
                </a:lnTo>
                <a:lnTo>
                  <a:pt x="0" y="769237"/>
                </a:lnTo>
                <a:lnTo>
                  <a:pt x="0" y="0"/>
                </a:lnTo>
                <a:close/>
              </a:path>
            </a:pathLst>
          </a:custGeom>
          <a:blipFill>
            <a:blip r:embed="rId30"/>
            <a:srcRect l="0" t="0" r="0" b="0"/>
            <a:stretch/>
          </a:blipFill>
        </p:spPr>
      </p:sp>
      <p:sp>
        <p:nvSpPr>
          <p:cNvPr id="1044211978" name="Freeform 55"/>
          <p:cNvSpPr/>
          <p:nvPr/>
        </p:nvSpPr>
        <p:spPr bwMode="auto">
          <a:xfrm rot="0" flipH="0" flipV="0">
            <a:off x="13533259" y="3904548"/>
            <a:ext cx="2767497" cy="1383748"/>
          </a:xfrm>
          <a:custGeom>
            <a:avLst/>
            <a:gdLst/>
            <a:ahLst/>
            <a:cxnLst/>
            <a:rect l="l" t="t" r="r" b="b"/>
            <a:pathLst>
              <a:path w="2767497" h="1383748" fill="norm" stroke="1" extrusionOk="0">
                <a:moveTo>
                  <a:pt x="0" y="0"/>
                </a:moveTo>
                <a:lnTo>
                  <a:pt x="2767497" y="0"/>
                </a:lnTo>
                <a:lnTo>
                  <a:pt x="2767497" y="1383748"/>
                </a:lnTo>
                <a:lnTo>
                  <a:pt x="0" y="1383748"/>
                </a:lnTo>
                <a:lnTo>
                  <a:pt x="0" y="0"/>
                </a:lnTo>
                <a:close/>
              </a:path>
            </a:pathLst>
          </a:custGeom>
          <a:blipFill>
            <a:blip r:embed="rId32"/>
            <a:srcRect l="0" t="0" r="0" b="0"/>
            <a:stretch/>
          </a:blipFill>
          <a:ln cap="sq">
            <a:noFill/>
            <a:prstDash val="solid"/>
            <a:miter/>
          </a:ln>
        </p:spPr>
      </p:sp>
      <p:sp>
        <p:nvSpPr>
          <p:cNvPr id="1789303889" name="Freeform 56"/>
          <p:cNvSpPr/>
          <p:nvPr/>
        </p:nvSpPr>
        <p:spPr bwMode="auto">
          <a:xfrm rot="0" flipH="0" flipV="0">
            <a:off x="5906353" y="4978942"/>
            <a:ext cx="751675" cy="780961"/>
          </a:xfrm>
          <a:custGeom>
            <a:avLst/>
            <a:gdLst/>
            <a:ahLst/>
            <a:cxnLst/>
            <a:rect l="l" t="t" r="r" b="b"/>
            <a:pathLst>
              <a:path w="751675" h="780961" fill="norm" stroke="1" extrusionOk="0">
                <a:moveTo>
                  <a:pt x="0" y="0"/>
                </a:moveTo>
                <a:lnTo>
                  <a:pt x="751674" y="0"/>
                </a:lnTo>
                <a:lnTo>
                  <a:pt x="751674" y="780961"/>
                </a:lnTo>
                <a:lnTo>
                  <a:pt x="0" y="780961"/>
                </a:lnTo>
                <a:lnTo>
                  <a:pt x="0" y="0"/>
                </a:lnTo>
                <a:close/>
              </a:path>
            </a:pathLst>
          </a:custGeom>
          <a:blipFill>
            <a:blip r:embed="rId34"/>
            <a:srcRect l="0" t="0" r="0" b="0"/>
            <a:stretch/>
          </a:blipFill>
        </p:spPr>
      </p:sp>
      <p:sp>
        <p:nvSpPr>
          <p:cNvPr id="935772176" name="Freeform 57"/>
          <p:cNvSpPr/>
          <p:nvPr/>
        </p:nvSpPr>
        <p:spPr bwMode="auto">
          <a:xfrm rot="0" flipH="0" flipV="0">
            <a:off x="8834052" y="5038771"/>
            <a:ext cx="661302" cy="661302"/>
          </a:xfrm>
          <a:custGeom>
            <a:avLst/>
            <a:gdLst/>
            <a:ahLst/>
            <a:cxnLst/>
            <a:rect l="l" t="t" r="r" b="b"/>
            <a:pathLst>
              <a:path w="661303" h="661303" fill="norm" stroke="1" extrusionOk="0">
                <a:moveTo>
                  <a:pt x="0" y="0"/>
                </a:moveTo>
                <a:lnTo>
                  <a:pt x="661303" y="0"/>
                </a:lnTo>
                <a:lnTo>
                  <a:pt x="661303" y="661303"/>
                </a:lnTo>
                <a:lnTo>
                  <a:pt x="0" y="661303"/>
                </a:lnTo>
                <a:lnTo>
                  <a:pt x="0" y="0"/>
                </a:lnTo>
                <a:close/>
              </a:path>
            </a:pathLst>
          </a:custGeom>
          <a:blipFill>
            <a:blip r:embed="rId36"/>
            <a:srcRect l="0" t="0" r="0" b="0"/>
            <a:stretch/>
          </a:blipFill>
        </p:spPr>
      </p:sp>
      <p:sp>
        <p:nvSpPr>
          <p:cNvPr id="1262097783" name="Freeform 58"/>
          <p:cNvSpPr/>
          <p:nvPr/>
        </p:nvSpPr>
        <p:spPr bwMode="auto">
          <a:xfrm rot="0" flipH="0" flipV="0">
            <a:off x="14556991" y="5076828"/>
            <a:ext cx="683074" cy="683074"/>
          </a:xfrm>
          <a:custGeom>
            <a:avLst/>
            <a:gdLst/>
            <a:ahLst/>
            <a:cxnLst/>
            <a:rect l="l" t="t" r="r" b="b"/>
            <a:pathLst>
              <a:path w="683074" h="683074" fill="norm" stroke="1" extrusionOk="0">
                <a:moveTo>
                  <a:pt x="0" y="0"/>
                </a:moveTo>
                <a:lnTo>
                  <a:pt x="683075" y="0"/>
                </a:lnTo>
                <a:lnTo>
                  <a:pt x="683075" y="683075"/>
                </a:lnTo>
                <a:lnTo>
                  <a:pt x="0" y="683075"/>
                </a:lnTo>
                <a:lnTo>
                  <a:pt x="0" y="0"/>
                </a:lnTo>
                <a:close/>
              </a:path>
            </a:pathLst>
          </a:custGeom>
          <a:blipFill>
            <a:blip r:embed="rId38"/>
            <a:srcRect l="0" t="0" r="0" b="0"/>
            <a:stretch/>
          </a:blipFill>
        </p:spPr>
      </p:sp>
      <p:sp>
        <p:nvSpPr>
          <p:cNvPr id="635450830" name="TextBox 59"/>
          <p:cNvSpPr txBox="1"/>
          <p:nvPr/>
        </p:nvSpPr>
        <p:spPr bwMode="auto">
          <a:xfrm rot="0">
            <a:off x="1813599" y="1890119"/>
            <a:ext cx="4092754" cy="365760"/>
          </a:xfrm>
          <a:prstGeom prst="rect">
            <a:avLst/>
          </a:prstGeom>
        </p:spPr>
        <p:txBody>
          <a:bodyPr lIns="0" tIns="0" rIns="0" bIns="0" rtlCol="0" anchor="t">
            <a:spAutoFit/>
          </a:bodyPr>
          <a:lstStyle/>
          <a:p>
            <a:pPr marL="0" lvl="1" indent="0" algn="l">
              <a:lnSpc>
                <a:spcPts val="2940"/>
              </a:lnSpc>
              <a:spcBef>
                <a:spcPts val="0"/>
              </a:spcBef>
              <a:defRPr/>
            </a:pPr>
            <a:r>
              <a:rPr lang="en-US" sz="2100" b="1" spc="67">
                <a:solidFill>
                  <a:srgbClr val="000000"/>
                </a:solidFill>
                <a:latin typeface="DM Sans Bold"/>
                <a:ea typeface="DM Sans Bold"/>
                <a:cs typeface="DM Sans Bold"/>
              </a:rPr>
              <a:t>1.MODULE HAZARD (Aléa)</a:t>
            </a:r>
            <a:endParaRPr/>
          </a:p>
        </p:txBody>
      </p:sp>
      <p:sp>
        <p:nvSpPr>
          <p:cNvPr id="628075763" name="TextBox 60"/>
          <p:cNvSpPr txBox="1"/>
          <p:nvPr/>
        </p:nvSpPr>
        <p:spPr bwMode="auto">
          <a:xfrm rot="0">
            <a:off x="1813599" y="2332627"/>
            <a:ext cx="5024132" cy="1714500"/>
          </a:xfrm>
          <a:prstGeom prst="rect">
            <a:avLst/>
          </a:prstGeom>
        </p:spPr>
        <p:txBody>
          <a:bodyPr lIns="0" tIns="0" rIns="0" bIns="0" rtlCol="0" anchor="t">
            <a:spAutoFit/>
          </a:bodyPr>
          <a:lstStyle/>
          <a:p>
            <a:pPr algn="just">
              <a:lnSpc>
                <a:spcPts val="2250"/>
              </a:lnSpc>
              <a:defRPr/>
            </a:pPr>
            <a:r>
              <a:rPr lang="en-US" sz="1500">
                <a:solidFill>
                  <a:srgbClr val="2B2B2B"/>
                </a:solidFill>
                <a:latin typeface="Roboto"/>
                <a:ea typeface="Roboto"/>
                <a:cs typeface="Roboto"/>
              </a:rPr>
              <a:t>est dédié à la modélisation des évènements climatiques, qu'il s'agisse de cyclones, d'inondations ou de sècheresses (</a:t>
            </a:r>
            <a:r>
              <a:rPr lang="en-US" sz="1500" b="1">
                <a:solidFill>
                  <a:srgbClr val="2B2B2B"/>
                </a:solidFill>
                <a:latin typeface="Roboto Bold"/>
                <a:ea typeface="Roboto Bold"/>
                <a:cs typeface="Roboto Bold"/>
              </a:rPr>
              <a:t>Générateurs évènements stochastiques,</a:t>
            </a:r>
            <a:r>
              <a:rPr lang="en-US" sz="1500">
                <a:solidFill>
                  <a:srgbClr val="2B2B2B"/>
                </a:solidFill>
                <a:latin typeface="Roboto"/>
                <a:ea typeface="Roboto"/>
                <a:cs typeface="Roboto"/>
              </a:rPr>
              <a:t> </a:t>
            </a:r>
            <a:r>
              <a:rPr lang="en-US" sz="1500" b="1">
                <a:solidFill>
                  <a:srgbClr val="2B2B2B"/>
                </a:solidFill>
                <a:latin typeface="Roboto Bold"/>
                <a:ea typeface="Roboto Bold"/>
                <a:cs typeface="Roboto Bold"/>
              </a:rPr>
              <a:t>interfaces bases données climatiques</a:t>
            </a:r>
            <a:r>
              <a:rPr lang="en-US" sz="1500">
                <a:solidFill>
                  <a:srgbClr val="2B2B2B"/>
                </a:solidFill>
                <a:latin typeface="Roboto"/>
                <a:ea typeface="Roboto"/>
                <a:cs typeface="Roboto"/>
              </a:rPr>
              <a:t>, </a:t>
            </a:r>
            <a:r>
              <a:rPr lang="en-US" sz="1500" b="1">
                <a:solidFill>
                  <a:srgbClr val="2B2B2B"/>
                </a:solidFill>
                <a:latin typeface="Roboto Bold"/>
                <a:ea typeface="Roboto Bold"/>
                <a:cs typeface="Roboto Bold"/>
              </a:rPr>
              <a:t>Modèles physiques (hydrologie, météorologie)</a:t>
            </a:r>
            <a:r>
              <a:rPr lang="en-US" sz="1500">
                <a:solidFill>
                  <a:srgbClr val="2B2B2B"/>
                </a:solidFill>
                <a:latin typeface="Roboto"/>
                <a:ea typeface="Roboto"/>
                <a:cs typeface="Roboto"/>
              </a:rPr>
              <a:t>, </a:t>
            </a:r>
            <a:r>
              <a:rPr lang="en-US" sz="1500" b="1">
                <a:solidFill>
                  <a:srgbClr val="2B2B2B"/>
                </a:solidFill>
                <a:latin typeface="Roboto Bold"/>
                <a:ea typeface="Roboto Bold"/>
                <a:cs typeface="Roboto Bold"/>
              </a:rPr>
              <a:t>Calibration statistique observations.)</a:t>
            </a:r>
            <a:endParaRPr/>
          </a:p>
          <a:p>
            <a:pPr marL="0" lvl="0" indent="0" algn="just">
              <a:lnSpc>
                <a:spcPts val="2250"/>
              </a:lnSpc>
              <a:spcBef>
                <a:spcPts val="0"/>
              </a:spcBef>
              <a:defRPr/>
            </a:pPr>
            <a:endParaRPr/>
          </a:p>
        </p:txBody>
      </p:sp>
      <p:grpSp>
        <p:nvGrpSpPr>
          <p:cNvPr id="1780582421" name="Group 61"/>
          <p:cNvGrpSpPr/>
          <p:nvPr/>
        </p:nvGrpSpPr>
        <p:grpSpPr bwMode="auto">
          <a:xfrm rot="0">
            <a:off x="1482948" y="1937744"/>
            <a:ext cx="141372" cy="784473"/>
            <a:chOff x="0" y="0"/>
            <a:chExt cx="43871" cy="243446"/>
          </a:xfrm>
        </p:grpSpPr>
        <p:sp>
          <p:nvSpPr>
            <p:cNvPr id="62" name="Freeform 62"/>
            <p:cNvSpPr/>
            <p:nvPr/>
          </p:nvSpPr>
          <p:spPr bwMode="auto">
            <a:xfrm rot="0" flipH="0" flipV="0">
              <a:off x="0" y="0"/>
              <a:ext cx="43871" cy="243446"/>
            </a:xfrm>
            <a:custGeom>
              <a:avLst/>
              <a:gdLst/>
              <a:ahLst/>
              <a:cxnLst/>
              <a:rect l="l" t="t" r="r" b="b"/>
              <a:pathLst>
                <a:path w="43872" h="243446" fill="norm" stroke="1" extrusionOk="0">
                  <a:moveTo>
                    <a:pt x="0" y="0"/>
                  </a:moveTo>
                  <a:lnTo>
                    <a:pt x="43872" y="0"/>
                  </a:lnTo>
                  <a:lnTo>
                    <a:pt x="43872" y="243446"/>
                  </a:lnTo>
                  <a:lnTo>
                    <a:pt x="0" y="243446"/>
                  </a:lnTo>
                  <a:close/>
                </a:path>
              </a:pathLst>
            </a:custGeom>
            <a:solidFill>
              <a:srgbClr val="235A5B"/>
            </a:solidFill>
          </p:spPr>
        </p:sp>
        <p:sp>
          <p:nvSpPr>
            <p:cNvPr id="63" name="TextBox 63"/>
            <p:cNvSpPr txBox="1"/>
            <p:nvPr/>
          </p:nvSpPr>
          <p:spPr bwMode="auto">
            <a:xfrm>
              <a:off x="0" y="-47625"/>
              <a:ext cx="43871" cy="291071"/>
            </a:xfrm>
            <a:prstGeom prst="rect">
              <a:avLst/>
            </a:prstGeom>
            <a:grpFill/>
          </p:spPr>
          <p:txBody>
            <a:bodyPr lIns="50800" tIns="50800" rIns="50800" bIns="50800" rtlCol="0" anchor="ctr"/>
            <a:lstStyle/>
            <a:p>
              <a:pPr algn="ctr">
                <a:lnSpc>
                  <a:spcPts val="3079"/>
                </a:lnSpc>
                <a:defRPr/>
              </a:pPr>
              <a:endParaRPr/>
            </a:p>
          </p:txBody>
        </p:sp>
      </p:grpSp>
      <p:sp>
        <p:nvSpPr>
          <p:cNvPr id="1787344187" name="TextBox 64"/>
          <p:cNvSpPr txBox="1"/>
          <p:nvPr/>
        </p:nvSpPr>
        <p:spPr bwMode="auto">
          <a:xfrm rot="0">
            <a:off x="4686389" y="7285980"/>
            <a:ext cx="4808966" cy="737235"/>
          </a:xfrm>
          <a:prstGeom prst="rect">
            <a:avLst/>
          </a:prstGeom>
        </p:spPr>
        <p:txBody>
          <a:bodyPr lIns="0" tIns="0" rIns="0" bIns="0" rtlCol="0" anchor="t">
            <a:spAutoFit/>
          </a:bodyPr>
          <a:lstStyle/>
          <a:p>
            <a:pPr marL="0" lvl="1" indent="0" algn="l">
              <a:lnSpc>
                <a:spcPts val="2940"/>
              </a:lnSpc>
              <a:spcBef>
                <a:spcPts val="0"/>
              </a:spcBef>
              <a:defRPr/>
            </a:pPr>
            <a:r>
              <a:rPr lang="en-US" sz="2100" b="1" spc="67">
                <a:solidFill>
                  <a:srgbClr val="000000"/>
                </a:solidFill>
                <a:latin typeface="DM Sans Bold"/>
                <a:ea typeface="DM Sans Bold"/>
                <a:cs typeface="DM Sans Bold"/>
              </a:rPr>
              <a:t>4.MODULE MEASURES (MESURES) OU ÉCONOMIE (COSTBENEFIT) </a:t>
            </a:r>
            <a:endParaRPr/>
          </a:p>
        </p:txBody>
      </p:sp>
      <p:sp>
        <p:nvSpPr>
          <p:cNvPr id="822551109" name="TextBox 65"/>
          <p:cNvSpPr txBox="1"/>
          <p:nvPr/>
        </p:nvSpPr>
        <p:spPr bwMode="auto">
          <a:xfrm rot="0">
            <a:off x="4686389" y="8089890"/>
            <a:ext cx="4474074" cy="1428750"/>
          </a:xfrm>
          <a:prstGeom prst="rect">
            <a:avLst/>
          </a:prstGeom>
        </p:spPr>
        <p:txBody>
          <a:bodyPr lIns="0" tIns="0" rIns="0" bIns="0" rtlCol="0" anchor="t">
            <a:spAutoFit/>
          </a:bodyPr>
          <a:lstStyle/>
          <a:p>
            <a:pPr marL="0" lvl="0" indent="0" algn="just">
              <a:lnSpc>
                <a:spcPts val="2250"/>
              </a:lnSpc>
              <a:spcBef>
                <a:spcPts val="0"/>
              </a:spcBef>
              <a:defRPr/>
            </a:pPr>
            <a:r>
              <a:rPr lang="en-US" sz="1500">
                <a:solidFill>
                  <a:srgbClr val="2B2B2B"/>
                </a:solidFill>
                <a:latin typeface="Roboto"/>
                <a:ea typeface="Roboto"/>
                <a:cs typeface="Roboto"/>
              </a:rPr>
              <a:t>permet l'analyse coût-bénéfice des mesures d'adaptation grâce à des algorithmes d'optimisation avancés </a:t>
            </a:r>
            <a:r>
              <a:rPr lang="en-US" sz="1500" b="1">
                <a:solidFill>
                  <a:srgbClr val="2B2B2B"/>
                </a:solidFill>
                <a:latin typeface="Roboto Bold"/>
                <a:ea typeface="Roboto Bold"/>
                <a:cs typeface="Roboto Bold"/>
              </a:rPr>
              <a:t>(Catalogue mesures adaptation, Modélisation efficacité protection, Analyse coût-bénéfice, Optimisation portefeuilles mesures)</a:t>
            </a:r>
            <a:endParaRPr/>
          </a:p>
        </p:txBody>
      </p:sp>
      <p:grpSp>
        <p:nvGrpSpPr>
          <p:cNvPr id="1496336341" name="Group 66"/>
          <p:cNvGrpSpPr/>
          <p:nvPr/>
        </p:nvGrpSpPr>
        <p:grpSpPr bwMode="auto">
          <a:xfrm rot="0">
            <a:off x="4354296" y="7333605"/>
            <a:ext cx="141372" cy="784473"/>
            <a:chOff x="0" y="0"/>
            <a:chExt cx="43871" cy="243446"/>
          </a:xfrm>
        </p:grpSpPr>
        <p:sp>
          <p:nvSpPr>
            <p:cNvPr id="67" name="Freeform 67"/>
            <p:cNvSpPr/>
            <p:nvPr/>
          </p:nvSpPr>
          <p:spPr bwMode="auto">
            <a:xfrm rot="0" flipH="0" flipV="0">
              <a:off x="0" y="0"/>
              <a:ext cx="43871" cy="243446"/>
            </a:xfrm>
            <a:custGeom>
              <a:avLst/>
              <a:gdLst/>
              <a:ahLst/>
              <a:cxnLst/>
              <a:rect l="l" t="t" r="r" b="b"/>
              <a:pathLst>
                <a:path w="43872" h="243446" fill="norm" stroke="1" extrusionOk="0">
                  <a:moveTo>
                    <a:pt x="0" y="0"/>
                  </a:moveTo>
                  <a:lnTo>
                    <a:pt x="43872" y="0"/>
                  </a:lnTo>
                  <a:lnTo>
                    <a:pt x="43872" y="243446"/>
                  </a:lnTo>
                  <a:lnTo>
                    <a:pt x="0" y="243446"/>
                  </a:lnTo>
                  <a:close/>
                </a:path>
              </a:pathLst>
            </a:custGeom>
            <a:solidFill>
              <a:srgbClr val="327576"/>
            </a:solidFill>
          </p:spPr>
        </p:sp>
        <p:sp>
          <p:nvSpPr>
            <p:cNvPr id="68" name="TextBox 68"/>
            <p:cNvSpPr txBox="1"/>
            <p:nvPr/>
          </p:nvSpPr>
          <p:spPr bwMode="auto">
            <a:xfrm>
              <a:off x="0" y="-47625"/>
              <a:ext cx="43871" cy="291071"/>
            </a:xfrm>
            <a:prstGeom prst="rect">
              <a:avLst/>
            </a:prstGeom>
            <a:grpFill/>
          </p:spPr>
          <p:txBody>
            <a:bodyPr lIns="50800" tIns="50800" rIns="50800" bIns="50800" rtlCol="0" anchor="ctr"/>
            <a:lstStyle/>
            <a:p>
              <a:pPr algn="ctr">
                <a:lnSpc>
                  <a:spcPts val="3079"/>
                </a:lnSpc>
                <a:defRPr/>
              </a:pPr>
              <a:endParaRPr/>
            </a:p>
          </p:txBody>
        </p:sp>
      </p:grpSp>
      <p:sp>
        <p:nvSpPr>
          <p:cNvPr id="392461457" name="TextBox 69"/>
          <p:cNvSpPr txBox="1"/>
          <p:nvPr/>
        </p:nvSpPr>
        <p:spPr bwMode="auto">
          <a:xfrm rot="0">
            <a:off x="10437082" y="7285980"/>
            <a:ext cx="3975418" cy="365760"/>
          </a:xfrm>
          <a:prstGeom prst="rect">
            <a:avLst/>
          </a:prstGeom>
        </p:spPr>
        <p:txBody>
          <a:bodyPr lIns="0" tIns="0" rIns="0" bIns="0" rtlCol="0" anchor="t">
            <a:spAutoFit/>
          </a:bodyPr>
          <a:lstStyle/>
          <a:p>
            <a:pPr marL="0" lvl="1" indent="0" algn="l">
              <a:lnSpc>
                <a:spcPts val="2940"/>
              </a:lnSpc>
              <a:spcBef>
                <a:spcPts val="0"/>
              </a:spcBef>
              <a:defRPr/>
            </a:pPr>
            <a:r>
              <a:rPr lang="en-US" sz="2100" b="1" spc="67">
                <a:solidFill>
                  <a:srgbClr val="000000"/>
                </a:solidFill>
                <a:latin typeface="DM Sans Bold"/>
                <a:ea typeface="DM Sans Bold"/>
                <a:cs typeface="DM Sans Bold"/>
              </a:rPr>
              <a:t>5.MODULE UTIL (Utilitaires)</a:t>
            </a:r>
            <a:endParaRPr/>
          </a:p>
        </p:txBody>
      </p:sp>
      <p:sp>
        <p:nvSpPr>
          <p:cNvPr id="1795484892" name="TextBox 70"/>
          <p:cNvSpPr txBox="1"/>
          <p:nvPr/>
        </p:nvSpPr>
        <p:spPr bwMode="auto">
          <a:xfrm rot="0">
            <a:off x="10437082" y="7728488"/>
            <a:ext cx="4669095" cy="1428750"/>
          </a:xfrm>
          <a:prstGeom prst="rect">
            <a:avLst/>
          </a:prstGeom>
        </p:spPr>
        <p:txBody>
          <a:bodyPr lIns="0" tIns="0" rIns="0" bIns="0" rtlCol="0" anchor="t">
            <a:spAutoFit/>
          </a:bodyPr>
          <a:lstStyle/>
          <a:p>
            <a:pPr marL="0" lvl="0" indent="0" algn="just">
              <a:lnSpc>
                <a:spcPts val="2250"/>
              </a:lnSpc>
              <a:spcBef>
                <a:spcPts val="0"/>
              </a:spcBef>
              <a:defRPr/>
            </a:pPr>
            <a:r>
              <a:rPr lang="en-US" sz="1500">
                <a:solidFill>
                  <a:srgbClr val="2B2B2B"/>
                </a:solidFill>
                <a:latin typeface="Roboto"/>
                <a:ea typeface="Roboto"/>
                <a:cs typeface="Roboto"/>
              </a:rPr>
              <a:t>fournit l’infrastructure transverse :</a:t>
            </a:r>
            <a:r>
              <a:rPr lang="en-US" sz="1500" b="1">
                <a:solidFill>
                  <a:srgbClr val="2B2B2B"/>
                </a:solidFill>
                <a:latin typeface="Roboto Bold"/>
                <a:ea typeface="Roboto Bold"/>
                <a:cs typeface="Roboto Bold"/>
              </a:rPr>
              <a:t> outils géospatiaux (reprojection, clipping, maillages), convertisseurs de formats (NetCDF, GeoTIFF, CSV, Excel), fonctions de visualisation (cartes, graphes interactifs) et services d’export/reporting.</a:t>
            </a:r>
            <a:endParaRPr/>
          </a:p>
        </p:txBody>
      </p:sp>
      <p:grpSp>
        <p:nvGrpSpPr>
          <p:cNvPr id="1457639425" name="Group 71"/>
          <p:cNvGrpSpPr/>
          <p:nvPr/>
        </p:nvGrpSpPr>
        <p:grpSpPr bwMode="auto">
          <a:xfrm rot="0">
            <a:off x="10107931" y="7333605"/>
            <a:ext cx="141372" cy="784473"/>
            <a:chOff x="0" y="0"/>
            <a:chExt cx="43871" cy="243446"/>
          </a:xfrm>
        </p:grpSpPr>
        <p:sp>
          <p:nvSpPr>
            <p:cNvPr id="72" name="Freeform 72"/>
            <p:cNvSpPr/>
            <p:nvPr/>
          </p:nvSpPr>
          <p:spPr bwMode="auto">
            <a:xfrm rot="0" flipH="0" flipV="0">
              <a:off x="0" y="0"/>
              <a:ext cx="43871" cy="243446"/>
            </a:xfrm>
            <a:custGeom>
              <a:avLst/>
              <a:gdLst/>
              <a:ahLst/>
              <a:cxnLst/>
              <a:rect l="l" t="t" r="r" b="b"/>
              <a:pathLst>
                <a:path w="43872" h="243446" fill="norm" stroke="1" extrusionOk="0">
                  <a:moveTo>
                    <a:pt x="0" y="0"/>
                  </a:moveTo>
                  <a:lnTo>
                    <a:pt x="43872" y="0"/>
                  </a:lnTo>
                  <a:lnTo>
                    <a:pt x="43872" y="243446"/>
                  </a:lnTo>
                  <a:lnTo>
                    <a:pt x="0" y="243446"/>
                  </a:lnTo>
                  <a:close/>
                </a:path>
              </a:pathLst>
            </a:custGeom>
            <a:solidFill>
              <a:srgbClr val="639C9D"/>
            </a:solidFill>
          </p:spPr>
        </p:sp>
        <p:sp>
          <p:nvSpPr>
            <p:cNvPr id="73" name="TextBox 73"/>
            <p:cNvSpPr txBox="1"/>
            <p:nvPr/>
          </p:nvSpPr>
          <p:spPr bwMode="auto">
            <a:xfrm>
              <a:off x="0" y="-47625"/>
              <a:ext cx="43871" cy="291071"/>
            </a:xfrm>
            <a:prstGeom prst="rect">
              <a:avLst/>
            </a:prstGeom>
            <a:grpFill/>
          </p:spPr>
          <p:txBody>
            <a:bodyPr lIns="50800" tIns="50800" rIns="50800" bIns="50800" rtlCol="0" anchor="ctr"/>
            <a:lstStyle/>
            <a:p>
              <a:pPr algn="ctr">
                <a:lnSpc>
                  <a:spcPts val="3079"/>
                </a:lnSpc>
                <a:defRPr/>
              </a:pPr>
              <a:endParaRPr/>
            </a:p>
          </p:txBody>
        </p:sp>
      </p:grpSp>
      <p:sp>
        <p:nvSpPr>
          <p:cNvPr id="778442021" name="TextBox 74"/>
          <p:cNvSpPr txBox="1"/>
          <p:nvPr/>
        </p:nvSpPr>
        <p:spPr bwMode="auto">
          <a:xfrm rot="0">
            <a:off x="7569851" y="1890119"/>
            <a:ext cx="4854940" cy="365760"/>
          </a:xfrm>
          <a:prstGeom prst="rect">
            <a:avLst/>
          </a:prstGeom>
        </p:spPr>
        <p:txBody>
          <a:bodyPr lIns="0" tIns="0" rIns="0" bIns="0" rtlCol="0" anchor="t">
            <a:spAutoFit/>
          </a:bodyPr>
          <a:lstStyle/>
          <a:p>
            <a:pPr marL="0" lvl="1" indent="0" algn="l">
              <a:lnSpc>
                <a:spcPts val="2940"/>
              </a:lnSpc>
              <a:spcBef>
                <a:spcPts val="0"/>
              </a:spcBef>
              <a:defRPr/>
            </a:pPr>
            <a:r>
              <a:rPr lang="en-US" sz="2100" b="1" spc="67">
                <a:solidFill>
                  <a:srgbClr val="000000"/>
                </a:solidFill>
                <a:latin typeface="DM Sans Bold"/>
                <a:ea typeface="DM Sans Bold"/>
                <a:cs typeface="DM Sans Bold"/>
              </a:rPr>
              <a:t>2.MODULE EXPOSURE (Exposition)</a:t>
            </a:r>
            <a:endParaRPr/>
          </a:p>
        </p:txBody>
      </p:sp>
      <p:sp>
        <p:nvSpPr>
          <p:cNvPr id="1183233644" name="TextBox 75"/>
          <p:cNvSpPr txBox="1"/>
          <p:nvPr/>
        </p:nvSpPr>
        <p:spPr bwMode="auto">
          <a:xfrm rot="0">
            <a:off x="7637264" y="2255303"/>
            <a:ext cx="5224077" cy="1714500"/>
          </a:xfrm>
          <a:prstGeom prst="rect">
            <a:avLst/>
          </a:prstGeom>
        </p:spPr>
        <p:txBody>
          <a:bodyPr lIns="0" tIns="0" rIns="0" bIns="0" rtlCol="0" anchor="t">
            <a:spAutoFit/>
          </a:bodyPr>
          <a:lstStyle/>
          <a:p>
            <a:pPr algn="just">
              <a:lnSpc>
                <a:spcPts val="2250"/>
              </a:lnSpc>
              <a:defRPr/>
            </a:pPr>
            <a:r>
              <a:rPr lang="en-US" sz="1500">
                <a:solidFill>
                  <a:srgbClr val="2B2B2B"/>
                </a:solidFill>
                <a:latin typeface="Roboto"/>
                <a:ea typeface="Roboto"/>
                <a:cs typeface="Roboto"/>
              </a:rPr>
              <a:t>gère l'inventaire des biens économiques et les fonctions de vulnérabilité </a:t>
            </a:r>
            <a:r>
              <a:rPr lang="en-US" sz="1500" b="1">
                <a:solidFill>
                  <a:srgbClr val="2B2B2B"/>
                </a:solidFill>
                <a:latin typeface="Roboto Bold"/>
                <a:ea typeface="Roboto Bold"/>
                <a:cs typeface="Roboto Bold"/>
              </a:rPr>
              <a:t>(Géocodage actifs économiques, Interfaces données census/cadastre, Evolution temporelle exposition, Désagrégation spatiale haute résolution,Bibliothèque fonctions dommage sectorielles</a:t>
            </a:r>
            <a:endParaRPr/>
          </a:p>
          <a:p>
            <a:pPr marL="0" lvl="0" indent="0" algn="just">
              <a:lnSpc>
                <a:spcPts val="2250"/>
              </a:lnSpc>
              <a:spcBef>
                <a:spcPts val="0"/>
              </a:spcBef>
              <a:defRPr/>
            </a:pPr>
            <a:r>
              <a:rPr lang="en-US" sz="1500" b="1">
                <a:solidFill>
                  <a:srgbClr val="2B2B2B"/>
                </a:solidFill>
                <a:latin typeface="Roboto Bold"/>
                <a:ea typeface="Roboto Bold"/>
                <a:cs typeface="Roboto Bold"/>
              </a:rPr>
              <a:t>Facteurs modification locaux)</a:t>
            </a:r>
            <a:endParaRPr/>
          </a:p>
        </p:txBody>
      </p:sp>
      <p:grpSp>
        <p:nvGrpSpPr>
          <p:cNvPr id="307753043" name="Group 76"/>
          <p:cNvGrpSpPr/>
          <p:nvPr/>
        </p:nvGrpSpPr>
        <p:grpSpPr bwMode="auto">
          <a:xfrm rot="0">
            <a:off x="7237781" y="1937744"/>
            <a:ext cx="141372" cy="784473"/>
            <a:chOff x="0" y="0"/>
            <a:chExt cx="43871" cy="243446"/>
          </a:xfrm>
        </p:grpSpPr>
        <p:sp>
          <p:nvSpPr>
            <p:cNvPr id="77" name="Freeform 77"/>
            <p:cNvSpPr/>
            <p:nvPr/>
          </p:nvSpPr>
          <p:spPr bwMode="auto">
            <a:xfrm rot="0" flipH="0" flipV="0">
              <a:off x="0" y="0"/>
              <a:ext cx="43871" cy="243446"/>
            </a:xfrm>
            <a:custGeom>
              <a:avLst/>
              <a:gdLst/>
              <a:ahLst/>
              <a:cxnLst/>
              <a:rect l="l" t="t" r="r" b="b"/>
              <a:pathLst>
                <a:path w="43872" h="243446" fill="norm" stroke="1" extrusionOk="0">
                  <a:moveTo>
                    <a:pt x="0" y="0"/>
                  </a:moveTo>
                  <a:lnTo>
                    <a:pt x="43872" y="0"/>
                  </a:lnTo>
                  <a:lnTo>
                    <a:pt x="43872" y="243446"/>
                  </a:lnTo>
                  <a:lnTo>
                    <a:pt x="0" y="243446"/>
                  </a:lnTo>
                  <a:close/>
                </a:path>
              </a:pathLst>
            </a:custGeom>
            <a:solidFill>
              <a:srgbClr val="408789"/>
            </a:solidFill>
          </p:spPr>
        </p:sp>
        <p:sp>
          <p:nvSpPr>
            <p:cNvPr id="78" name="TextBox 78"/>
            <p:cNvSpPr txBox="1"/>
            <p:nvPr/>
          </p:nvSpPr>
          <p:spPr bwMode="auto">
            <a:xfrm>
              <a:off x="0" y="-47625"/>
              <a:ext cx="43871" cy="291071"/>
            </a:xfrm>
            <a:prstGeom prst="rect">
              <a:avLst/>
            </a:prstGeom>
            <a:grpFill/>
          </p:spPr>
          <p:txBody>
            <a:bodyPr lIns="50800" tIns="50800" rIns="50800" bIns="50800" rtlCol="0" anchor="ctr"/>
            <a:lstStyle/>
            <a:p>
              <a:pPr algn="ctr">
                <a:lnSpc>
                  <a:spcPts val="3079"/>
                </a:lnSpc>
                <a:defRPr/>
              </a:pPr>
              <a:endParaRPr/>
            </a:p>
          </p:txBody>
        </p:sp>
      </p:grpSp>
      <p:sp>
        <p:nvSpPr>
          <p:cNvPr id="1604982286" name="TextBox 79"/>
          <p:cNvSpPr txBox="1"/>
          <p:nvPr/>
        </p:nvSpPr>
        <p:spPr bwMode="auto">
          <a:xfrm rot="0">
            <a:off x="13330717" y="1890119"/>
            <a:ext cx="4209650" cy="365760"/>
          </a:xfrm>
          <a:prstGeom prst="rect">
            <a:avLst/>
          </a:prstGeom>
        </p:spPr>
        <p:txBody>
          <a:bodyPr lIns="0" tIns="0" rIns="0" bIns="0" rtlCol="0" anchor="t">
            <a:spAutoFit/>
          </a:bodyPr>
          <a:lstStyle/>
          <a:p>
            <a:pPr marL="0" lvl="1" indent="0" algn="l">
              <a:lnSpc>
                <a:spcPts val="2940"/>
              </a:lnSpc>
              <a:spcBef>
                <a:spcPts val="0"/>
              </a:spcBef>
              <a:defRPr/>
            </a:pPr>
            <a:r>
              <a:rPr lang="en-US" sz="2100" b="1" spc="67">
                <a:solidFill>
                  <a:srgbClr val="000000"/>
                </a:solidFill>
                <a:latin typeface="DM Sans Bold"/>
                <a:ea typeface="DM Sans Bold"/>
                <a:cs typeface="DM Sans Bold"/>
              </a:rPr>
              <a:t>3.MODULE IMPACT (Impact)</a:t>
            </a:r>
            <a:endParaRPr/>
          </a:p>
        </p:txBody>
      </p:sp>
      <p:sp>
        <p:nvSpPr>
          <p:cNvPr id="1358625150" name="TextBox 80"/>
          <p:cNvSpPr txBox="1"/>
          <p:nvPr/>
        </p:nvSpPr>
        <p:spPr bwMode="auto">
          <a:xfrm rot="0">
            <a:off x="13330717" y="2332627"/>
            <a:ext cx="3928583" cy="1428750"/>
          </a:xfrm>
          <a:prstGeom prst="rect">
            <a:avLst/>
          </a:prstGeom>
        </p:spPr>
        <p:txBody>
          <a:bodyPr lIns="0" tIns="0" rIns="0" bIns="0" rtlCol="0" anchor="t">
            <a:spAutoFit/>
          </a:bodyPr>
          <a:lstStyle/>
          <a:p>
            <a:pPr marL="0" lvl="0" indent="0" algn="just">
              <a:lnSpc>
                <a:spcPts val="2250"/>
              </a:lnSpc>
              <a:spcBef>
                <a:spcPts val="0"/>
              </a:spcBef>
              <a:defRPr/>
            </a:pPr>
            <a:r>
              <a:rPr lang="en-US" sz="1500">
                <a:solidFill>
                  <a:srgbClr val="2B2B2B"/>
                </a:solidFill>
                <a:latin typeface="Roboto"/>
                <a:ea typeface="Roboto"/>
                <a:cs typeface="Roboto"/>
              </a:rPr>
              <a:t>effectue les calculs matriciels pour quantifier les dommages </a:t>
            </a:r>
            <a:r>
              <a:rPr lang="en-US" sz="1500" b="1">
                <a:solidFill>
                  <a:srgbClr val="2B2B2B"/>
                </a:solidFill>
                <a:latin typeface="Roboto Bold"/>
                <a:ea typeface="Roboto Bold"/>
                <a:cs typeface="Roboto Bold"/>
              </a:rPr>
              <a:t>(Moteur calcul risque, Métriques économiques (AAL, PML, VaR), Cartes spatiales dommages, Analyses sensibilité/incertitude)</a:t>
            </a:r>
            <a:endParaRPr/>
          </a:p>
        </p:txBody>
      </p:sp>
      <p:grpSp>
        <p:nvGrpSpPr>
          <p:cNvPr id="1261829246" name="Group 81"/>
          <p:cNvGrpSpPr/>
          <p:nvPr/>
        </p:nvGrpSpPr>
        <p:grpSpPr bwMode="auto">
          <a:xfrm rot="0">
            <a:off x="12993953" y="1937744"/>
            <a:ext cx="141372" cy="784473"/>
            <a:chOff x="0" y="0"/>
            <a:chExt cx="43871" cy="243446"/>
          </a:xfrm>
        </p:grpSpPr>
        <p:sp>
          <p:nvSpPr>
            <p:cNvPr id="82" name="Freeform 82"/>
            <p:cNvSpPr/>
            <p:nvPr/>
          </p:nvSpPr>
          <p:spPr bwMode="auto">
            <a:xfrm rot="0" flipH="0" flipV="0">
              <a:off x="0" y="0"/>
              <a:ext cx="43871" cy="243446"/>
            </a:xfrm>
            <a:custGeom>
              <a:avLst/>
              <a:gdLst/>
              <a:ahLst/>
              <a:cxnLst/>
              <a:rect l="l" t="t" r="r" b="b"/>
              <a:pathLst>
                <a:path w="43872" h="243446" fill="norm" stroke="1" extrusionOk="0">
                  <a:moveTo>
                    <a:pt x="0" y="0"/>
                  </a:moveTo>
                  <a:lnTo>
                    <a:pt x="43872" y="0"/>
                  </a:lnTo>
                  <a:lnTo>
                    <a:pt x="43872" y="243446"/>
                  </a:lnTo>
                  <a:lnTo>
                    <a:pt x="0" y="243446"/>
                  </a:lnTo>
                  <a:close/>
                </a:path>
              </a:pathLst>
            </a:custGeom>
            <a:solidFill>
              <a:srgbClr val="92BEBF"/>
            </a:solidFill>
          </p:spPr>
        </p:sp>
        <p:sp>
          <p:nvSpPr>
            <p:cNvPr id="83" name="TextBox 83"/>
            <p:cNvSpPr txBox="1"/>
            <p:nvPr/>
          </p:nvSpPr>
          <p:spPr bwMode="auto">
            <a:xfrm>
              <a:off x="0" y="-47625"/>
              <a:ext cx="43871" cy="291071"/>
            </a:xfrm>
            <a:prstGeom prst="rect">
              <a:avLst/>
            </a:prstGeom>
            <a:grpFill/>
          </p:spPr>
          <p:txBody>
            <a:bodyPr lIns="50800" tIns="50800" rIns="50800" bIns="50800" rtlCol="0" anchor="ctr"/>
            <a:lstStyle/>
            <a:p>
              <a:pPr algn="ctr">
                <a:lnSpc>
                  <a:spcPts val="3079"/>
                </a:lnSpc>
                <a:defRPr/>
              </a:pPr>
              <a:endParaRPr/>
            </a:p>
          </p:txBody>
        </p:sp>
      </p:grpSp>
      <p:sp>
        <p:nvSpPr>
          <p:cNvPr id="1743522009" name="TextBox 84"/>
          <p:cNvSpPr txBox="1"/>
          <p:nvPr/>
        </p:nvSpPr>
        <p:spPr bwMode="auto">
          <a:xfrm rot="0">
            <a:off x="2181018" y="196538"/>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ARCHITECTURE CLIMADA</a:t>
            </a:r>
            <a:endParaRPr/>
          </a:p>
        </p:txBody>
      </p:sp>
      <p:sp>
        <p:nvSpPr>
          <p:cNvPr id="1427475451" name="TextBox 85"/>
          <p:cNvSpPr txBox="1"/>
          <p:nvPr/>
        </p:nvSpPr>
        <p:spPr bwMode="auto">
          <a:xfrm rot="0">
            <a:off x="2181018" y="817605"/>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1C5739"/>
                </a:solidFill>
                <a:latin typeface="Helvetica World Bold"/>
                <a:ea typeface="Helvetica World Bold"/>
                <a:cs typeface="Helvetica World Bold"/>
              </a:rPr>
              <a:t>Architecture modulaire CLIMADA </a:t>
            </a:r>
            <a:endParaRPr/>
          </a:p>
        </p:txBody>
      </p:sp>
      <p:sp>
        <p:nvSpPr>
          <p:cNvPr id="789483784" name="TextBox 86"/>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9F9F9"/>
        </a:solidFill>
      </p:bgPr>
    </p:bg>
    <p:spTree>
      <p:nvGrpSpPr>
        <p:cNvPr id="1" name=""/>
        <p:cNvGrpSpPr/>
        <p:nvPr/>
      </p:nvGrpSpPr>
      <p:grpSpPr bwMode="auto">
        <a:xfrm>
          <a:off x="0" y="0"/>
          <a:ext cx="0" cy="0"/>
          <a:chOff x="0" y="0"/>
          <a:chExt cx="0" cy="0"/>
        </a:xfrm>
      </p:grpSpPr>
      <p:sp>
        <p:nvSpPr>
          <p:cNvPr id="1646996466" name="Freeform 2"/>
          <p:cNvSpPr/>
          <p:nvPr/>
        </p:nvSpPr>
        <p:spPr bwMode="auto">
          <a:xfrm rot="0" flipH="0" flipV="0">
            <a:off x="1997741" y="4322268"/>
            <a:ext cx="1889563" cy="2361954"/>
          </a:xfrm>
          <a:custGeom>
            <a:avLst/>
            <a:gdLst/>
            <a:ahLst/>
            <a:cxnLst/>
            <a:rect l="l" t="t" r="r" b="b"/>
            <a:pathLst>
              <a:path w="1889563" h="2361954" fill="norm" stroke="1" extrusionOk="0">
                <a:moveTo>
                  <a:pt x="0" y="0"/>
                </a:moveTo>
                <a:lnTo>
                  <a:pt x="1889562" y="0"/>
                </a:lnTo>
                <a:lnTo>
                  <a:pt x="1889562" y="2361953"/>
                </a:lnTo>
                <a:lnTo>
                  <a:pt x="0" y="2361953"/>
                </a:lnTo>
                <a:lnTo>
                  <a:pt x="0" y="0"/>
                </a:lnTo>
                <a:close/>
              </a:path>
            </a:pathLst>
          </a:custGeom>
          <a:blipFill>
            <a:blip r:embed="rId3"/>
            <a:srcRect l="0" t="0" r="0" b="0"/>
            <a:stretch/>
          </a:blipFill>
        </p:spPr>
      </p:sp>
      <p:sp>
        <p:nvSpPr>
          <p:cNvPr id="1997466907" name="Freeform 3"/>
          <p:cNvSpPr/>
          <p:nvPr/>
        </p:nvSpPr>
        <p:spPr bwMode="auto">
          <a:xfrm rot="0" flipH="0" flipV="0">
            <a:off x="14470535" y="4322268"/>
            <a:ext cx="1889563" cy="2361954"/>
          </a:xfrm>
          <a:custGeom>
            <a:avLst/>
            <a:gdLst/>
            <a:ahLst/>
            <a:cxnLst/>
            <a:rect l="l" t="t" r="r" b="b"/>
            <a:pathLst>
              <a:path w="1889563" h="2361954" fill="norm" stroke="1" extrusionOk="0">
                <a:moveTo>
                  <a:pt x="0" y="0"/>
                </a:moveTo>
                <a:lnTo>
                  <a:pt x="1889563" y="0"/>
                </a:lnTo>
                <a:lnTo>
                  <a:pt x="1889563" y="2361953"/>
                </a:lnTo>
                <a:lnTo>
                  <a:pt x="0" y="2361953"/>
                </a:lnTo>
                <a:lnTo>
                  <a:pt x="0" y="0"/>
                </a:lnTo>
                <a:close/>
              </a:path>
            </a:pathLst>
          </a:custGeom>
          <a:blipFill>
            <a:blip r:embed="rId5"/>
            <a:srcRect l="0" t="0" r="0" b="0"/>
            <a:stretch/>
          </a:blipFill>
        </p:spPr>
      </p:sp>
      <p:sp>
        <p:nvSpPr>
          <p:cNvPr id="1080596033" name="Freeform 4"/>
          <p:cNvSpPr/>
          <p:nvPr/>
        </p:nvSpPr>
        <p:spPr bwMode="auto">
          <a:xfrm rot="0" flipH="0" flipV="0">
            <a:off x="8234138" y="4322268"/>
            <a:ext cx="1889563" cy="2361954"/>
          </a:xfrm>
          <a:custGeom>
            <a:avLst/>
            <a:gdLst/>
            <a:ahLst/>
            <a:cxnLst/>
            <a:rect l="l" t="t" r="r" b="b"/>
            <a:pathLst>
              <a:path w="1889563" h="2361954" fill="norm" stroke="1" extrusionOk="0">
                <a:moveTo>
                  <a:pt x="0" y="0"/>
                </a:moveTo>
                <a:lnTo>
                  <a:pt x="1889563" y="0"/>
                </a:lnTo>
                <a:lnTo>
                  <a:pt x="1889563" y="2361953"/>
                </a:lnTo>
                <a:lnTo>
                  <a:pt x="0" y="2361953"/>
                </a:lnTo>
                <a:lnTo>
                  <a:pt x="0" y="0"/>
                </a:lnTo>
                <a:close/>
              </a:path>
            </a:pathLst>
          </a:custGeom>
          <a:blipFill>
            <a:blip r:embed="rId7"/>
            <a:srcRect l="0" t="0" r="0" b="0"/>
            <a:stretch/>
          </a:blipFill>
        </p:spPr>
      </p:sp>
      <p:sp>
        <p:nvSpPr>
          <p:cNvPr id="772746954" name="Freeform 5"/>
          <p:cNvSpPr/>
          <p:nvPr/>
        </p:nvSpPr>
        <p:spPr bwMode="auto">
          <a:xfrm rot="0" flipH="0" flipV="0">
            <a:off x="5115940" y="4322268"/>
            <a:ext cx="1889563" cy="2361954"/>
          </a:xfrm>
          <a:custGeom>
            <a:avLst/>
            <a:gdLst/>
            <a:ahLst/>
            <a:cxnLst/>
            <a:rect l="l" t="t" r="r" b="b"/>
            <a:pathLst>
              <a:path w="1889563" h="2361954" fill="norm" stroke="1" extrusionOk="0">
                <a:moveTo>
                  <a:pt x="0" y="0"/>
                </a:moveTo>
                <a:lnTo>
                  <a:pt x="1889563" y="0"/>
                </a:lnTo>
                <a:lnTo>
                  <a:pt x="1889563" y="2361953"/>
                </a:lnTo>
                <a:lnTo>
                  <a:pt x="0" y="2361953"/>
                </a:lnTo>
                <a:lnTo>
                  <a:pt x="0" y="0"/>
                </a:lnTo>
                <a:close/>
              </a:path>
            </a:pathLst>
          </a:custGeom>
          <a:blipFill>
            <a:blip r:embed="rId9"/>
            <a:srcRect l="0" t="0" r="0" b="0"/>
            <a:stretch/>
          </a:blipFill>
        </p:spPr>
      </p:sp>
      <p:sp>
        <p:nvSpPr>
          <p:cNvPr id="1109259616" name="Freeform 6"/>
          <p:cNvSpPr/>
          <p:nvPr/>
        </p:nvSpPr>
        <p:spPr bwMode="auto">
          <a:xfrm rot="0" flipH="0" flipV="0">
            <a:off x="11352336" y="4322268"/>
            <a:ext cx="1889563" cy="2361954"/>
          </a:xfrm>
          <a:custGeom>
            <a:avLst/>
            <a:gdLst/>
            <a:ahLst/>
            <a:cxnLst/>
            <a:rect l="l" t="t" r="r" b="b"/>
            <a:pathLst>
              <a:path w="1889563" h="2361954" fill="norm" stroke="1" extrusionOk="0">
                <a:moveTo>
                  <a:pt x="0" y="0"/>
                </a:moveTo>
                <a:lnTo>
                  <a:pt x="1889563" y="0"/>
                </a:lnTo>
                <a:lnTo>
                  <a:pt x="1889563" y="2361953"/>
                </a:lnTo>
                <a:lnTo>
                  <a:pt x="0" y="2361953"/>
                </a:lnTo>
                <a:lnTo>
                  <a:pt x="0" y="0"/>
                </a:lnTo>
                <a:close/>
              </a:path>
            </a:pathLst>
          </a:custGeom>
          <a:blipFill>
            <a:blip r:embed="rId11"/>
            <a:srcRect l="0" t="0" r="0" b="0"/>
            <a:stretch/>
          </a:blipFill>
        </p:spPr>
      </p:sp>
      <p:grpSp>
        <p:nvGrpSpPr>
          <p:cNvPr id="111305460" name="Group 7"/>
          <p:cNvGrpSpPr/>
          <p:nvPr/>
        </p:nvGrpSpPr>
        <p:grpSpPr bwMode="auto">
          <a:xfrm rot="0">
            <a:off x="2761486" y="7030811"/>
            <a:ext cx="362073" cy="362073"/>
            <a:chOff x="0" y="0"/>
            <a:chExt cx="812800" cy="812800"/>
          </a:xfrm>
        </p:grpSpPr>
        <p:sp>
          <p:nvSpPr>
            <p:cNvPr id="8" name="Freeform 8"/>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id="9" name="TextBox 9"/>
            <p:cNvSpPr txBox="1"/>
            <p:nvPr/>
          </p:nvSpPr>
          <p:spPr bwMode="auto">
            <a:xfrm>
              <a:off x="76200" y="47625"/>
              <a:ext cx="660400" cy="688975"/>
            </a:xfrm>
            <a:prstGeom prst="rect">
              <a:avLst/>
            </a:prstGeom>
            <a:grpFill/>
          </p:spPr>
          <p:txBody>
            <a:bodyPr lIns="50800" tIns="50800" rIns="50800" bIns="50800" rtlCol="0" anchor="ctr"/>
            <a:lstStyle/>
            <a:p>
              <a:pPr algn="ctr">
                <a:lnSpc>
                  <a:spcPts val="2240"/>
                </a:lnSpc>
                <a:defRPr/>
              </a:pPr>
              <a:endParaRPr/>
            </a:p>
          </p:txBody>
        </p:sp>
      </p:grpSp>
      <p:grpSp>
        <p:nvGrpSpPr>
          <p:cNvPr id="814201353" name="Group 10"/>
          <p:cNvGrpSpPr/>
          <p:nvPr/>
        </p:nvGrpSpPr>
        <p:grpSpPr bwMode="auto">
          <a:xfrm rot="0">
            <a:off x="15234279" y="7030811"/>
            <a:ext cx="362073" cy="362073"/>
            <a:chOff x="0" y="0"/>
            <a:chExt cx="812800" cy="812800"/>
          </a:xfrm>
        </p:grpSpPr>
        <p:sp>
          <p:nvSpPr>
            <p:cNvPr id="11" name="Freeform 11"/>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id="12" name="TextBox 12"/>
            <p:cNvSpPr txBox="1"/>
            <p:nvPr/>
          </p:nvSpPr>
          <p:spPr bwMode="auto">
            <a:xfrm>
              <a:off x="76200" y="47625"/>
              <a:ext cx="660400" cy="688975"/>
            </a:xfrm>
            <a:prstGeom prst="rect">
              <a:avLst/>
            </a:prstGeom>
            <a:grpFill/>
          </p:spPr>
          <p:txBody>
            <a:bodyPr lIns="50800" tIns="50800" rIns="50800" bIns="50800" rtlCol="0" anchor="ctr"/>
            <a:lstStyle/>
            <a:p>
              <a:pPr algn="ctr">
                <a:lnSpc>
                  <a:spcPts val="2240"/>
                </a:lnSpc>
                <a:defRPr/>
              </a:pPr>
              <a:endParaRPr/>
            </a:p>
          </p:txBody>
        </p:sp>
      </p:grpSp>
      <p:grpSp>
        <p:nvGrpSpPr>
          <p:cNvPr id="1671667861" name="Group 13"/>
          <p:cNvGrpSpPr/>
          <p:nvPr/>
        </p:nvGrpSpPr>
        <p:grpSpPr bwMode="auto">
          <a:xfrm rot="0">
            <a:off x="8997883" y="7030811"/>
            <a:ext cx="362073" cy="362073"/>
            <a:chOff x="0" y="0"/>
            <a:chExt cx="812800" cy="812800"/>
          </a:xfrm>
        </p:grpSpPr>
        <p:sp>
          <p:nvSpPr>
            <p:cNvPr id="14" name="Freeform 14"/>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id="15" name="TextBox 15"/>
            <p:cNvSpPr txBox="1"/>
            <p:nvPr/>
          </p:nvSpPr>
          <p:spPr bwMode="auto">
            <a:xfrm>
              <a:off x="76200" y="47625"/>
              <a:ext cx="660400" cy="688975"/>
            </a:xfrm>
            <a:prstGeom prst="rect">
              <a:avLst/>
            </a:prstGeom>
            <a:grpFill/>
          </p:spPr>
          <p:txBody>
            <a:bodyPr lIns="50800" tIns="50800" rIns="50800" bIns="50800" rtlCol="0" anchor="ctr"/>
            <a:lstStyle/>
            <a:p>
              <a:pPr algn="ctr">
                <a:lnSpc>
                  <a:spcPts val="2240"/>
                </a:lnSpc>
                <a:defRPr/>
              </a:pPr>
              <a:endParaRPr/>
            </a:p>
          </p:txBody>
        </p:sp>
      </p:grpSp>
      <p:grpSp>
        <p:nvGrpSpPr>
          <p:cNvPr id="407706916" name="Group 16"/>
          <p:cNvGrpSpPr/>
          <p:nvPr/>
        </p:nvGrpSpPr>
        <p:grpSpPr bwMode="auto">
          <a:xfrm rot="0">
            <a:off x="5879685" y="3522251"/>
            <a:ext cx="362073" cy="362073"/>
            <a:chOff x="0" y="0"/>
            <a:chExt cx="812800" cy="812800"/>
          </a:xfrm>
        </p:grpSpPr>
        <p:sp>
          <p:nvSpPr>
            <p:cNvPr id="17" name="Freeform 17"/>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501"/>
            </a:solidFill>
          </p:spPr>
        </p:sp>
        <p:sp>
          <p:nvSpPr>
            <p:cNvPr id="18" name="TextBox 18"/>
            <p:cNvSpPr txBox="1"/>
            <p:nvPr/>
          </p:nvSpPr>
          <p:spPr bwMode="auto">
            <a:xfrm>
              <a:off x="76200" y="47625"/>
              <a:ext cx="660400" cy="688975"/>
            </a:xfrm>
            <a:prstGeom prst="rect">
              <a:avLst/>
            </a:prstGeom>
            <a:grpFill/>
          </p:spPr>
          <p:txBody>
            <a:bodyPr lIns="50800" tIns="50800" rIns="50800" bIns="50800" rtlCol="0" anchor="ctr"/>
            <a:lstStyle/>
            <a:p>
              <a:pPr algn="ctr">
                <a:lnSpc>
                  <a:spcPts val="2240"/>
                </a:lnSpc>
                <a:defRPr/>
              </a:pPr>
              <a:endParaRPr/>
            </a:p>
          </p:txBody>
        </p:sp>
      </p:grpSp>
      <p:grpSp>
        <p:nvGrpSpPr>
          <p:cNvPr id="1583542619" name="Group 19"/>
          <p:cNvGrpSpPr/>
          <p:nvPr/>
        </p:nvGrpSpPr>
        <p:grpSpPr bwMode="auto">
          <a:xfrm rot="0">
            <a:off x="12116081" y="3522251"/>
            <a:ext cx="362073" cy="362073"/>
            <a:chOff x="0" y="0"/>
            <a:chExt cx="812800" cy="812800"/>
          </a:xfrm>
        </p:grpSpPr>
        <p:sp>
          <p:nvSpPr>
            <p:cNvPr id="20" name="Freeform 20"/>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501"/>
            </a:solidFill>
          </p:spPr>
        </p:sp>
        <p:sp>
          <p:nvSpPr>
            <p:cNvPr id="21" name="TextBox 21"/>
            <p:cNvSpPr txBox="1"/>
            <p:nvPr/>
          </p:nvSpPr>
          <p:spPr bwMode="auto">
            <a:xfrm>
              <a:off x="76200" y="47625"/>
              <a:ext cx="660400" cy="688975"/>
            </a:xfrm>
            <a:prstGeom prst="rect">
              <a:avLst/>
            </a:prstGeom>
            <a:grpFill/>
          </p:spPr>
          <p:txBody>
            <a:bodyPr lIns="50800" tIns="50800" rIns="50800" bIns="50800" rtlCol="0" anchor="ctr"/>
            <a:lstStyle/>
            <a:p>
              <a:pPr algn="ctr">
                <a:lnSpc>
                  <a:spcPts val="2240"/>
                </a:lnSpc>
                <a:defRPr/>
              </a:pPr>
              <a:endParaRPr/>
            </a:p>
          </p:txBody>
        </p:sp>
      </p:grpSp>
      <p:sp>
        <p:nvSpPr>
          <p:cNvPr id="1084360482" name="AutoShape 22"/>
          <p:cNvSpPr/>
          <p:nvPr/>
        </p:nvSpPr>
        <p:spPr bwMode="auto">
          <a:xfrm flipV="1">
            <a:off x="3123560" y="3703288"/>
            <a:ext cx="2756125" cy="3508560"/>
          </a:xfrm>
          <a:prstGeom prst="line">
            <a:avLst/>
          </a:prstGeom>
          <a:ln w="19050" cap="rnd">
            <a:solidFill>
              <a:srgbClr val="A5A5A5"/>
            </a:solidFill>
            <a:prstDash val="lgDash"/>
            <a:headEnd type="none" w="sm" len="sm"/>
            <a:tailEnd type="none" w="sm" len="sm"/>
          </a:ln>
        </p:spPr>
      </p:sp>
      <p:sp>
        <p:nvSpPr>
          <p:cNvPr id="1058614633" name="AutoShape 23"/>
          <p:cNvSpPr/>
          <p:nvPr/>
        </p:nvSpPr>
        <p:spPr bwMode="auto">
          <a:xfrm flipH="1" flipV="1">
            <a:off x="12478154" y="3703288"/>
            <a:ext cx="2756125" cy="3508560"/>
          </a:xfrm>
          <a:prstGeom prst="line">
            <a:avLst/>
          </a:prstGeom>
          <a:ln w="19050" cap="rnd">
            <a:solidFill>
              <a:srgbClr val="A5A5A5"/>
            </a:solidFill>
            <a:prstDash val="lgDash"/>
            <a:headEnd type="none" w="sm" len="sm"/>
            <a:tailEnd type="none" w="sm" len="sm"/>
          </a:ln>
        </p:spPr>
      </p:sp>
      <p:sp>
        <p:nvSpPr>
          <p:cNvPr id="1879645807" name="AutoShape 24"/>
          <p:cNvSpPr/>
          <p:nvPr/>
        </p:nvSpPr>
        <p:spPr bwMode="auto">
          <a:xfrm flipV="1">
            <a:off x="9359956" y="3703288"/>
            <a:ext cx="2756125" cy="3508560"/>
          </a:xfrm>
          <a:prstGeom prst="line">
            <a:avLst/>
          </a:prstGeom>
          <a:ln w="19050" cap="rnd">
            <a:solidFill>
              <a:srgbClr val="A5A5A5"/>
            </a:solidFill>
            <a:prstDash val="lgDash"/>
            <a:headEnd type="none" w="sm" len="sm"/>
            <a:tailEnd type="none" w="sm" len="sm"/>
          </a:ln>
        </p:spPr>
      </p:sp>
      <p:sp>
        <p:nvSpPr>
          <p:cNvPr id="263780378" name="AutoShape 25"/>
          <p:cNvSpPr/>
          <p:nvPr/>
        </p:nvSpPr>
        <p:spPr bwMode="auto">
          <a:xfrm>
            <a:off x="6241758" y="3703288"/>
            <a:ext cx="2756125" cy="3508560"/>
          </a:xfrm>
          <a:prstGeom prst="line">
            <a:avLst/>
          </a:prstGeom>
          <a:ln w="19050" cap="rnd">
            <a:solidFill>
              <a:srgbClr val="A5A5A5"/>
            </a:solidFill>
            <a:prstDash val="lgDash"/>
            <a:headEnd type="none" w="sm" len="sm"/>
            <a:tailEnd type="none" w="sm" len="sm"/>
          </a:ln>
        </p:spPr>
      </p:sp>
      <p:sp>
        <p:nvSpPr>
          <p:cNvPr id="656732924" name="Freeform 26"/>
          <p:cNvSpPr/>
          <p:nvPr/>
        </p:nvSpPr>
        <p:spPr bwMode="auto">
          <a:xfrm rot="0" flipH="0" flipV="0">
            <a:off x="12088733" y="4686005"/>
            <a:ext cx="424434" cy="609600"/>
          </a:xfrm>
          <a:custGeom>
            <a:avLst/>
            <a:gdLst/>
            <a:ahLst/>
            <a:cxnLst/>
            <a:rect l="l" t="t" r="r" b="b"/>
            <a:pathLst>
              <a:path w="424434" h="609600" fill="norm" stroke="1" extrusionOk="0">
                <a:moveTo>
                  <a:pt x="0" y="0"/>
                </a:moveTo>
                <a:lnTo>
                  <a:pt x="424434" y="0"/>
                </a:lnTo>
                <a:lnTo>
                  <a:pt x="424434" y="609600"/>
                </a:lnTo>
                <a:lnTo>
                  <a:pt x="0" y="609600"/>
                </a:lnTo>
                <a:lnTo>
                  <a:pt x="0" y="0"/>
                </a:lnTo>
                <a:close/>
              </a:path>
            </a:pathLst>
          </a:custGeom>
          <a:blipFill>
            <a:blip r:embed="rId13"/>
            <a:srcRect l="0" t="0" r="0" b="0"/>
            <a:stretch/>
          </a:blipFill>
        </p:spPr>
      </p:sp>
      <p:sp>
        <p:nvSpPr>
          <p:cNvPr id="478662956" name="Freeform 27"/>
          <p:cNvSpPr/>
          <p:nvPr/>
        </p:nvSpPr>
        <p:spPr bwMode="auto">
          <a:xfrm rot="0" flipH="0" flipV="0">
            <a:off x="15110516" y="4686005"/>
            <a:ext cx="609600" cy="609600"/>
          </a:xfrm>
          <a:custGeom>
            <a:avLst/>
            <a:gdLst/>
            <a:ahLst/>
            <a:cxnLst/>
            <a:rect l="l" t="t" r="r" b="b"/>
            <a:pathLst>
              <a:path w="609600" h="609600" fill="norm" stroke="1" extrusionOk="0">
                <a:moveTo>
                  <a:pt x="0" y="0"/>
                </a:moveTo>
                <a:lnTo>
                  <a:pt x="609600" y="0"/>
                </a:lnTo>
                <a:lnTo>
                  <a:pt x="609600" y="609600"/>
                </a:lnTo>
                <a:lnTo>
                  <a:pt x="0" y="609600"/>
                </a:lnTo>
                <a:lnTo>
                  <a:pt x="0" y="0"/>
                </a:lnTo>
                <a:close/>
              </a:path>
            </a:pathLst>
          </a:custGeom>
          <a:blipFill>
            <a:blip r:embed="rId15"/>
            <a:srcRect l="0" t="0" r="0" b="0"/>
            <a:stretch/>
          </a:blipFill>
        </p:spPr>
      </p:sp>
      <p:sp>
        <p:nvSpPr>
          <p:cNvPr id="1481843825" name="Freeform 28"/>
          <p:cNvSpPr/>
          <p:nvPr/>
        </p:nvSpPr>
        <p:spPr bwMode="auto">
          <a:xfrm rot="0" flipH="0" flipV="0">
            <a:off x="2467122" y="4471491"/>
            <a:ext cx="950801" cy="950801"/>
          </a:xfrm>
          <a:custGeom>
            <a:avLst/>
            <a:gdLst/>
            <a:ahLst/>
            <a:cxnLst/>
            <a:rect l="l" t="t" r="r" b="b"/>
            <a:pathLst>
              <a:path w="950801" h="950801" fill="norm" stroke="1" extrusionOk="0">
                <a:moveTo>
                  <a:pt x="0" y="0"/>
                </a:moveTo>
                <a:lnTo>
                  <a:pt x="950800" y="0"/>
                </a:lnTo>
                <a:lnTo>
                  <a:pt x="950800" y="950801"/>
                </a:lnTo>
                <a:lnTo>
                  <a:pt x="0" y="950801"/>
                </a:lnTo>
                <a:lnTo>
                  <a:pt x="0" y="0"/>
                </a:lnTo>
                <a:close/>
              </a:path>
            </a:pathLst>
          </a:custGeom>
          <a:blipFill>
            <a:blip r:embed="rId17"/>
            <a:srcRect l="0" t="0" r="0" b="0"/>
            <a:stretch/>
          </a:blipFill>
        </p:spPr>
      </p:sp>
      <p:sp>
        <p:nvSpPr>
          <p:cNvPr id="492409557" name="Freeform 29"/>
          <p:cNvSpPr/>
          <p:nvPr/>
        </p:nvSpPr>
        <p:spPr bwMode="auto">
          <a:xfrm rot="0" flipH="0" flipV="0">
            <a:off x="5530793" y="4501285"/>
            <a:ext cx="1059855" cy="979040"/>
          </a:xfrm>
          <a:custGeom>
            <a:avLst/>
            <a:gdLst/>
            <a:ahLst/>
            <a:cxnLst/>
            <a:rect l="l" t="t" r="r" b="b"/>
            <a:pathLst>
              <a:path w="1059855" h="979041" fill="norm" stroke="1" extrusionOk="0">
                <a:moveTo>
                  <a:pt x="0" y="0"/>
                </a:moveTo>
                <a:lnTo>
                  <a:pt x="1059855" y="0"/>
                </a:lnTo>
                <a:lnTo>
                  <a:pt x="1059855" y="979041"/>
                </a:lnTo>
                <a:lnTo>
                  <a:pt x="0" y="979041"/>
                </a:lnTo>
                <a:lnTo>
                  <a:pt x="0" y="0"/>
                </a:lnTo>
                <a:close/>
              </a:path>
            </a:pathLst>
          </a:custGeom>
          <a:blipFill>
            <a:blip r:embed="rId19"/>
            <a:srcRect l="0" t="0" r="0" b="0"/>
            <a:stretch/>
          </a:blipFill>
        </p:spPr>
      </p:sp>
      <p:sp>
        <p:nvSpPr>
          <p:cNvPr id="600031662" name="Freeform 30"/>
          <p:cNvSpPr/>
          <p:nvPr/>
        </p:nvSpPr>
        <p:spPr bwMode="auto">
          <a:xfrm rot="0" flipH="0" flipV="0">
            <a:off x="8700953" y="4521045"/>
            <a:ext cx="947814" cy="939521"/>
          </a:xfrm>
          <a:custGeom>
            <a:avLst/>
            <a:gdLst/>
            <a:ahLst/>
            <a:cxnLst/>
            <a:rect l="l" t="t" r="r" b="b"/>
            <a:pathLst>
              <a:path w="947814" h="939521" fill="norm" stroke="1" extrusionOk="0">
                <a:moveTo>
                  <a:pt x="0" y="0"/>
                </a:moveTo>
                <a:lnTo>
                  <a:pt x="947814" y="0"/>
                </a:lnTo>
                <a:lnTo>
                  <a:pt x="947814" y="939521"/>
                </a:lnTo>
                <a:lnTo>
                  <a:pt x="0" y="939521"/>
                </a:lnTo>
                <a:lnTo>
                  <a:pt x="0" y="0"/>
                </a:lnTo>
                <a:close/>
              </a:path>
            </a:pathLst>
          </a:custGeom>
          <a:blipFill>
            <a:blip r:embed="rId21"/>
            <a:srcRect l="0" t="0" r="0" b="0"/>
            <a:stretch/>
          </a:blipFill>
        </p:spPr>
      </p:sp>
      <p:sp>
        <p:nvSpPr>
          <p:cNvPr id="1259567944" name="TextBox 31"/>
          <p:cNvSpPr txBox="1"/>
          <p:nvPr/>
        </p:nvSpPr>
        <p:spPr bwMode="auto">
          <a:xfrm rot="0">
            <a:off x="529600" y="1564076"/>
            <a:ext cx="17660713" cy="1015513"/>
          </a:xfrm>
          <a:prstGeom prst="rect">
            <a:avLst/>
          </a:prstGeom>
        </p:spPr>
        <p:txBody>
          <a:bodyPr lIns="0" tIns="0" rIns="0" bIns="0" rtlCol="0" anchor="t">
            <a:spAutoFit/>
          </a:bodyPr>
          <a:lstStyle/>
          <a:p>
            <a:pPr marL="0" lvl="0" indent="0" algn="l">
              <a:lnSpc>
                <a:spcPts val="4235"/>
              </a:lnSpc>
              <a:spcBef>
                <a:spcPts val="0"/>
              </a:spcBef>
              <a:defRPr/>
            </a:pPr>
            <a:r>
              <a:rPr lang="en-US" sz="1950" u="none" strike="noStrike">
                <a:solidFill>
                  <a:srgbClr val="0D0D0D"/>
                </a:solidFill>
                <a:latin typeface="Montserrat"/>
                <a:ea typeface="Montserrat"/>
                <a:cs typeface="Montserrat"/>
              </a:rPr>
              <a:t> Son caractère </a:t>
            </a:r>
            <a:r>
              <a:rPr lang="en-US" sz="1950" u="none" strike="noStrike">
                <a:solidFill>
                  <a:srgbClr val="0D0D0D"/>
                </a:solidFill>
                <a:latin typeface="Montserrat"/>
                <a:ea typeface="Montserrat"/>
                <a:cs typeface="Montserrat"/>
              </a:rPr>
              <a:t>o</a:t>
            </a:r>
            <a:r>
              <a:rPr lang="en-US" sz="1950" u="none" strike="noStrike">
                <a:solidFill>
                  <a:srgbClr val="0D0D0D"/>
                </a:solidFill>
                <a:latin typeface="Montserrat"/>
                <a:ea typeface="Montserrat"/>
                <a:cs typeface="Montserrat"/>
              </a:rPr>
              <a:t>pe</a:t>
            </a:r>
            <a:r>
              <a:rPr lang="en-US" sz="1950" u="none" strike="noStrike">
                <a:solidFill>
                  <a:srgbClr val="0D0D0D"/>
                </a:solidFill>
                <a:latin typeface="Montserrat"/>
                <a:ea typeface="Montserrat"/>
                <a:cs typeface="Montserrat"/>
              </a:rPr>
              <a:t>n</a:t>
            </a:r>
            <a:r>
              <a:rPr lang="en-US" sz="1950" u="none" strike="noStrike">
                <a:solidFill>
                  <a:srgbClr val="0D0D0D"/>
                </a:solidFill>
                <a:latin typeface="Montserrat"/>
                <a:ea typeface="Montserrat"/>
                <a:cs typeface="Montserrat"/>
              </a:rPr>
              <a:t>-</a:t>
            </a:r>
            <a:r>
              <a:rPr lang="en-US" sz="1950" u="none" strike="noStrike">
                <a:solidFill>
                  <a:srgbClr val="0D0D0D"/>
                </a:solidFill>
                <a:latin typeface="Montserrat"/>
                <a:ea typeface="Montserrat"/>
                <a:cs typeface="Montserrat"/>
              </a:rPr>
              <a:t>s</a:t>
            </a:r>
            <a:r>
              <a:rPr lang="en-US" sz="1950" u="none" strike="noStrike">
                <a:solidFill>
                  <a:srgbClr val="0D0D0D"/>
                </a:solidFill>
                <a:latin typeface="Montserrat"/>
                <a:ea typeface="Montserrat"/>
                <a:cs typeface="Montserrat"/>
              </a:rPr>
              <a:t>ource est un atout</a:t>
            </a:r>
            <a:r>
              <a:rPr lang="en-US" sz="1950" u="none" strike="noStrike">
                <a:solidFill>
                  <a:srgbClr val="0D0D0D"/>
                </a:solidFill>
                <a:latin typeface="Montserrat"/>
                <a:ea typeface="Montserrat"/>
                <a:cs typeface="Montserrat"/>
              </a:rPr>
              <a:t> ma</a:t>
            </a:r>
            <a:r>
              <a:rPr lang="en-US" sz="1950" u="none" strike="noStrike">
                <a:solidFill>
                  <a:srgbClr val="0D0D0D"/>
                </a:solidFill>
                <a:latin typeface="Montserrat"/>
                <a:ea typeface="Montserrat"/>
                <a:cs typeface="Montserrat"/>
              </a:rPr>
              <a:t>jeur, garant</a:t>
            </a:r>
            <a:r>
              <a:rPr lang="en-US" sz="1950" u="none" strike="noStrike">
                <a:solidFill>
                  <a:srgbClr val="0D0D0D"/>
                </a:solidFill>
                <a:latin typeface="Montserrat"/>
                <a:ea typeface="Montserrat"/>
                <a:cs typeface="Montserrat"/>
              </a:rPr>
              <a:t>i</a:t>
            </a:r>
            <a:r>
              <a:rPr lang="en-US" sz="1950" u="none" strike="noStrike">
                <a:solidFill>
                  <a:srgbClr val="0D0D0D"/>
                </a:solidFill>
                <a:latin typeface="Montserrat"/>
                <a:ea typeface="Montserrat"/>
                <a:cs typeface="Montserrat"/>
              </a:rPr>
              <a:t>ssa</a:t>
            </a:r>
            <a:r>
              <a:rPr lang="en-US" sz="1950" u="none" strike="noStrike">
                <a:solidFill>
                  <a:srgbClr val="0D0D0D"/>
                </a:solidFill>
                <a:latin typeface="Montserrat"/>
                <a:ea typeface="Montserrat"/>
                <a:cs typeface="Montserrat"/>
              </a:rPr>
              <a:t>nt</a:t>
            </a:r>
            <a:r>
              <a:rPr lang="en-US" sz="1950" u="none" strike="noStrike">
                <a:solidFill>
                  <a:srgbClr val="0D0D0D"/>
                </a:solidFill>
                <a:latin typeface="Montserrat"/>
                <a:ea typeface="Montserrat"/>
                <a:cs typeface="Montserrat"/>
              </a:rPr>
              <a:t> la gratuité, la tra</a:t>
            </a:r>
            <a:r>
              <a:rPr lang="en-US" sz="1950" u="none" strike="noStrike">
                <a:solidFill>
                  <a:srgbClr val="0D0D0D"/>
                </a:solidFill>
                <a:latin typeface="Montserrat"/>
                <a:ea typeface="Montserrat"/>
                <a:cs typeface="Montserrat"/>
              </a:rPr>
              <a:t>n</a:t>
            </a:r>
            <a:r>
              <a:rPr lang="en-US" sz="1950" u="none" strike="noStrike">
                <a:solidFill>
                  <a:srgbClr val="0D0D0D"/>
                </a:solidFill>
                <a:latin typeface="Montserrat"/>
                <a:ea typeface="Montserrat"/>
                <a:cs typeface="Montserrat"/>
              </a:rPr>
              <a:t>sp</a:t>
            </a:r>
            <a:r>
              <a:rPr lang="en-US" sz="1950" u="none" strike="noStrike">
                <a:solidFill>
                  <a:srgbClr val="0D0D0D"/>
                </a:solidFill>
                <a:latin typeface="Montserrat"/>
                <a:ea typeface="Montserrat"/>
                <a:cs typeface="Montserrat"/>
              </a:rPr>
              <a:t>a</a:t>
            </a:r>
            <a:r>
              <a:rPr lang="en-US" sz="1950" u="none" strike="noStrike">
                <a:solidFill>
                  <a:srgbClr val="0D0D0D"/>
                </a:solidFill>
                <a:latin typeface="Montserrat"/>
                <a:ea typeface="Montserrat"/>
                <a:cs typeface="Montserrat"/>
              </a:rPr>
              <a:t>re</a:t>
            </a:r>
            <a:r>
              <a:rPr lang="en-US" sz="1950" u="none" strike="noStrike">
                <a:solidFill>
                  <a:srgbClr val="0D0D0D"/>
                </a:solidFill>
                <a:latin typeface="Montserrat"/>
                <a:ea typeface="Montserrat"/>
                <a:cs typeface="Montserrat"/>
              </a:rPr>
              <a:t>n</a:t>
            </a:r>
            <a:r>
              <a:rPr lang="en-US" sz="1950" u="none" strike="noStrike">
                <a:solidFill>
                  <a:srgbClr val="0D0D0D"/>
                </a:solidFill>
                <a:latin typeface="Montserrat"/>
                <a:ea typeface="Montserrat"/>
                <a:cs typeface="Montserrat"/>
              </a:rPr>
              <a:t>ce </a:t>
            </a:r>
            <a:r>
              <a:rPr lang="en-US" sz="1950" u="none" strike="noStrike">
                <a:solidFill>
                  <a:srgbClr val="0D0D0D"/>
                </a:solidFill>
                <a:latin typeface="Montserrat"/>
                <a:ea typeface="Montserrat"/>
                <a:cs typeface="Montserrat"/>
              </a:rPr>
              <a:t>t</a:t>
            </a:r>
            <a:r>
              <a:rPr lang="en-US" sz="1950" u="none" strike="noStrike">
                <a:solidFill>
                  <a:srgbClr val="0D0D0D"/>
                </a:solidFill>
                <a:latin typeface="Montserrat"/>
                <a:ea typeface="Montserrat"/>
                <a:cs typeface="Montserrat"/>
              </a:rPr>
              <a:t>otale</a:t>
            </a:r>
            <a:r>
              <a:rPr lang="en-US" sz="1950" u="none" strike="noStrike">
                <a:solidFill>
                  <a:srgbClr val="0D0D0D"/>
                </a:solidFill>
                <a:latin typeface="Montserrat"/>
                <a:ea typeface="Montserrat"/>
                <a:cs typeface="Montserrat"/>
              </a:rPr>
              <a:t> </a:t>
            </a:r>
            <a:r>
              <a:rPr lang="en-US" sz="1950" u="none" strike="noStrike">
                <a:solidFill>
                  <a:srgbClr val="0D0D0D"/>
                </a:solidFill>
                <a:latin typeface="Montserrat"/>
                <a:ea typeface="Montserrat"/>
                <a:cs typeface="Montserrat"/>
              </a:rPr>
              <a:t>des ca</a:t>
            </a:r>
            <a:r>
              <a:rPr lang="en-US" sz="1950" u="none" strike="noStrike">
                <a:solidFill>
                  <a:srgbClr val="0D0D0D"/>
                </a:solidFill>
                <a:latin typeface="Montserrat"/>
                <a:ea typeface="Montserrat"/>
                <a:cs typeface="Montserrat"/>
              </a:rPr>
              <a:t>l</a:t>
            </a:r>
            <a:r>
              <a:rPr lang="en-US" sz="1950" u="none" strike="noStrike">
                <a:solidFill>
                  <a:srgbClr val="0D0D0D"/>
                </a:solidFill>
                <a:latin typeface="Montserrat"/>
                <a:ea typeface="Montserrat"/>
                <a:cs typeface="Montserrat"/>
              </a:rPr>
              <a:t>culs </a:t>
            </a:r>
            <a:r>
              <a:rPr lang="en-US" sz="1950" u="none" strike="noStrike">
                <a:solidFill>
                  <a:srgbClr val="0D0D0D"/>
                </a:solidFill>
                <a:latin typeface="Montserrat"/>
                <a:ea typeface="Montserrat"/>
                <a:cs typeface="Montserrat"/>
              </a:rPr>
              <a:t>e</a:t>
            </a:r>
            <a:r>
              <a:rPr lang="en-US" sz="1950" u="none" strike="noStrike">
                <a:solidFill>
                  <a:srgbClr val="0D0D0D"/>
                </a:solidFill>
                <a:latin typeface="Montserrat"/>
                <a:ea typeface="Montserrat"/>
                <a:cs typeface="Montserrat"/>
              </a:rPr>
              <a:t>t la po</a:t>
            </a:r>
            <a:r>
              <a:rPr lang="en-US" sz="1950" u="none" strike="noStrike">
                <a:solidFill>
                  <a:srgbClr val="0D0D0D"/>
                </a:solidFill>
                <a:latin typeface="Montserrat"/>
                <a:ea typeface="Montserrat"/>
                <a:cs typeface="Montserrat"/>
              </a:rPr>
              <a:t>s</a:t>
            </a:r>
            <a:r>
              <a:rPr lang="en-US" sz="1950" u="none" strike="noStrike">
                <a:solidFill>
                  <a:srgbClr val="0D0D0D"/>
                </a:solidFill>
                <a:latin typeface="Montserrat"/>
                <a:ea typeface="Montserrat"/>
                <a:cs typeface="Montserrat"/>
              </a:rPr>
              <a:t>sibilité</a:t>
            </a:r>
            <a:r>
              <a:rPr lang="en-US" sz="1950" u="none" strike="noStrike">
                <a:solidFill>
                  <a:srgbClr val="0D0D0D"/>
                </a:solidFill>
                <a:latin typeface="Montserrat"/>
                <a:ea typeface="Montserrat"/>
                <a:cs typeface="Montserrat"/>
              </a:rPr>
              <a:t> </a:t>
            </a:r>
            <a:r>
              <a:rPr lang="en-US" sz="1950" u="none" strike="noStrike">
                <a:solidFill>
                  <a:srgbClr val="0D0D0D"/>
                </a:solidFill>
                <a:latin typeface="Montserrat"/>
                <a:ea typeface="Montserrat"/>
                <a:cs typeface="Montserrat"/>
              </a:rPr>
              <a:t>de l'ada</a:t>
            </a:r>
            <a:r>
              <a:rPr lang="en-US" sz="1950" u="none" strike="noStrike">
                <a:solidFill>
                  <a:srgbClr val="0D0D0D"/>
                </a:solidFill>
                <a:latin typeface="Montserrat"/>
                <a:ea typeface="Montserrat"/>
                <a:cs typeface="Montserrat"/>
              </a:rPr>
              <a:t>p</a:t>
            </a:r>
            <a:r>
              <a:rPr lang="en-US" sz="1950" u="none" strike="noStrike">
                <a:solidFill>
                  <a:srgbClr val="0D0D0D"/>
                </a:solidFill>
                <a:latin typeface="Montserrat"/>
                <a:ea typeface="Montserrat"/>
                <a:cs typeface="Montserrat"/>
              </a:rPr>
              <a:t>ter finement </a:t>
            </a:r>
            <a:r>
              <a:rPr lang="en-US" sz="1950" u="none" strike="noStrike">
                <a:solidFill>
                  <a:srgbClr val="0D0D0D"/>
                </a:solidFill>
                <a:latin typeface="Montserrat"/>
                <a:ea typeface="Montserrat"/>
                <a:cs typeface="Montserrat"/>
              </a:rPr>
              <a:t>a</a:t>
            </a:r>
            <a:r>
              <a:rPr lang="en-US" sz="1950" u="none" strike="noStrike">
                <a:solidFill>
                  <a:srgbClr val="0D0D0D"/>
                </a:solidFill>
                <a:latin typeface="Montserrat"/>
                <a:ea typeface="Montserrat"/>
                <a:cs typeface="Montserrat"/>
              </a:rPr>
              <a:t>u </a:t>
            </a:r>
            <a:r>
              <a:rPr lang="en-US" sz="1950" u="none" strike="noStrike">
                <a:solidFill>
                  <a:srgbClr val="0D0D0D"/>
                </a:solidFill>
                <a:latin typeface="Montserrat"/>
                <a:ea typeface="Montserrat"/>
                <a:cs typeface="Montserrat"/>
              </a:rPr>
              <a:t>c</a:t>
            </a:r>
            <a:r>
              <a:rPr lang="en-US" sz="1950" u="none" strike="noStrike">
                <a:solidFill>
                  <a:srgbClr val="0D0D0D"/>
                </a:solidFill>
                <a:latin typeface="Montserrat"/>
                <a:ea typeface="Montserrat"/>
                <a:cs typeface="Montserrat"/>
              </a:rPr>
              <a:t>ont</a:t>
            </a:r>
            <a:r>
              <a:rPr lang="en-US" sz="1950" u="none" strike="noStrike">
                <a:solidFill>
                  <a:srgbClr val="0D0D0D"/>
                </a:solidFill>
                <a:latin typeface="Montserrat"/>
                <a:ea typeface="Montserrat"/>
                <a:cs typeface="Montserrat"/>
              </a:rPr>
              <a:t>e</a:t>
            </a:r>
            <a:r>
              <a:rPr lang="en-US" sz="1950" u="none" strike="noStrike">
                <a:solidFill>
                  <a:srgbClr val="0D0D0D"/>
                </a:solidFill>
                <a:latin typeface="Montserrat"/>
                <a:ea typeface="Montserrat"/>
                <a:cs typeface="Montserrat"/>
              </a:rPr>
              <a:t>xte ivoirien. Techniquement,</a:t>
            </a:r>
            <a:r>
              <a:rPr lang="en-US" sz="1950" u="none" strike="noStrike">
                <a:solidFill>
                  <a:srgbClr val="0D0D0D"/>
                </a:solidFill>
                <a:latin typeface="Montserrat"/>
                <a:ea typeface="Montserrat"/>
                <a:cs typeface="Montserrat"/>
              </a:rPr>
              <a:t> </a:t>
            </a:r>
            <a:r>
              <a:rPr lang="en-US" sz="1950" b="1" u="none" strike="noStrike">
                <a:solidFill>
                  <a:srgbClr val="0D0D0D"/>
                </a:solidFill>
                <a:latin typeface="Montserrat Bold"/>
                <a:ea typeface="Montserrat Bold"/>
                <a:cs typeface="Montserrat Bold"/>
              </a:rPr>
              <a:t>CLIMADA</a:t>
            </a:r>
            <a:r>
              <a:rPr lang="en-US" sz="1950" u="none" strike="noStrike">
                <a:solidFill>
                  <a:srgbClr val="0D0D0D"/>
                </a:solidFill>
                <a:latin typeface="Montserrat"/>
                <a:ea typeface="Montserrat"/>
                <a:cs typeface="Montserrat"/>
              </a:rPr>
              <a:t> </a:t>
            </a:r>
            <a:r>
              <a:rPr lang="en-US" sz="1950" u="none" strike="noStrike">
                <a:solidFill>
                  <a:srgbClr val="0D0D0D"/>
                </a:solidFill>
                <a:latin typeface="Montserrat"/>
                <a:ea typeface="Montserrat"/>
                <a:cs typeface="Montserrat"/>
              </a:rPr>
              <a:t>est</a:t>
            </a:r>
            <a:r>
              <a:rPr lang="en-US" sz="1950" u="none" strike="noStrike">
                <a:solidFill>
                  <a:srgbClr val="0D0D0D"/>
                </a:solidFill>
                <a:latin typeface="Montserrat"/>
                <a:ea typeface="Montserrat"/>
                <a:cs typeface="Montserrat"/>
              </a:rPr>
              <a:t> </a:t>
            </a:r>
            <a:r>
              <a:rPr lang="en-US" sz="1950" u="none" strike="noStrike">
                <a:solidFill>
                  <a:srgbClr val="0D0D0D"/>
                </a:solidFill>
                <a:latin typeface="Montserrat"/>
                <a:ea typeface="Montserrat"/>
                <a:cs typeface="Montserrat"/>
              </a:rPr>
              <a:t>stru</a:t>
            </a:r>
            <a:r>
              <a:rPr lang="en-US" sz="1950" u="none" strike="noStrike">
                <a:solidFill>
                  <a:srgbClr val="0D0D0D"/>
                </a:solidFill>
                <a:latin typeface="Montserrat"/>
                <a:ea typeface="Montserrat"/>
                <a:cs typeface="Montserrat"/>
              </a:rPr>
              <a:t>c</a:t>
            </a:r>
            <a:r>
              <a:rPr lang="en-US" sz="1950" u="none" strike="noStrike">
                <a:solidFill>
                  <a:srgbClr val="0D0D0D"/>
                </a:solidFill>
                <a:latin typeface="Montserrat"/>
                <a:ea typeface="Montserrat"/>
                <a:cs typeface="Montserrat"/>
              </a:rPr>
              <a:t>tu</a:t>
            </a:r>
            <a:r>
              <a:rPr lang="en-US" sz="1950" u="none" strike="noStrike">
                <a:solidFill>
                  <a:srgbClr val="0D0D0D"/>
                </a:solidFill>
                <a:latin typeface="Montserrat"/>
                <a:ea typeface="Montserrat"/>
                <a:cs typeface="Montserrat"/>
              </a:rPr>
              <a:t>r</a:t>
            </a:r>
            <a:r>
              <a:rPr lang="en-US" sz="1950" u="none" strike="noStrike">
                <a:solidFill>
                  <a:srgbClr val="0D0D0D"/>
                </a:solidFill>
                <a:latin typeface="Montserrat"/>
                <a:ea typeface="Montserrat"/>
                <a:cs typeface="Montserrat"/>
              </a:rPr>
              <a:t>é </a:t>
            </a:r>
            <a:r>
              <a:rPr lang="en-US" sz="1950" u="none" strike="noStrike">
                <a:solidFill>
                  <a:srgbClr val="0D0D0D"/>
                </a:solidFill>
                <a:latin typeface="Montserrat"/>
                <a:ea typeface="Montserrat"/>
                <a:cs typeface="Montserrat"/>
              </a:rPr>
              <a:t>en </a:t>
            </a:r>
            <a:r>
              <a:rPr lang="en-US" sz="1950" u="none" strike="noStrike">
                <a:solidFill>
                  <a:srgbClr val="0D0D0D"/>
                </a:solidFill>
                <a:latin typeface="Montserrat"/>
                <a:ea typeface="Montserrat"/>
                <a:cs typeface="Montserrat"/>
              </a:rPr>
              <a:t>pl</a:t>
            </a:r>
            <a:r>
              <a:rPr lang="en-US" sz="1950" u="none" strike="noStrike">
                <a:solidFill>
                  <a:srgbClr val="0D0D0D"/>
                </a:solidFill>
                <a:latin typeface="Montserrat"/>
                <a:ea typeface="Montserrat"/>
                <a:cs typeface="Montserrat"/>
              </a:rPr>
              <a:t>u</a:t>
            </a:r>
            <a:r>
              <a:rPr lang="en-US" sz="1950" u="none" strike="noStrike">
                <a:solidFill>
                  <a:srgbClr val="0D0D0D"/>
                </a:solidFill>
                <a:latin typeface="Montserrat"/>
                <a:ea typeface="Montserrat"/>
                <a:cs typeface="Montserrat"/>
              </a:rPr>
              <a:t>si</a:t>
            </a:r>
            <a:r>
              <a:rPr lang="en-US" sz="1950" u="none" strike="noStrike">
                <a:solidFill>
                  <a:srgbClr val="0D0D0D"/>
                </a:solidFill>
                <a:latin typeface="Montserrat"/>
                <a:ea typeface="Montserrat"/>
                <a:cs typeface="Montserrat"/>
              </a:rPr>
              <a:t>e</a:t>
            </a:r>
            <a:r>
              <a:rPr lang="en-US" sz="1950" u="none" strike="noStrike">
                <a:solidFill>
                  <a:srgbClr val="0D0D0D"/>
                </a:solidFill>
                <a:latin typeface="Montserrat"/>
                <a:ea typeface="Montserrat"/>
                <a:cs typeface="Montserrat"/>
              </a:rPr>
              <a:t>urs</a:t>
            </a:r>
            <a:r>
              <a:rPr lang="en-US" sz="1950" u="none" strike="noStrike">
                <a:solidFill>
                  <a:srgbClr val="0D0D0D"/>
                </a:solidFill>
                <a:latin typeface="Montserrat"/>
                <a:ea typeface="Montserrat"/>
                <a:cs typeface="Montserrat"/>
              </a:rPr>
              <a:t> </a:t>
            </a:r>
            <a:r>
              <a:rPr lang="en-US" sz="1950" b="1" u="none" strike="noStrike">
                <a:solidFill>
                  <a:srgbClr val="0D0D0D"/>
                </a:solidFill>
                <a:latin typeface="Montserrat Bold"/>
                <a:ea typeface="Montserrat Bold"/>
                <a:cs typeface="Montserrat Bold"/>
              </a:rPr>
              <a:t>module</a:t>
            </a:r>
            <a:r>
              <a:rPr lang="en-US" sz="1950" b="1" u="none" strike="noStrike">
                <a:solidFill>
                  <a:srgbClr val="0D0D0D"/>
                </a:solidFill>
                <a:latin typeface="Montserrat Bold"/>
                <a:ea typeface="Montserrat Bold"/>
                <a:cs typeface="Montserrat Bold"/>
              </a:rPr>
              <a:t>s</a:t>
            </a:r>
            <a:r>
              <a:rPr lang="en-US" sz="1950" u="none" strike="noStrike">
                <a:solidFill>
                  <a:srgbClr val="0D0D0D"/>
                </a:solidFill>
                <a:latin typeface="Montserrat"/>
                <a:ea typeface="Montserrat"/>
                <a:cs typeface="Montserrat"/>
              </a:rPr>
              <a:t> </a:t>
            </a:r>
            <a:r>
              <a:rPr lang="en-US" sz="1950" u="none" strike="noStrike">
                <a:solidFill>
                  <a:srgbClr val="0D0D0D"/>
                </a:solidFill>
                <a:latin typeface="Montserrat"/>
                <a:ea typeface="Montserrat"/>
                <a:cs typeface="Montserrat"/>
              </a:rPr>
              <a:t>sou</a:t>
            </a:r>
            <a:r>
              <a:rPr lang="en-US" sz="1950" u="none" strike="noStrike">
                <a:solidFill>
                  <a:srgbClr val="0D0D0D"/>
                </a:solidFill>
                <a:latin typeface="Montserrat"/>
                <a:ea typeface="Montserrat"/>
                <a:cs typeface="Montserrat"/>
              </a:rPr>
              <a:t>s </a:t>
            </a:r>
            <a:r>
              <a:rPr lang="en-US" sz="1950" u="none" strike="noStrike">
                <a:solidFill>
                  <a:srgbClr val="0D0D0D"/>
                </a:solidFill>
                <a:latin typeface="Montserrat"/>
                <a:ea typeface="Montserrat"/>
                <a:cs typeface="Montserrat"/>
              </a:rPr>
              <a:t>Pyth</a:t>
            </a:r>
            <a:r>
              <a:rPr lang="en-US" sz="1950" u="none" strike="noStrike">
                <a:solidFill>
                  <a:srgbClr val="0D0D0D"/>
                </a:solidFill>
                <a:latin typeface="Montserrat"/>
                <a:ea typeface="Montserrat"/>
                <a:cs typeface="Montserrat"/>
              </a:rPr>
              <a:t>o</a:t>
            </a:r>
            <a:r>
              <a:rPr lang="en-US" sz="1950" u="none" strike="noStrike">
                <a:solidFill>
                  <a:srgbClr val="0D0D0D"/>
                </a:solidFill>
                <a:latin typeface="Montserrat"/>
                <a:ea typeface="Montserrat"/>
                <a:cs typeface="Montserrat"/>
              </a:rPr>
              <a:t>n, chac</a:t>
            </a:r>
            <a:r>
              <a:rPr lang="en-US" sz="1950" u="none" strike="noStrike">
                <a:solidFill>
                  <a:srgbClr val="0D0D0D"/>
                </a:solidFill>
                <a:latin typeface="Montserrat"/>
                <a:ea typeface="Montserrat"/>
                <a:cs typeface="Montserrat"/>
              </a:rPr>
              <a:t>u</a:t>
            </a:r>
            <a:r>
              <a:rPr lang="en-US" sz="1950" u="none" strike="noStrike">
                <a:solidFill>
                  <a:srgbClr val="0D0D0D"/>
                </a:solidFill>
                <a:latin typeface="Montserrat"/>
                <a:ea typeface="Montserrat"/>
                <a:cs typeface="Montserrat"/>
              </a:rPr>
              <a:t>n ayan</a:t>
            </a:r>
            <a:r>
              <a:rPr lang="en-US" sz="1950" u="none" strike="noStrike">
                <a:solidFill>
                  <a:srgbClr val="0D0D0D"/>
                </a:solidFill>
                <a:latin typeface="Montserrat"/>
                <a:ea typeface="Montserrat"/>
                <a:cs typeface="Montserrat"/>
              </a:rPr>
              <a:t>t</a:t>
            </a:r>
            <a:r>
              <a:rPr lang="en-US" sz="1950" u="none" strike="noStrike">
                <a:solidFill>
                  <a:srgbClr val="0D0D0D"/>
                </a:solidFill>
                <a:latin typeface="Montserrat"/>
                <a:ea typeface="Montserrat"/>
                <a:cs typeface="Montserrat"/>
              </a:rPr>
              <a:t> un rô</a:t>
            </a:r>
            <a:r>
              <a:rPr lang="en-US" sz="1950" u="none" strike="noStrike">
                <a:solidFill>
                  <a:srgbClr val="0D0D0D"/>
                </a:solidFill>
                <a:latin typeface="Montserrat"/>
                <a:ea typeface="Montserrat"/>
                <a:cs typeface="Montserrat"/>
              </a:rPr>
              <a:t>l</a:t>
            </a:r>
            <a:r>
              <a:rPr lang="en-US" sz="1950" u="none" strike="noStrike">
                <a:solidFill>
                  <a:srgbClr val="0D0D0D"/>
                </a:solidFill>
                <a:latin typeface="Montserrat"/>
                <a:ea typeface="Montserrat"/>
                <a:cs typeface="Montserrat"/>
              </a:rPr>
              <a:t>e précis</a:t>
            </a:r>
            <a:r>
              <a:rPr lang="en-US" sz="1950" u="none" strike="noStrike">
                <a:solidFill>
                  <a:srgbClr val="0D0D0D"/>
                </a:solidFill>
                <a:latin typeface="Montserrat"/>
                <a:ea typeface="Montserrat"/>
                <a:cs typeface="Montserrat"/>
              </a:rPr>
              <a:t>.</a:t>
            </a:r>
            <a:endParaRPr/>
          </a:p>
        </p:txBody>
      </p:sp>
      <p:sp>
        <p:nvSpPr>
          <p:cNvPr id="857491735" name="TextBox 32"/>
          <p:cNvSpPr txBox="1"/>
          <p:nvPr/>
        </p:nvSpPr>
        <p:spPr bwMode="auto">
          <a:xfrm rot="0">
            <a:off x="1767804" y="7698808"/>
            <a:ext cx="2684972" cy="727710"/>
          </a:xfrm>
          <a:prstGeom prst="rect">
            <a:avLst/>
          </a:prstGeom>
        </p:spPr>
        <p:txBody>
          <a:bodyPr lIns="0" tIns="0" rIns="0" bIns="0" rtlCol="0" anchor="t">
            <a:spAutoFit/>
          </a:bodyPr>
          <a:lstStyle/>
          <a:p>
            <a:pPr algn="just">
              <a:lnSpc>
                <a:spcPts val="2940"/>
              </a:lnSpc>
              <a:defRPr/>
            </a:pPr>
            <a:r>
              <a:rPr lang="en-US" sz="2100" i="1">
                <a:solidFill>
                  <a:srgbClr val="000000"/>
                </a:solidFill>
                <a:latin typeface="Canva Sans Italics"/>
                <a:ea typeface="Canva Sans Italics"/>
                <a:cs typeface="Canva Sans Italics"/>
              </a:rPr>
              <a:t>Sert à modéliser les aléas.</a:t>
            </a:r>
            <a:endParaRPr/>
          </a:p>
        </p:txBody>
      </p:sp>
      <p:sp>
        <p:nvSpPr>
          <p:cNvPr id="1600751267" name="TextBox 33"/>
          <p:cNvSpPr txBox="1"/>
          <p:nvPr/>
        </p:nvSpPr>
        <p:spPr bwMode="auto">
          <a:xfrm rot="0">
            <a:off x="4985770" y="7698808"/>
            <a:ext cx="2878293" cy="727710"/>
          </a:xfrm>
          <a:prstGeom prst="rect">
            <a:avLst/>
          </a:prstGeom>
        </p:spPr>
        <p:txBody>
          <a:bodyPr lIns="0" tIns="0" rIns="0" bIns="0" rtlCol="0" anchor="t">
            <a:spAutoFit/>
          </a:bodyPr>
          <a:lstStyle/>
          <a:p>
            <a:pPr marL="0" lvl="0" indent="0" algn="just">
              <a:lnSpc>
                <a:spcPts val="2940"/>
              </a:lnSpc>
              <a:spcBef>
                <a:spcPts val="0"/>
              </a:spcBef>
              <a:defRPr/>
            </a:pPr>
            <a:r>
              <a:rPr lang="en-US" sz="2100" i="1" u="none" strike="noStrike">
                <a:solidFill>
                  <a:srgbClr val="000000"/>
                </a:solidFill>
                <a:latin typeface="Canva Sans Italics"/>
                <a:ea typeface="Canva Sans Italics"/>
                <a:cs typeface="Canva Sans Italics"/>
              </a:rPr>
              <a:t>Gère les données sur les actifs</a:t>
            </a:r>
            <a:endParaRPr/>
          </a:p>
        </p:txBody>
      </p:sp>
      <p:sp>
        <p:nvSpPr>
          <p:cNvPr id="1544167612" name="TextBox 34"/>
          <p:cNvSpPr txBox="1"/>
          <p:nvPr/>
        </p:nvSpPr>
        <p:spPr bwMode="auto">
          <a:xfrm rot="0">
            <a:off x="8119321" y="7698808"/>
            <a:ext cx="2613983" cy="727710"/>
          </a:xfrm>
          <a:prstGeom prst="rect">
            <a:avLst/>
          </a:prstGeom>
        </p:spPr>
        <p:txBody>
          <a:bodyPr lIns="0" tIns="0" rIns="0" bIns="0" rtlCol="0" anchor="t">
            <a:spAutoFit/>
          </a:bodyPr>
          <a:lstStyle/>
          <a:p>
            <a:pPr marL="0" lvl="0" indent="0" algn="just">
              <a:lnSpc>
                <a:spcPts val="2940"/>
              </a:lnSpc>
              <a:spcBef>
                <a:spcPts val="0"/>
              </a:spcBef>
              <a:defRPr/>
            </a:pPr>
            <a:r>
              <a:rPr lang="en-US" sz="2100" i="1" u="none" strike="noStrike">
                <a:solidFill>
                  <a:srgbClr val="000000"/>
                </a:solidFill>
                <a:latin typeface="Canva Sans Italics"/>
                <a:ea typeface="Canva Sans Italics"/>
                <a:cs typeface="Canva Sans Italics"/>
              </a:rPr>
              <a:t>Définit les courbes de vulnérabilité</a:t>
            </a:r>
            <a:endParaRPr/>
          </a:p>
        </p:txBody>
      </p:sp>
      <p:sp>
        <p:nvSpPr>
          <p:cNvPr id="1529874471" name="TextBox 35"/>
          <p:cNvSpPr txBox="1"/>
          <p:nvPr/>
        </p:nvSpPr>
        <p:spPr bwMode="auto">
          <a:xfrm rot="0">
            <a:off x="11317417" y="7698808"/>
            <a:ext cx="2524874" cy="1842135"/>
          </a:xfrm>
          <a:prstGeom prst="rect">
            <a:avLst/>
          </a:prstGeom>
        </p:spPr>
        <p:txBody>
          <a:bodyPr lIns="0" tIns="0" rIns="0" bIns="0" rtlCol="0" anchor="t">
            <a:spAutoFit/>
          </a:bodyPr>
          <a:lstStyle/>
          <a:p>
            <a:pPr marL="0" lvl="0" indent="0" algn="just">
              <a:lnSpc>
                <a:spcPts val="2940"/>
              </a:lnSpc>
              <a:spcBef>
                <a:spcPts val="0"/>
              </a:spcBef>
              <a:defRPr/>
            </a:pPr>
            <a:r>
              <a:rPr lang="en-US" sz="2100" i="1" u="none" strike="noStrike">
                <a:solidFill>
                  <a:srgbClr val="000000"/>
                </a:solidFill>
                <a:latin typeface="Canva Sans Italics"/>
                <a:ea typeface="Canva Sans Italics"/>
                <a:cs typeface="Canva Sans Italics"/>
              </a:rPr>
              <a:t>Le cœur du calcul est assuré par climada.engine, qui produit l'impact en FCFA</a:t>
            </a:r>
            <a:endParaRPr/>
          </a:p>
        </p:txBody>
      </p:sp>
      <p:sp>
        <p:nvSpPr>
          <p:cNvPr id="1827518888" name="TextBox 36"/>
          <p:cNvSpPr txBox="1"/>
          <p:nvPr/>
        </p:nvSpPr>
        <p:spPr bwMode="auto">
          <a:xfrm rot="0">
            <a:off x="14231630" y="7698808"/>
            <a:ext cx="3482036" cy="1099185"/>
          </a:xfrm>
          <a:prstGeom prst="rect">
            <a:avLst/>
          </a:prstGeom>
        </p:spPr>
        <p:txBody>
          <a:bodyPr lIns="0" tIns="0" rIns="0" bIns="0" rtlCol="0" anchor="t">
            <a:spAutoFit/>
          </a:bodyPr>
          <a:lstStyle/>
          <a:p>
            <a:pPr marL="0" lvl="0" indent="0" algn="just">
              <a:lnSpc>
                <a:spcPts val="2940"/>
              </a:lnSpc>
              <a:spcBef>
                <a:spcPts val="0"/>
              </a:spcBef>
              <a:defRPr/>
            </a:pPr>
            <a:r>
              <a:rPr lang="en-US" sz="2100" i="1" u="none" strike="noStrike">
                <a:solidFill>
                  <a:srgbClr val="000000"/>
                </a:solidFill>
                <a:latin typeface="Canva Sans Italics"/>
                <a:ea typeface="Canva Sans Italics"/>
                <a:cs typeface="Canva Sans Italics"/>
              </a:rPr>
              <a:t>Permet de réaliser les analyses économiques des mesures d'adaptation</a:t>
            </a:r>
            <a:endParaRPr/>
          </a:p>
        </p:txBody>
      </p:sp>
      <p:sp>
        <p:nvSpPr>
          <p:cNvPr id="1053415734" name="TextBox 37"/>
          <p:cNvSpPr txBox="1"/>
          <p:nvPr/>
        </p:nvSpPr>
        <p:spPr bwMode="auto">
          <a:xfrm rot="0">
            <a:off x="1767804" y="3533487"/>
            <a:ext cx="2563505" cy="523897"/>
          </a:xfrm>
          <a:prstGeom prst="rect">
            <a:avLst/>
          </a:prstGeom>
        </p:spPr>
        <p:txBody>
          <a:bodyPr lIns="0" tIns="0" rIns="0" bIns="0" rtlCol="0" anchor="t">
            <a:spAutoFit/>
          </a:bodyPr>
          <a:lstStyle/>
          <a:p>
            <a:pPr marL="0" lvl="0" indent="0" algn="ctr">
              <a:lnSpc>
                <a:spcPts val="4671"/>
              </a:lnSpc>
              <a:spcBef>
                <a:spcPts val="0"/>
              </a:spcBef>
              <a:defRPr/>
            </a:pPr>
            <a:r>
              <a:rPr lang="en-US" sz="2150" b="1">
                <a:solidFill>
                  <a:srgbClr val="0D0D0D"/>
                </a:solidFill>
                <a:latin typeface="Montserrat Bold"/>
                <a:ea typeface="Montserrat Bold"/>
                <a:cs typeface="Montserrat Bold"/>
              </a:rPr>
              <a:t>1.clim</a:t>
            </a:r>
            <a:r>
              <a:rPr lang="en-US" sz="2150" b="1" u="none" strike="noStrike">
                <a:solidFill>
                  <a:srgbClr val="0D0D0D"/>
                </a:solidFill>
                <a:latin typeface="Montserrat Bold"/>
                <a:ea typeface="Montserrat Bold"/>
                <a:cs typeface="Montserrat Bold"/>
              </a:rPr>
              <a:t>a</a:t>
            </a:r>
            <a:r>
              <a:rPr lang="en-US" sz="2150" b="1" u="none" strike="noStrike">
                <a:solidFill>
                  <a:srgbClr val="0D0D0D"/>
                </a:solidFill>
                <a:latin typeface="Montserrat Bold"/>
                <a:ea typeface="Montserrat Bold"/>
                <a:cs typeface="Montserrat Bold"/>
              </a:rPr>
              <a:t>da.hazard</a:t>
            </a:r>
            <a:endParaRPr/>
          </a:p>
        </p:txBody>
      </p:sp>
      <p:sp>
        <p:nvSpPr>
          <p:cNvPr id="1419271904" name="TextBox 38"/>
          <p:cNvSpPr txBox="1"/>
          <p:nvPr/>
        </p:nvSpPr>
        <p:spPr bwMode="auto">
          <a:xfrm rot="0">
            <a:off x="7503817" y="3533487"/>
            <a:ext cx="3413366" cy="523897"/>
          </a:xfrm>
          <a:prstGeom prst="rect">
            <a:avLst/>
          </a:prstGeom>
        </p:spPr>
        <p:txBody>
          <a:bodyPr lIns="0" tIns="0" rIns="0" bIns="0" rtlCol="0" anchor="t">
            <a:spAutoFit/>
          </a:bodyPr>
          <a:lstStyle/>
          <a:p>
            <a:pPr marL="0" lvl="0" indent="0" algn="ctr">
              <a:lnSpc>
                <a:spcPts val="4671"/>
              </a:lnSpc>
              <a:spcBef>
                <a:spcPts val="0"/>
              </a:spcBef>
              <a:defRPr/>
            </a:pPr>
            <a:r>
              <a:rPr lang="en-US" sz="2150" b="1">
                <a:solidFill>
                  <a:srgbClr val="0D0D0D"/>
                </a:solidFill>
                <a:latin typeface="Montserrat Bold"/>
                <a:ea typeface="Montserrat Bold"/>
                <a:cs typeface="Montserrat Bold"/>
              </a:rPr>
              <a:t>3.climada.impac</a:t>
            </a:r>
            <a:r>
              <a:rPr lang="en-US" sz="2150" b="1" u="none" strike="noStrike">
                <a:solidFill>
                  <a:srgbClr val="0D0D0D"/>
                </a:solidFill>
                <a:latin typeface="Montserrat Bold"/>
                <a:ea typeface="Montserrat Bold"/>
                <a:cs typeface="Montserrat Bold"/>
              </a:rPr>
              <a:t>t</a:t>
            </a:r>
            <a:r>
              <a:rPr lang="en-US" sz="2150" b="1" u="none" strike="noStrike">
                <a:solidFill>
                  <a:srgbClr val="0D0D0D"/>
                </a:solidFill>
                <a:latin typeface="Montserrat Bold"/>
                <a:ea typeface="Montserrat Bold"/>
                <a:cs typeface="Montserrat Bold"/>
              </a:rPr>
              <a:t>_funcs</a:t>
            </a:r>
            <a:endParaRPr/>
          </a:p>
        </p:txBody>
      </p:sp>
      <p:sp>
        <p:nvSpPr>
          <p:cNvPr id="373247017" name="TextBox 39"/>
          <p:cNvSpPr txBox="1"/>
          <p:nvPr/>
        </p:nvSpPr>
        <p:spPr bwMode="auto">
          <a:xfrm rot="0">
            <a:off x="4858051" y="6731846"/>
            <a:ext cx="2924690" cy="504847"/>
          </a:xfrm>
          <a:prstGeom prst="rect">
            <a:avLst/>
          </a:prstGeom>
        </p:spPr>
        <p:txBody>
          <a:bodyPr lIns="0" tIns="0" rIns="0" bIns="0" rtlCol="0" anchor="t">
            <a:spAutoFit/>
          </a:bodyPr>
          <a:lstStyle/>
          <a:p>
            <a:pPr marL="0" lvl="0" indent="0" algn="ctr">
              <a:lnSpc>
                <a:spcPts val="4533"/>
              </a:lnSpc>
              <a:spcBef>
                <a:spcPts val="0"/>
              </a:spcBef>
              <a:defRPr/>
            </a:pPr>
            <a:r>
              <a:rPr lang="en-US" sz="2100" b="1">
                <a:solidFill>
                  <a:srgbClr val="0D0D0D"/>
                </a:solidFill>
                <a:latin typeface="Montserrat Bold"/>
                <a:ea typeface="Montserrat Bold"/>
                <a:cs typeface="Montserrat Bold"/>
              </a:rPr>
              <a:t>2.climada.</a:t>
            </a:r>
            <a:r>
              <a:rPr lang="en-US" sz="2100" b="1" u="none" strike="noStrike">
                <a:solidFill>
                  <a:srgbClr val="0D0D0D"/>
                </a:solidFill>
                <a:latin typeface="Montserrat Bold"/>
                <a:ea typeface="Montserrat Bold"/>
                <a:cs typeface="Montserrat Bold"/>
              </a:rPr>
              <a:t>e</a:t>
            </a:r>
            <a:r>
              <a:rPr lang="en-US" sz="2100" b="1" u="none" strike="noStrike">
                <a:solidFill>
                  <a:srgbClr val="0D0D0D"/>
                </a:solidFill>
                <a:latin typeface="Montserrat Bold"/>
                <a:ea typeface="Montserrat Bold"/>
                <a:cs typeface="Montserrat Bold"/>
              </a:rPr>
              <a:t>xposure</a:t>
            </a:r>
            <a:endParaRPr/>
          </a:p>
        </p:txBody>
      </p:sp>
      <p:sp>
        <p:nvSpPr>
          <p:cNvPr id="1514217320" name="TextBox 40"/>
          <p:cNvSpPr txBox="1"/>
          <p:nvPr/>
        </p:nvSpPr>
        <p:spPr bwMode="auto">
          <a:xfrm rot="0">
            <a:off x="11352336" y="6712796"/>
            <a:ext cx="2601457" cy="523897"/>
          </a:xfrm>
          <a:prstGeom prst="rect">
            <a:avLst/>
          </a:prstGeom>
        </p:spPr>
        <p:txBody>
          <a:bodyPr lIns="0" tIns="0" rIns="0" bIns="0" rtlCol="0" anchor="t">
            <a:spAutoFit/>
          </a:bodyPr>
          <a:lstStyle/>
          <a:p>
            <a:pPr marL="0" lvl="0" indent="0" algn="ctr">
              <a:lnSpc>
                <a:spcPts val="4671"/>
              </a:lnSpc>
              <a:spcBef>
                <a:spcPts val="0"/>
              </a:spcBef>
              <a:defRPr/>
            </a:pPr>
            <a:r>
              <a:rPr lang="en-US" sz="2150" b="1">
                <a:solidFill>
                  <a:srgbClr val="0D0D0D"/>
                </a:solidFill>
                <a:latin typeface="Montserrat Bold"/>
                <a:ea typeface="Montserrat Bold"/>
                <a:cs typeface="Montserrat Bold"/>
              </a:rPr>
              <a:t>4.climada.e</a:t>
            </a:r>
            <a:r>
              <a:rPr lang="en-US" sz="2150" b="1" u="none" strike="noStrike">
                <a:solidFill>
                  <a:srgbClr val="0D0D0D"/>
                </a:solidFill>
                <a:latin typeface="Montserrat Bold"/>
                <a:ea typeface="Montserrat Bold"/>
                <a:cs typeface="Montserrat Bold"/>
              </a:rPr>
              <a:t>n</a:t>
            </a:r>
            <a:r>
              <a:rPr lang="en-US" sz="2150" b="1" u="none" strike="noStrike">
                <a:solidFill>
                  <a:srgbClr val="0D0D0D"/>
                </a:solidFill>
                <a:latin typeface="Montserrat Bold"/>
                <a:ea typeface="Montserrat Bold"/>
                <a:cs typeface="Montserrat Bold"/>
              </a:rPr>
              <a:t>gine</a:t>
            </a:r>
            <a:endParaRPr/>
          </a:p>
        </p:txBody>
      </p:sp>
      <p:sp>
        <p:nvSpPr>
          <p:cNvPr id="1224464485" name="TextBox 41"/>
          <p:cNvSpPr txBox="1"/>
          <p:nvPr/>
        </p:nvSpPr>
        <p:spPr bwMode="auto">
          <a:xfrm rot="0">
            <a:off x="13901509" y="3533487"/>
            <a:ext cx="3599115" cy="523897"/>
          </a:xfrm>
          <a:prstGeom prst="rect">
            <a:avLst/>
          </a:prstGeom>
        </p:spPr>
        <p:txBody>
          <a:bodyPr lIns="0" tIns="0" rIns="0" bIns="0" rtlCol="0" anchor="t">
            <a:spAutoFit/>
          </a:bodyPr>
          <a:lstStyle/>
          <a:p>
            <a:pPr marL="0" lvl="0" indent="0" algn="ctr">
              <a:lnSpc>
                <a:spcPts val="4671"/>
              </a:lnSpc>
              <a:spcBef>
                <a:spcPts val="0"/>
              </a:spcBef>
              <a:defRPr/>
            </a:pPr>
            <a:r>
              <a:rPr lang="en-US" sz="2150" b="1">
                <a:solidFill>
                  <a:srgbClr val="0D0D0D"/>
                </a:solidFill>
                <a:latin typeface="Montserrat Bold"/>
                <a:ea typeface="Montserrat Bold"/>
                <a:cs typeface="Montserrat Bold"/>
              </a:rPr>
              <a:t>climada.u</a:t>
            </a:r>
            <a:r>
              <a:rPr lang="en-US" sz="2150" b="1" u="none" strike="noStrike">
                <a:solidFill>
                  <a:srgbClr val="0D0D0D"/>
                </a:solidFill>
                <a:latin typeface="Montserrat Bold"/>
                <a:ea typeface="Montserrat Bold"/>
                <a:cs typeface="Montserrat Bold"/>
              </a:rPr>
              <a:t>til</a:t>
            </a:r>
            <a:r>
              <a:rPr lang="en-US" sz="2150" b="1" u="none" strike="noStrike">
                <a:solidFill>
                  <a:srgbClr val="0D0D0D"/>
                </a:solidFill>
                <a:latin typeface="Montserrat Bold"/>
                <a:ea typeface="Montserrat Bold"/>
                <a:cs typeface="Montserrat Bold"/>
              </a:rPr>
              <a:t>.cost_benefit</a:t>
            </a:r>
            <a:endParaRPr/>
          </a:p>
        </p:txBody>
      </p:sp>
      <p:sp>
        <p:nvSpPr>
          <p:cNvPr id="1171808965" name="TextBox 42"/>
          <p:cNvSpPr txBox="1"/>
          <p:nvPr/>
        </p:nvSpPr>
        <p:spPr bwMode="auto">
          <a:xfrm rot="0">
            <a:off x="2181018" y="196538"/>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ARCHITECTURE CLIMADA</a:t>
            </a:r>
            <a:endParaRPr/>
          </a:p>
        </p:txBody>
      </p:sp>
      <p:sp>
        <p:nvSpPr>
          <p:cNvPr id="1248132439" name="TextBox 43"/>
          <p:cNvSpPr txBox="1"/>
          <p:nvPr/>
        </p:nvSpPr>
        <p:spPr bwMode="auto">
          <a:xfrm rot="0">
            <a:off x="2181018" y="817605"/>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1C5739"/>
                </a:solidFill>
                <a:latin typeface="Helvetica World Bold"/>
                <a:ea typeface="Helvetica World Bold"/>
                <a:cs typeface="Helvetica World Bold"/>
              </a:rPr>
              <a:t>Une pla</a:t>
            </a:r>
            <a:r>
              <a:rPr lang="en-US" sz="2400" b="1">
                <a:solidFill>
                  <a:srgbClr val="1C5739"/>
                </a:solidFill>
                <a:latin typeface="Helvetica World Bold"/>
                <a:ea typeface="Helvetica World Bold"/>
                <a:cs typeface="Helvetica World Bold"/>
              </a:rPr>
              <a:t>teforme modulaire et open-source</a:t>
            </a:r>
            <a:endParaRPr/>
          </a:p>
        </p:txBody>
      </p:sp>
      <p:sp>
        <p:nvSpPr>
          <p:cNvPr id="134817993" name="TextBox 44"/>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1311361" name="AutoShape 2"/>
          <p:cNvSpPr/>
          <p:nvPr/>
        </p:nvSpPr>
        <p:spPr bwMode="auto">
          <a:xfrm>
            <a:off x="1958427" y="6149812"/>
            <a:ext cx="14371145" cy="0"/>
          </a:xfrm>
          <a:prstGeom prst="line">
            <a:avLst/>
          </a:prstGeom>
          <a:ln w="38100" cap="flat">
            <a:solidFill>
              <a:srgbClr val="8E94AA"/>
            </a:solidFill>
            <a:prstDash val="sysDash"/>
            <a:headEnd type="none" w="sm" len="sm"/>
            <a:tailEnd type="none" w="sm" len="sm"/>
          </a:ln>
        </p:spPr>
      </p:sp>
      <p:sp>
        <p:nvSpPr>
          <p:cNvPr id="1431369465" name="Freeform 3"/>
          <p:cNvSpPr/>
          <p:nvPr/>
        </p:nvSpPr>
        <p:spPr bwMode="auto">
          <a:xfrm rot="0" flipH="0" flipV="0">
            <a:off x="1028700" y="3089668"/>
            <a:ext cx="1859455" cy="3199062"/>
          </a:xfrm>
          <a:custGeom>
            <a:avLst/>
            <a:gdLst/>
            <a:ahLst/>
            <a:cxnLst/>
            <a:rect l="l" t="t" r="r" b="b"/>
            <a:pathLst>
              <a:path w="1859455" h="3199062" fill="norm" stroke="1" extrusionOk="0">
                <a:moveTo>
                  <a:pt x="0" y="0"/>
                </a:moveTo>
                <a:lnTo>
                  <a:pt x="1859455" y="0"/>
                </a:lnTo>
                <a:lnTo>
                  <a:pt x="1859455" y="3199062"/>
                </a:lnTo>
                <a:lnTo>
                  <a:pt x="0" y="3199062"/>
                </a:lnTo>
                <a:lnTo>
                  <a:pt x="0" y="0"/>
                </a:lnTo>
                <a:close/>
              </a:path>
            </a:pathLst>
          </a:custGeom>
          <a:blipFill>
            <a:blip r:embed="rId3"/>
            <a:srcRect l="0" t="0" r="0" b="0"/>
            <a:stretch/>
          </a:blipFill>
        </p:spPr>
      </p:sp>
      <p:sp>
        <p:nvSpPr>
          <p:cNvPr id="259487230" name="Freeform 4"/>
          <p:cNvSpPr/>
          <p:nvPr/>
        </p:nvSpPr>
        <p:spPr bwMode="auto">
          <a:xfrm rot="0" flipH="0" flipV="1">
            <a:off x="3902929" y="6009027"/>
            <a:ext cx="1859455" cy="3199062"/>
          </a:xfrm>
          <a:custGeom>
            <a:avLst/>
            <a:gdLst/>
            <a:ahLst/>
            <a:cxnLst/>
            <a:rect l="l" t="t" r="r" b="b"/>
            <a:pathLst>
              <a:path w="1859455" h="3199062" fill="norm" stroke="1" extrusionOk="0">
                <a:moveTo>
                  <a:pt x="0" y="3199062"/>
                </a:moveTo>
                <a:lnTo>
                  <a:pt x="1859455" y="3199062"/>
                </a:lnTo>
                <a:lnTo>
                  <a:pt x="1859455" y="0"/>
                </a:lnTo>
                <a:lnTo>
                  <a:pt x="0" y="0"/>
                </a:lnTo>
                <a:lnTo>
                  <a:pt x="0" y="3199062"/>
                </a:lnTo>
                <a:close/>
              </a:path>
            </a:pathLst>
          </a:custGeom>
          <a:blipFill>
            <a:blip r:embed="rId5"/>
            <a:srcRect l="0" t="0" r="0" b="0"/>
            <a:stretch/>
          </a:blipFill>
        </p:spPr>
      </p:sp>
      <p:sp>
        <p:nvSpPr>
          <p:cNvPr id="1612510941" name="Freeform 5"/>
          <p:cNvSpPr/>
          <p:nvPr/>
        </p:nvSpPr>
        <p:spPr bwMode="auto">
          <a:xfrm rot="0" flipH="0" flipV="0">
            <a:off x="6777158" y="3089668"/>
            <a:ext cx="1859455" cy="3199062"/>
          </a:xfrm>
          <a:custGeom>
            <a:avLst/>
            <a:gdLst/>
            <a:ahLst/>
            <a:cxnLst/>
            <a:rect l="l" t="t" r="r" b="b"/>
            <a:pathLst>
              <a:path w="1859455" h="3199062" fill="norm" stroke="1" extrusionOk="0">
                <a:moveTo>
                  <a:pt x="0" y="0"/>
                </a:moveTo>
                <a:lnTo>
                  <a:pt x="1859455" y="0"/>
                </a:lnTo>
                <a:lnTo>
                  <a:pt x="1859455" y="3199062"/>
                </a:lnTo>
                <a:lnTo>
                  <a:pt x="0" y="3199062"/>
                </a:lnTo>
                <a:lnTo>
                  <a:pt x="0" y="0"/>
                </a:lnTo>
                <a:close/>
              </a:path>
            </a:pathLst>
          </a:custGeom>
          <a:blipFill>
            <a:blip r:embed="rId7"/>
            <a:srcRect l="0" t="0" r="0" b="0"/>
            <a:stretch/>
          </a:blipFill>
        </p:spPr>
      </p:sp>
      <p:sp>
        <p:nvSpPr>
          <p:cNvPr id="2068020624" name="Freeform 6"/>
          <p:cNvSpPr/>
          <p:nvPr/>
        </p:nvSpPr>
        <p:spPr bwMode="auto">
          <a:xfrm rot="0" flipH="0" flipV="1">
            <a:off x="9651387" y="6009027"/>
            <a:ext cx="1859455" cy="3199062"/>
          </a:xfrm>
          <a:custGeom>
            <a:avLst/>
            <a:gdLst/>
            <a:ahLst/>
            <a:cxnLst/>
            <a:rect l="l" t="t" r="r" b="b"/>
            <a:pathLst>
              <a:path w="1859455" h="3199062" fill="norm" stroke="1" extrusionOk="0">
                <a:moveTo>
                  <a:pt x="0" y="3199062"/>
                </a:moveTo>
                <a:lnTo>
                  <a:pt x="1859455" y="3199062"/>
                </a:lnTo>
                <a:lnTo>
                  <a:pt x="1859455" y="0"/>
                </a:lnTo>
                <a:lnTo>
                  <a:pt x="0" y="0"/>
                </a:lnTo>
                <a:lnTo>
                  <a:pt x="0" y="3199062"/>
                </a:lnTo>
                <a:close/>
              </a:path>
            </a:pathLst>
          </a:custGeom>
          <a:blipFill>
            <a:blip r:embed="rId9"/>
            <a:srcRect l="0" t="0" r="0" b="0"/>
            <a:stretch/>
          </a:blipFill>
        </p:spPr>
      </p:sp>
      <p:sp>
        <p:nvSpPr>
          <p:cNvPr id="1492493536" name="Freeform 7"/>
          <p:cNvSpPr/>
          <p:nvPr/>
        </p:nvSpPr>
        <p:spPr bwMode="auto">
          <a:xfrm rot="0" flipH="0" flipV="0">
            <a:off x="12525616" y="3089668"/>
            <a:ext cx="1859455" cy="3199062"/>
          </a:xfrm>
          <a:custGeom>
            <a:avLst/>
            <a:gdLst/>
            <a:ahLst/>
            <a:cxnLst/>
            <a:rect l="l" t="t" r="r" b="b"/>
            <a:pathLst>
              <a:path w="1859455" h="3199062" fill="norm" stroke="1" extrusionOk="0">
                <a:moveTo>
                  <a:pt x="0" y="0"/>
                </a:moveTo>
                <a:lnTo>
                  <a:pt x="1859455" y="0"/>
                </a:lnTo>
                <a:lnTo>
                  <a:pt x="1859455" y="3199062"/>
                </a:lnTo>
                <a:lnTo>
                  <a:pt x="0" y="3199062"/>
                </a:lnTo>
                <a:lnTo>
                  <a:pt x="0" y="0"/>
                </a:lnTo>
                <a:close/>
              </a:path>
            </a:pathLst>
          </a:custGeom>
          <a:blipFill>
            <a:blip r:embed="rId11"/>
            <a:srcRect l="0" t="0" r="0" b="0"/>
            <a:stretch/>
          </a:blipFill>
        </p:spPr>
      </p:sp>
      <p:sp>
        <p:nvSpPr>
          <p:cNvPr id="647081981" name="Freeform 8"/>
          <p:cNvSpPr/>
          <p:nvPr/>
        </p:nvSpPr>
        <p:spPr bwMode="auto">
          <a:xfrm rot="0" flipH="0" flipV="1">
            <a:off x="15399845" y="6009027"/>
            <a:ext cx="1859455" cy="3199062"/>
          </a:xfrm>
          <a:custGeom>
            <a:avLst/>
            <a:gdLst/>
            <a:ahLst/>
            <a:cxnLst/>
            <a:rect l="l" t="t" r="r" b="b"/>
            <a:pathLst>
              <a:path w="1859455" h="3199062" fill="norm" stroke="1" extrusionOk="0">
                <a:moveTo>
                  <a:pt x="0" y="3199062"/>
                </a:moveTo>
                <a:lnTo>
                  <a:pt x="1859455" y="3199062"/>
                </a:lnTo>
                <a:lnTo>
                  <a:pt x="1859455" y="0"/>
                </a:lnTo>
                <a:lnTo>
                  <a:pt x="0" y="0"/>
                </a:lnTo>
                <a:lnTo>
                  <a:pt x="0" y="3199062"/>
                </a:lnTo>
                <a:close/>
              </a:path>
            </a:pathLst>
          </a:custGeom>
          <a:blipFill>
            <a:blip r:embed="rId13"/>
            <a:srcRect l="0" t="0" r="0" b="0"/>
            <a:stretch/>
          </a:blipFill>
        </p:spPr>
      </p:sp>
      <p:grpSp>
        <p:nvGrpSpPr>
          <p:cNvPr id="1525644075" name="Group 9"/>
          <p:cNvGrpSpPr/>
          <p:nvPr/>
        </p:nvGrpSpPr>
        <p:grpSpPr bwMode="auto">
          <a:xfrm rot="0">
            <a:off x="815427" y="6667273"/>
            <a:ext cx="2286000" cy="514350"/>
            <a:chOff x="0" y="0"/>
            <a:chExt cx="602074" cy="135467"/>
          </a:xfrm>
        </p:grpSpPr>
        <p:sp>
          <p:nvSpPr>
            <p:cNvPr id="10" name="Freeform 10"/>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FDCB5E"/>
            </a:solidFill>
          </p:spPr>
        </p:sp>
        <p:sp>
          <p:nvSpPr>
            <p:cNvPr id="11" name="TextBox 11"/>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1</a:t>
              </a:r>
              <a:endParaRPr/>
            </a:p>
          </p:txBody>
        </p:sp>
      </p:grpSp>
      <p:grpSp>
        <p:nvGrpSpPr>
          <p:cNvPr id="939539324" name="Group 12"/>
          <p:cNvGrpSpPr/>
          <p:nvPr/>
        </p:nvGrpSpPr>
        <p:grpSpPr bwMode="auto">
          <a:xfrm rot="0">
            <a:off x="3689656" y="5117156"/>
            <a:ext cx="2286000" cy="514350"/>
            <a:chOff x="0" y="0"/>
            <a:chExt cx="602074" cy="135467"/>
          </a:xfrm>
        </p:grpSpPr>
        <p:sp>
          <p:nvSpPr>
            <p:cNvPr id="13" name="Freeform 13"/>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FFA360"/>
            </a:solidFill>
          </p:spPr>
        </p:sp>
        <p:sp>
          <p:nvSpPr>
            <p:cNvPr id="14" name="TextBox 14"/>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2</a:t>
              </a:r>
              <a:endParaRPr/>
            </a:p>
          </p:txBody>
        </p:sp>
      </p:grpSp>
      <p:grpSp>
        <p:nvGrpSpPr>
          <p:cNvPr id="868593214" name="Group 15"/>
          <p:cNvGrpSpPr/>
          <p:nvPr/>
        </p:nvGrpSpPr>
        <p:grpSpPr bwMode="auto">
          <a:xfrm rot="0">
            <a:off x="9438115" y="5117156"/>
            <a:ext cx="2286000" cy="514350"/>
            <a:chOff x="0" y="0"/>
            <a:chExt cx="602074" cy="135467"/>
          </a:xfrm>
        </p:grpSpPr>
        <p:sp>
          <p:nvSpPr>
            <p:cNvPr id="16" name="Freeform 16"/>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FF5EA0"/>
            </a:solidFill>
          </p:spPr>
        </p:sp>
        <p:sp>
          <p:nvSpPr>
            <p:cNvPr id="17" name="TextBox 17"/>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4</a:t>
              </a:r>
              <a:endParaRPr/>
            </a:p>
          </p:txBody>
        </p:sp>
      </p:grpSp>
      <p:grpSp>
        <p:nvGrpSpPr>
          <p:cNvPr id="936654896" name="Group 18"/>
          <p:cNvGrpSpPr/>
          <p:nvPr/>
        </p:nvGrpSpPr>
        <p:grpSpPr bwMode="auto">
          <a:xfrm rot="0">
            <a:off x="6563885" y="6667273"/>
            <a:ext cx="2286000" cy="514350"/>
            <a:chOff x="0" y="0"/>
            <a:chExt cx="602074" cy="135467"/>
          </a:xfrm>
        </p:grpSpPr>
        <p:sp>
          <p:nvSpPr>
            <p:cNvPr id="19" name="Freeform 19"/>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FF7B7A"/>
            </a:solidFill>
          </p:spPr>
        </p:sp>
        <p:sp>
          <p:nvSpPr>
            <p:cNvPr id="20" name="TextBox 20"/>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3</a:t>
              </a:r>
              <a:endParaRPr/>
            </a:p>
          </p:txBody>
        </p:sp>
      </p:grpSp>
      <p:grpSp>
        <p:nvGrpSpPr>
          <p:cNvPr id="591016287" name="Group 21"/>
          <p:cNvGrpSpPr/>
          <p:nvPr/>
        </p:nvGrpSpPr>
        <p:grpSpPr bwMode="auto">
          <a:xfrm rot="0">
            <a:off x="12310334" y="6667273"/>
            <a:ext cx="2286000" cy="514350"/>
            <a:chOff x="0" y="0"/>
            <a:chExt cx="602074" cy="135467"/>
          </a:xfrm>
        </p:grpSpPr>
        <p:sp>
          <p:nvSpPr>
            <p:cNvPr id="22" name="Freeform 22"/>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D359C7"/>
            </a:solidFill>
          </p:spPr>
        </p:sp>
        <p:sp>
          <p:nvSpPr>
            <p:cNvPr id="23" name="TextBox 23"/>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5</a:t>
              </a:r>
              <a:endParaRPr/>
            </a:p>
          </p:txBody>
        </p:sp>
      </p:grpSp>
      <p:grpSp>
        <p:nvGrpSpPr>
          <p:cNvPr id="717066700" name="Group 24"/>
          <p:cNvGrpSpPr/>
          <p:nvPr/>
        </p:nvGrpSpPr>
        <p:grpSpPr bwMode="auto">
          <a:xfrm rot="0">
            <a:off x="15186573" y="5117156"/>
            <a:ext cx="2286000" cy="514350"/>
            <a:chOff x="0" y="0"/>
            <a:chExt cx="602074" cy="135467"/>
          </a:xfrm>
        </p:grpSpPr>
        <p:sp>
          <p:nvSpPr>
            <p:cNvPr id="25" name="Freeform 25"/>
            <p:cNvSpPr/>
            <p:nvPr/>
          </p:nvSpPr>
          <p:spPr bwMode="auto">
            <a:xfrm rot="0" flipH="0" flipV="0">
              <a:off x="0" y="0"/>
              <a:ext cx="602074" cy="135467"/>
            </a:xfrm>
            <a:custGeom>
              <a:avLst/>
              <a:gdLst/>
              <a:ahLst/>
              <a:cxnLst/>
              <a:rect l="l" t="t" r="r" b="b"/>
              <a:pathLst>
                <a:path w="602074" h="135467" fill="norm" stroke="1" extrusionOk="0">
                  <a:moveTo>
                    <a:pt x="0" y="0"/>
                  </a:moveTo>
                  <a:lnTo>
                    <a:pt x="602074" y="0"/>
                  </a:lnTo>
                  <a:lnTo>
                    <a:pt x="602074" y="135467"/>
                  </a:lnTo>
                  <a:lnTo>
                    <a:pt x="0" y="135467"/>
                  </a:lnTo>
                  <a:close/>
                </a:path>
              </a:pathLst>
            </a:custGeom>
            <a:solidFill>
              <a:srgbClr val="7765E3"/>
            </a:solidFill>
          </p:spPr>
        </p:sp>
        <p:sp>
          <p:nvSpPr>
            <p:cNvPr id="26" name="TextBox 26"/>
            <p:cNvSpPr txBox="1"/>
            <p:nvPr/>
          </p:nvSpPr>
          <p:spPr bwMode="auto">
            <a:xfrm>
              <a:off x="0" y="0"/>
              <a:ext cx="602074" cy="135467"/>
            </a:xfrm>
            <a:prstGeom prst="rect">
              <a:avLst/>
            </a:prstGeom>
            <a:grpFill/>
          </p:spPr>
          <p:txBody>
            <a:bodyPr lIns="50800" tIns="50800" rIns="50800" bIns="50800" rtlCol="0" anchor="ctr"/>
            <a:lstStyle/>
            <a:p>
              <a:pPr algn="ctr">
                <a:lnSpc>
                  <a:spcPts val="2399"/>
                </a:lnSpc>
                <a:defRPr/>
              </a:pPr>
              <a:r>
                <a:rPr lang="en-US" sz="2000" b="1">
                  <a:solidFill>
                    <a:srgbClr val="000000"/>
                  </a:solidFill>
                  <a:latin typeface="TT Norms Bold"/>
                  <a:ea typeface="TT Norms Bold"/>
                  <a:cs typeface="TT Norms Bold"/>
                </a:rPr>
                <a:t>ÉTAPE 6 &amp; 7</a:t>
              </a:r>
              <a:endParaRPr/>
            </a:p>
          </p:txBody>
        </p:sp>
      </p:grpSp>
      <p:sp>
        <p:nvSpPr>
          <p:cNvPr id="21042651" name="Freeform 27"/>
          <p:cNvSpPr/>
          <p:nvPr/>
        </p:nvSpPr>
        <p:spPr bwMode="auto">
          <a:xfrm rot="0" flipH="0" flipV="0">
            <a:off x="16024773" y="8039100"/>
            <a:ext cx="609600" cy="558546"/>
          </a:xfrm>
          <a:custGeom>
            <a:avLst/>
            <a:gdLst/>
            <a:ahLst/>
            <a:cxnLst/>
            <a:rect l="l" t="t" r="r" b="b"/>
            <a:pathLst>
              <a:path w="609600" h="558546" fill="norm" stroke="1" extrusionOk="0">
                <a:moveTo>
                  <a:pt x="0" y="0"/>
                </a:moveTo>
                <a:lnTo>
                  <a:pt x="609600" y="0"/>
                </a:lnTo>
                <a:lnTo>
                  <a:pt x="609600" y="558546"/>
                </a:lnTo>
                <a:lnTo>
                  <a:pt x="0" y="558546"/>
                </a:lnTo>
                <a:lnTo>
                  <a:pt x="0" y="0"/>
                </a:lnTo>
                <a:close/>
              </a:path>
            </a:pathLst>
          </a:custGeom>
          <a:blipFill>
            <a:blip r:embed="rId15"/>
            <a:srcRect l="0" t="0" r="0" b="0"/>
            <a:stretch/>
          </a:blipFill>
        </p:spPr>
      </p:sp>
      <p:sp>
        <p:nvSpPr>
          <p:cNvPr id="1835178365" name="Freeform 28"/>
          <p:cNvSpPr/>
          <p:nvPr/>
        </p:nvSpPr>
        <p:spPr bwMode="auto">
          <a:xfrm rot="0" flipH="0" flipV="0">
            <a:off x="4527856" y="8013573"/>
            <a:ext cx="609600" cy="609600"/>
          </a:xfrm>
          <a:custGeom>
            <a:avLst/>
            <a:gdLst/>
            <a:ahLst/>
            <a:cxnLst/>
            <a:rect l="l" t="t" r="r" b="b"/>
            <a:pathLst>
              <a:path w="609600" h="609600" fill="norm" stroke="1" extrusionOk="0">
                <a:moveTo>
                  <a:pt x="0" y="0"/>
                </a:moveTo>
                <a:lnTo>
                  <a:pt x="609600" y="0"/>
                </a:lnTo>
                <a:lnTo>
                  <a:pt x="609600" y="609600"/>
                </a:lnTo>
                <a:lnTo>
                  <a:pt x="0" y="609600"/>
                </a:lnTo>
                <a:lnTo>
                  <a:pt x="0" y="0"/>
                </a:lnTo>
                <a:close/>
              </a:path>
            </a:pathLst>
          </a:custGeom>
          <a:blipFill>
            <a:blip r:embed="rId17"/>
            <a:srcRect l="0" t="0" r="0" b="0"/>
            <a:stretch/>
          </a:blipFill>
        </p:spPr>
      </p:sp>
      <p:sp>
        <p:nvSpPr>
          <p:cNvPr id="2063410598" name="Freeform 29"/>
          <p:cNvSpPr/>
          <p:nvPr/>
        </p:nvSpPr>
        <p:spPr bwMode="auto">
          <a:xfrm rot="0" flipH="0" flipV="0">
            <a:off x="1615492" y="3635984"/>
            <a:ext cx="685870" cy="685870"/>
          </a:xfrm>
          <a:custGeom>
            <a:avLst/>
            <a:gdLst/>
            <a:ahLst/>
            <a:cxnLst/>
            <a:rect l="l" t="t" r="r" b="b"/>
            <a:pathLst>
              <a:path w="685870" h="685870" fill="norm" stroke="1" extrusionOk="0">
                <a:moveTo>
                  <a:pt x="0" y="0"/>
                </a:moveTo>
                <a:lnTo>
                  <a:pt x="685871" y="0"/>
                </a:lnTo>
                <a:lnTo>
                  <a:pt x="685871" y="685870"/>
                </a:lnTo>
                <a:lnTo>
                  <a:pt x="0" y="685870"/>
                </a:lnTo>
                <a:lnTo>
                  <a:pt x="0" y="0"/>
                </a:lnTo>
                <a:close/>
              </a:path>
            </a:pathLst>
          </a:custGeom>
          <a:blipFill>
            <a:blip r:embed="rId19"/>
            <a:srcRect l="0" t="0" r="0" b="0"/>
            <a:stretch/>
          </a:blipFill>
        </p:spPr>
      </p:sp>
      <p:sp>
        <p:nvSpPr>
          <p:cNvPr id="1092278144" name="Freeform 30"/>
          <p:cNvSpPr/>
          <p:nvPr/>
        </p:nvSpPr>
        <p:spPr bwMode="auto">
          <a:xfrm rot="0" flipH="0" flipV="0">
            <a:off x="7329670" y="3740794"/>
            <a:ext cx="754430" cy="569252"/>
          </a:xfrm>
          <a:custGeom>
            <a:avLst/>
            <a:gdLst/>
            <a:ahLst/>
            <a:cxnLst/>
            <a:rect l="l" t="t" r="r" b="b"/>
            <a:pathLst>
              <a:path w="754430" h="569252" fill="norm" stroke="1" extrusionOk="0">
                <a:moveTo>
                  <a:pt x="0" y="0"/>
                </a:moveTo>
                <a:lnTo>
                  <a:pt x="754431" y="0"/>
                </a:lnTo>
                <a:lnTo>
                  <a:pt x="754431" y="569251"/>
                </a:lnTo>
                <a:lnTo>
                  <a:pt x="0" y="569251"/>
                </a:lnTo>
                <a:lnTo>
                  <a:pt x="0" y="0"/>
                </a:lnTo>
                <a:close/>
              </a:path>
            </a:pathLst>
          </a:custGeom>
          <a:blipFill>
            <a:blip r:embed="rId21"/>
            <a:srcRect l="0" t="0" r="0" b="0"/>
            <a:stretch/>
          </a:blipFill>
        </p:spPr>
      </p:sp>
      <p:sp>
        <p:nvSpPr>
          <p:cNvPr id="525744944" name="Freeform 31"/>
          <p:cNvSpPr/>
          <p:nvPr/>
        </p:nvSpPr>
        <p:spPr bwMode="auto">
          <a:xfrm rot="0" flipH="0" flipV="0">
            <a:off x="10278635" y="8013573"/>
            <a:ext cx="602948" cy="644003"/>
          </a:xfrm>
          <a:custGeom>
            <a:avLst/>
            <a:gdLst/>
            <a:ahLst/>
            <a:cxnLst/>
            <a:rect l="l" t="t" r="r" b="b"/>
            <a:pathLst>
              <a:path w="602948" h="644003" fill="norm" stroke="1" extrusionOk="0">
                <a:moveTo>
                  <a:pt x="0" y="0"/>
                </a:moveTo>
                <a:lnTo>
                  <a:pt x="602949" y="0"/>
                </a:lnTo>
                <a:lnTo>
                  <a:pt x="602949" y="644003"/>
                </a:lnTo>
                <a:lnTo>
                  <a:pt x="0" y="644003"/>
                </a:lnTo>
                <a:lnTo>
                  <a:pt x="0" y="0"/>
                </a:lnTo>
                <a:close/>
              </a:path>
            </a:pathLst>
          </a:custGeom>
          <a:blipFill>
            <a:blip r:embed="rId23"/>
            <a:srcRect l="0" t="0" r="0" b="0"/>
            <a:stretch/>
          </a:blipFill>
        </p:spPr>
      </p:sp>
      <p:sp>
        <p:nvSpPr>
          <p:cNvPr id="352469057" name="Freeform 32"/>
          <p:cNvSpPr/>
          <p:nvPr/>
        </p:nvSpPr>
        <p:spPr bwMode="auto">
          <a:xfrm rot="0" flipH="0" flipV="0">
            <a:off x="13095688" y="3635984"/>
            <a:ext cx="715291" cy="715291"/>
          </a:xfrm>
          <a:custGeom>
            <a:avLst/>
            <a:gdLst/>
            <a:ahLst/>
            <a:cxnLst/>
            <a:rect l="l" t="t" r="r" b="b"/>
            <a:pathLst>
              <a:path w="715291" h="715291" fill="norm" stroke="1" extrusionOk="0">
                <a:moveTo>
                  <a:pt x="0" y="0"/>
                </a:moveTo>
                <a:lnTo>
                  <a:pt x="715291" y="0"/>
                </a:lnTo>
                <a:lnTo>
                  <a:pt x="715291" y="715291"/>
                </a:lnTo>
                <a:lnTo>
                  <a:pt x="0" y="715291"/>
                </a:lnTo>
                <a:lnTo>
                  <a:pt x="0" y="0"/>
                </a:lnTo>
                <a:close/>
              </a:path>
            </a:pathLst>
          </a:custGeom>
          <a:blipFill>
            <a:blip r:embed="rId25"/>
            <a:srcRect l="0" t="0" r="0" b="0"/>
            <a:stretch/>
          </a:blipFill>
        </p:spPr>
      </p:sp>
      <p:sp>
        <p:nvSpPr>
          <p:cNvPr id="285557864" name="TextBox 33"/>
          <p:cNvSpPr txBox="1"/>
          <p:nvPr/>
        </p:nvSpPr>
        <p:spPr bwMode="auto">
          <a:xfrm rot="0">
            <a:off x="682686" y="7575196"/>
            <a:ext cx="2551483" cy="8001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configuration de l'environnement de travail</a:t>
            </a:r>
            <a:endParaRPr/>
          </a:p>
        </p:txBody>
      </p:sp>
      <p:sp>
        <p:nvSpPr>
          <p:cNvPr id="1576679631" name="TextBox 34"/>
          <p:cNvSpPr txBox="1"/>
          <p:nvPr/>
        </p:nvSpPr>
        <p:spPr bwMode="auto">
          <a:xfrm rot="0">
            <a:off x="3556915" y="4469456"/>
            <a:ext cx="2551483" cy="2667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construire l'aléa</a:t>
            </a:r>
            <a:endParaRPr/>
          </a:p>
        </p:txBody>
      </p:sp>
      <p:sp>
        <p:nvSpPr>
          <p:cNvPr id="1275148014" name="TextBox 35"/>
          <p:cNvSpPr txBox="1"/>
          <p:nvPr/>
        </p:nvSpPr>
        <p:spPr bwMode="auto">
          <a:xfrm rot="0">
            <a:off x="9305373" y="4126556"/>
            <a:ext cx="2551483" cy="5334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calibrage de la vulnérabilité</a:t>
            </a:r>
            <a:endParaRPr/>
          </a:p>
        </p:txBody>
      </p:sp>
      <p:sp>
        <p:nvSpPr>
          <p:cNvPr id="1050180800" name="TextBox 36"/>
          <p:cNvSpPr txBox="1"/>
          <p:nvPr/>
        </p:nvSpPr>
        <p:spPr bwMode="auto">
          <a:xfrm rot="0">
            <a:off x="6431144" y="7579983"/>
            <a:ext cx="2551483" cy="2667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créer l'expositio</a:t>
            </a:r>
            <a:r>
              <a:rPr lang="en-US" sz="1800" b="1">
                <a:solidFill>
                  <a:srgbClr val="000000"/>
                </a:solidFill>
                <a:latin typeface="TT Norms Bold"/>
                <a:ea typeface="TT Norms Bold"/>
                <a:cs typeface="TT Norms Bold"/>
              </a:rPr>
              <a:t>n</a:t>
            </a:r>
            <a:endParaRPr/>
          </a:p>
        </p:txBody>
      </p:sp>
      <p:sp>
        <p:nvSpPr>
          <p:cNvPr id="185158053" name="TextBox 37"/>
          <p:cNvSpPr txBox="1"/>
          <p:nvPr/>
        </p:nvSpPr>
        <p:spPr bwMode="auto">
          <a:xfrm rot="0">
            <a:off x="12177592" y="7562623"/>
            <a:ext cx="2551483" cy="2667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calcul des impacts</a:t>
            </a:r>
            <a:endParaRPr/>
          </a:p>
        </p:txBody>
      </p:sp>
      <p:sp>
        <p:nvSpPr>
          <p:cNvPr id="1078471492" name="TextBox 38"/>
          <p:cNvSpPr txBox="1"/>
          <p:nvPr/>
        </p:nvSpPr>
        <p:spPr bwMode="auto">
          <a:xfrm rot="0">
            <a:off x="3689656" y="3502669"/>
            <a:ext cx="2286000" cy="476250"/>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en modélisant le phénomène climatique</a:t>
            </a:r>
            <a:endParaRPr/>
          </a:p>
        </p:txBody>
      </p:sp>
      <p:sp>
        <p:nvSpPr>
          <p:cNvPr id="306883581" name="TextBox 39"/>
          <p:cNvSpPr txBox="1"/>
          <p:nvPr/>
        </p:nvSpPr>
        <p:spPr bwMode="auto">
          <a:xfrm rot="0">
            <a:off x="9438115" y="3188344"/>
            <a:ext cx="2286000" cy="714375"/>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où nous adaptons les fonctions de dommage à nos </a:t>
            </a:r>
            <a:r>
              <a:rPr lang="en-US" sz="1600">
                <a:solidFill>
                  <a:srgbClr val="000000"/>
                </a:solidFill>
                <a:latin typeface="TT Norms"/>
                <a:ea typeface="TT Norms"/>
                <a:cs typeface="TT Norms"/>
              </a:rPr>
              <a:t>réalités locales</a:t>
            </a:r>
            <a:endParaRPr/>
          </a:p>
        </p:txBody>
      </p:sp>
      <p:sp>
        <p:nvSpPr>
          <p:cNvPr id="278469286" name="TextBox 40"/>
          <p:cNvSpPr txBox="1"/>
          <p:nvPr/>
        </p:nvSpPr>
        <p:spPr bwMode="auto">
          <a:xfrm rot="0">
            <a:off x="6563885" y="8401050"/>
            <a:ext cx="2286000" cy="476250"/>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en cartographiant la valeur des acti</a:t>
            </a:r>
            <a:r>
              <a:rPr lang="en-US" sz="1600">
                <a:solidFill>
                  <a:srgbClr val="000000"/>
                </a:solidFill>
                <a:latin typeface="TT Norms"/>
                <a:ea typeface="TT Norms"/>
                <a:cs typeface="TT Norms"/>
              </a:rPr>
              <a:t>fs</a:t>
            </a:r>
            <a:endParaRPr/>
          </a:p>
        </p:txBody>
      </p:sp>
      <p:sp>
        <p:nvSpPr>
          <p:cNvPr id="490552352" name="TextBox 41"/>
          <p:cNvSpPr txBox="1"/>
          <p:nvPr/>
        </p:nvSpPr>
        <p:spPr bwMode="auto">
          <a:xfrm rot="0">
            <a:off x="12310334" y="8334148"/>
            <a:ext cx="2286000" cy="714375"/>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pour obtenir des métriques comme la Perte Annuell</a:t>
            </a:r>
            <a:r>
              <a:rPr lang="en-US" sz="1600">
                <a:solidFill>
                  <a:srgbClr val="000000"/>
                </a:solidFill>
                <a:latin typeface="TT Norms"/>
                <a:ea typeface="TT Norms"/>
                <a:cs typeface="TT Norms"/>
              </a:rPr>
              <a:t>e Moyenne</a:t>
            </a:r>
            <a:endParaRPr/>
          </a:p>
        </p:txBody>
      </p:sp>
      <p:sp>
        <p:nvSpPr>
          <p:cNvPr id="482351448" name="TextBox 42"/>
          <p:cNvSpPr txBox="1"/>
          <p:nvPr/>
        </p:nvSpPr>
        <p:spPr bwMode="auto">
          <a:xfrm rot="0">
            <a:off x="815427" y="8497633"/>
            <a:ext cx="2286000" cy="476250"/>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une phase techniqu</a:t>
            </a:r>
            <a:r>
              <a:rPr lang="en-US" sz="1600">
                <a:solidFill>
                  <a:srgbClr val="000000"/>
                </a:solidFill>
                <a:latin typeface="TT Norms"/>
                <a:ea typeface="TT Norms"/>
                <a:cs typeface="TT Norms"/>
              </a:rPr>
              <a:t>e à réaliser</a:t>
            </a:r>
            <a:endParaRPr/>
          </a:p>
        </p:txBody>
      </p:sp>
      <p:sp>
        <p:nvSpPr>
          <p:cNvPr id="1200509583" name="TextBox 43"/>
          <p:cNvSpPr txBox="1"/>
          <p:nvPr/>
        </p:nvSpPr>
        <p:spPr bwMode="auto">
          <a:xfrm rot="0">
            <a:off x="15053831" y="3740794"/>
            <a:ext cx="2551483" cy="1066800"/>
          </a:xfrm>
          <a:prstGeom prst="rect">
            <a:avLst/>
          </a:prstGeom>
        </p:spPr>
        <p:txBody>
          <a:bodyPr lIns="0" tIns="0" rIns="0" bIns="0" rtlCol="0" anchor="t">
            <a:spAutoFit/>
          </a:bodyPr>
          <a:lstStyle/>
          <a:p>
            <a:pPr algn="ctr">
              <a:lnSpc>
                <a:spcPts val="2160"/>
              </a:lnSpc>
              <a:defRPr/>
            </a:pPr>
            <a:r>
              <a:rPr lang="en-US" sz="1800" b="1">
                <a:solidFill>
                  <a:srgbClr val="000000"/>
                </a:solidFill>
                <a:latin typeface="TT Norms Bold"/>
                <a:ea typeface="TT Norms Bold"/>
                <a:cs typeface="TT Norms Bold"/>
              </a:rPr>
              <a:t>l'analyse des mesures d'adaptation et à la visualisation et l'export des résultats</a:t>
            </a:r>
            <a:endParaRPr/>
          </a:p>
        </p:txBody>
      </p:sp>
      <p:sp>
        <p:nvSpPr>
          <p:cNvPr id="1660430000" name="TextBox 44"/>
          <p:cNvSpPr txBox="1"/>
          <p:nvPr/>
        </p:nvSpPr>
        <p:spPr bwMode="auto">
          <a:xfrm rot="0">
            <a:off x="15186573" y="3188344"/>
            <a:ext cx="2286000" cy="238125"/>
          </a:xfrm>
          <a:prstGeom prst="rect">
            <a:avLst/>
          </a:prstGeom>
        </p:spPr>
        <p:txBody>
          <a:bodyPr lIns="0" tIns="0" rIns="0" bIns="0" rtlCol="0" anchor="t">
            <a:spAutoFit/>
          </a:bodyPr>
          <a:lstStyle/>
          <a:p>
            <a:pPr algn="ctr">
              <a:lnSpc>
                <a:spcPts val="1919"/>
              </a:lnSpc>
              <a:defRPr/>
            </a:pPr>
            <a:r>
              <a:rPr lang="en-US" sz="1600">
                <a:solidFill>
                  <a:srgbClr val="000000"/>
                </a:solidFill>
                <a:latin typeface="TT Norms"/>
                <a:ea typeface="TT Norms"/>
                <a:cs typeface="TT Norms"/>
              </a:rPr>
              <a:t>pour la prise de décision.</a:t>
            </a:r>
            <a:endParaRPr/>
          </a:p>
        </p:txBody>
      </p:sp>
      <p:sp>
        <p:nvSpPr>
          <p:cNvPr id="25207870" name="TextBox 45"/>
          <p:cNvSpPr txBox="1"/>
          <p:nvPr/>
        </p:nvSpPr>
        <p:spPr bwMode="auto">
          <a:xfrm rot="0">
            <a:off x="2181018" y="196538"/>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 WORKFLOW CLIMADA</a:t>
            </a:r>
            <a:endParaRPr/>
          </a:p>
        </p:txBody>
      </p:sp>
      <p:sp>
        <p:nvSpPr>
          <p:cNvPr id="1066172680" name="TextBox 46"/>
          <p:cNvSpPr txBox="1"/>
          <p:nvPr/>
        </p:nvSpPr>
        <p:spPr bwMode="auto">
          <a:xfrm rot="0">
            <a:off x="2181018" y="817605"/>
            <a:ext cx="653131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1C5739"/>
                </a:solidFill>
                <a:latin typeface="Helvetica World Bold"/>
                <a:ea typeface="Helvetica World Bold"/>
                <a:cs typeface="Helvetica World Bold"/>
              </a:rPr>
              <a:t>wo</a:t>
            </a:r>
            <a:r>
              <a:rPr lang="en-US" sz="2400" b="1">
                <a:solidFill>
                  <a:srgbClr val="1C5739"/>
                </a:solidFill>
                <a:latin typeface="Helvetica World Bold"/>
                <a:ea typeface="Helvetica World Bold"/>
                <a:cs typeface="Helvetica World Bold"/>
              </a:rPr>
              <a:t>rkflow type d'une analyse CLIMADA</a:t>
            </a:r>
            <a:endParaRPr/>
          </a:p>
        </p:txBody>
      </p:sp>
      <p:sp>
        <p:nvSpPr>
          <p:cNvPr id="1456277384" name="TextBox 47"/>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19591528" name="Freeform 2"/>
          <p:cNvSpPr/>
          <p:nvPr/>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0" r="0" b="0"/>
            <a:stretch/>
          </a:blipFill>
        </p:spPr>
      </p:sp>
      <p:grpSp>
        <p:nvGrpSpPr>
          <p:cNvPr id="297215109" name="Group 3"/>
          <p:cNvGrpSpPr/>
          <p:nvPr/>
        </p:nvGrpSpPr>
        <p:grpSpPr bwMode="auto">
          <a:xfrm rot="-5400000">
            <a:off x="1563629" y="5963016"/>
            <a:ext cx="3175222" cy="2319935"/>
            <a:chOff x="0" y="0"/>
            <a:chExt cx="775260" cy="566434"/>
          </a:xfrm>
        </p:grpSpPr>
        <p:sp>
          <p:nvSpPr>
            <p:cNvPr id="4" name="Freeform 4"/>
            <p:cNvSpPr/>
            <p:nvPr/>
          </p:nvSpPr>
          <p:spPr bwMode="auto">
            <a:xfrm rot="0" flipH="0" flipV="0">
              <a:off x="0" y="0"/>
              <a:ext cx="775260" cy="566434"/>
            </a:xfrm>
            <a:custGeom>
              <a:avLst/>
              <a:gdLst/>
              <a:ahLst/>
              <a:cxnLst/>
              <a:rect l="l" t="t" r="r" b="b"/>
              <a:pathLst>
                <a:path w="775260" h="566434" fill="norm" stroke="1" extrusionOk="0">
                  <a:moveTo>
                    <a:pt x="203200" y="0"/>
                  </a:moveTo>
                  <a:lnTo>
                    <a:pt x="775260" y="0"/>
                  </a:lnTo>
                  <a:lnTo>
                    <a:pt x="572060" y="566434"/>
                  </a:lnTo>
                  <a:lnTo>
                    <a:pt x="0" y="566434"/>
                  </a:lnTo>
                  <a:lnTo>
                    <a:pt x="203200" y="0"/>
                  </a:lnTo>
                  <a:close/>
                </a:path>
              </a:pathLst>
            </a:custGeom>
            <a:solidFill>
              <a:srgbClr val="639C9D"/>
            </a:solidFill>
          </p:spPr>
        </p:sp>
        <p:sp>
          <p:nvSpPr>
            <p:cNvPr id="5" name="TextBox 5"/>
            <p:cNvSpPr txBox="1"/>
            <p:nvPr/>
          </p:nvSpPr>
          <p:spPr bwMode="auto">
            <a:xfrm>
              <a:off x="101600" y="-47625"/>
              <a:ext cx="572060" cy="614059"/>
            </a:xfrm>
            <a:prstGeom prst="rect">
              <a:avLst/>
            </a:prstGeom>
            <a:grpFill/>
          </p:spPr>
          <p:txBody>
            <a:bodyPr lIns="50800" tIns="50800" rIns="50800" bIns="50800" rtlCol="0" anchor="ctr"/>
            <a:lstStyle/>
            <a:p>
              <a:pPr algn="ctr">
                <a:lnSpc>
                  <a:spcPts val="3079"/>
                </a:lnSpc>
                <a:defRPr/>
              </a:pPr>
              <a:endParaRPr/>
            </a:p>
          </p:txBody>
        </p:sp>
      </p:grpSp>
      <p:grpSp>
        <p:nvGrpSpPr>
          <p:cNvPr id="340045223" name="Group 6"/>
          <p:cNvGrpSpPr/>
          <p:nvPr/>
        </p:nvGrpSpPr>
        <p:grpSpPr bwMode="auto">
          <a:xfrm rot="-5400000">
            <a:off x="2235213" y="3897374"/>
            <a:ext cx="2447237" cy="1788042"/>
            <a:chOff x="0" y="0"/>
            <a:chExt cx="775260" cy="566434"/>
          </a:xfrm>
        </p:grpSpPr>
        <p:sp>
          <p:nvSpPr>
            <p:cNvPr id="7" name="Freeform 7"/>
            <p:cNvSpPr/>
            <p:nvPr/>
          </p:nvSpPr>
          <p:spPr bwMode="auto">
            <a:xfrm rot="0" flipH="0" flipV="0">
              <a:off x="0" y="0"/>
              <a:ext cx="775260" cy="566434"/>
            </a:xfrm>
            <a:custGeom>
              <a:avLst/>
              <a:gdLst/>
              <a:ahLst/>
              <a:cxnLst/>
              <a:rect l="l" t="t" r="r" b="b"/>
              <a:pathLst>
                <a:path w="775260" h="566434" fill="norm" stroke="1" extrusionOk="0">
                  <a:moveTo>
                    <a:pt x="203200" y="0"/>
                  </a:moveTo>
                  <a:lnTo>
                    <a:pt x="775260" y="0"/>
                  </a:lnTo>
                  <a:lnTo>
                    <a:pt x="572060" y="566434"/>
                  </a:lnTo>
                  <a:lnTo>
                    <a:pt x="0" y="566434"/>
                  </a:lnTo>
                  <a:lnTo>
                    <a:pt x="203200" y="0"/>
                  </a:lnTo>
                  <a:close/>
                </a:path>
              </a:pathLst>
            </a:custGeom>
            <a:solidFill>
              <a:srgbClr val="327576"/>
            </a:solidFill>
          </p:spPr>
        </p:sp>
        <p:sp>
          <p:nvSpPr>
            <p:cNvPr id="8" name="TextBox 8"/>
            <p:cNvSpPr txBox="1"/>
            <p:nvPr/>
          </p:nvSpPr>
          <p:spPr bwMode="auto">
            <a:xfrm>
              <a:off x="101600" y="-47625"/>
              <a:ext cx="572060" cy="614059"/>
            </a:xfrm>
            <a:prstGeom prst="rect">
              <a:avLst/>
            </a:prstGeom>
            <a:grpFill/>
          </p:spPr>
          <p:txBody>
            <a:bodyPr lIns="50800" tIns="50800" rIns="50800" bIns="50800" rtlCol="0" anchor="ctr"/>
            <a:lstStyle/>
            <a:p>
              <a:pPr algn="ctr">
                <a:lnSpc>
                  <a:spcPts val="3079"/>
                </a:lnSpc>
                <a:defRPr/>
              </a:pPr>
              <a:endParaRPr/>
            </a:p>
          </p:txBody>
        </p:sp>
      </p:grpSp>
      <p:grpSp>
        <p:nvGrpSpPr>
          <p:cNvPr id="1347640362" name="Group 9"/>
          <p:cNvGrpSpPr/>
          <p:nvPr/>
        </p:nvGrpSpPr>
        <p:grpSpPr bwMode="auto">
          <a:xfrm rot="5400000">
            <a:off x="4216105" y="5932275"/>
            <a:ext cx="3175222" cy="2381417"/>
            <a:chOff x="0" y="0"/>
            <a:chExt cx="812800" cy="609600"/>
          </a:xfrm>
        </p:grpSpPr>
        <p:sp>
          <p:nvSpPr>
            <p:cNvPr id="10" name="Freeform 10"/>
            <p:cNvSpPr/>
            <p:nvPr/>
          </p:nvSpPr>
          <p:spPr bwMode="auto">
            <a:xfrm rot="0" flipH="0" flipV="0">
              <a:off x="0" y="0"/>
              <a:ext cx="812800" cy="609600"/>
            </a:xfrm>
            <a:custGeom>
              <a:avLst/>
              <a:gdLst/>
              <a:ahLst/>
              <a:cxnLst/>
              <a:rect l="l" t="t" r="r" b="b"/>
              <a:pathLst>
                <a:path w="812800" h="609600" fill="norm" stroke="1" extrusionOk="0">
                  <a:moveTo>
                    <a:pt x="609600" y="0"/>
                  </a:moveTo>
                  <a:lnTo>
                    <a:pt x="0" y="0"/>
                  </a:lnTo>
                  <a:lnTo>
                    <a:pt x="203200" y="609600"/>
                  </a:lnTo>
                  <a:lnTo>
                    <a:pt x="812800" y="609600"/>
                  </a:lnTo>
                  <a:lnTo>
                    <a:pt x="609600" y="0"/>
                  </a:lnTo>
                  <a:close/>
                </a:path>
              </a:pathLst>
            </a:custGeom>
            <a:solidFill>
              <a:srgbClr val="92BEBF"/>
            </a:solidFill>
          </p:spPr>
        </p:sp>
        <p:sp>
          <p:nvSpPr>
            <p:cNvPr id="11" name="TextBox 11"/>
            <p:cNvSpPr txBox="1"/>
            <p:nvPr/>
          </p:nvSpPr>
          <p:spPr bwMode="auto">
            <a:xfrm>
              <a:off x="101600" y="-47625"/>
              <a:ext cx="609600" cy="657225"/>
            </a:xfrm>
            <a:prstGeom prst="rect">
              <a:avLst/>
            </a:prstGeom>
            <a:grpFill/>
          </p:spPr>
          <p:txBody>
            <a:bodyPr lIns="50800" tIns="50800" rIns="50800" bIns="50800" rtlCol="0" anchor="ctr"/>
            <a:lstStyle/>
            <a:p>
              <a:pPr algn="ctr">
                <a:lnSpc>
                  <a:spcPts val="3079"/>
                </a:lnSpc>
                <a:defRPr/>
              </a:pPr>
              <a:endParaRPr/>
            </a:p>
          </p:txBody>
        </p:sp>
      </p:grpSp>
      <p:grpSp>
        <p:nvGrpSpPr>
          <p:cNvPr id="1526829997" name="Group 12"/>
          <p:cNvGrpSpPr/>
          <p:nvPr/>
        </p:nvGrpSpPr>
        <p:grpSpPr bwMode="auto">
          <a:xfrm rot="5400000">
            <a:off x="4279554" y="3873681"/>
            <a:ext cx="2447237" cy="1835428"/>
            <a:chOff x="0" y="0"/>
            <a:chExt cx="812800" cy="609600"/>
          </a:xfrm>
        </p:grpSpPr>
        <p:sp>
          <p:nvSpPr>
            <p:cNvPr id="13" name="Freeform 13"/>
            <p:cNvSpPr/>
            <p:nvPr/>
          </p:nvSpPr>
          <p:spPr bwMode="auto">
            <a:xfrm rot="0" flipH="0" flipV="0">
              <a:off x="0" y="0"/>
              <a:ext cx="812800" cy="609600"/>
            </a:xfrm>
            <a:custGeom>
              <a:avLst/>
              <a:gdLst/>
              <a:ahLst/>
              <a:cxnLst/>
              <a:rect l="l" t="t" r="r" b="b"/>
              <a:pathLst>
                <a:path w="812800" h="609600" fill="norm" stroke="1" extrusionOk="0">
                  <a:moveTo>
                    <a:pt x="609600" y="0"/>
                  </a:moveTo>
                  <a:lnTo>
                    <a:pt x="0" y="0"/>
                  </a:lnTo>
                  <a:lnTo>
                    <a:pt x="203200" y="609600"/>
                  </a:lnTo>
                  <a:lnTo>
                    <a:pt x="812800" y="609600"/>
                  </a:lnTo>
                  <a:lnTo>
                    <a:pt x="609600" y="0"/>
                  </a:lnTo>
                  <a:close/>
                </a:path>
              </a:pathLst>
            </a:custGeom>
            <a:solidFill>
              <a:srgbClr val="408789"/>
            </a:solidFill>
          </p:spPr>
        </p:sp>
        <p:sp>
          <p:nvSpPr>
            <p:cNvPr id="14" name="TextBox 14"/>
            <p:cNvSpPr txBox="1"/>
            <p:nvPr/>
          </p:nvSpPr>
          <p:spPr bwMode="auto">
            <a:xfrm>
              <a:off x="101600" y="-47625"/>
              <a:ext cx="609600" cy="657225"/>
            </a:xfrm>
            <a:prstGeom prst="rect">
              <a:avLst/>
            </a:prstGeom>
            <a:grpFill/>
          </p:spPr>
          <p:txBody>
            <a:bodyPr lIns="50800" tIns="50800" rIns="50800" bIns="50800" rtlCol="0" anchor="ctr"/>
            <a:lstStyle/>
            <a:p>
              <a:pPr algn="ctr">
                <a:lnSpc>
                  <a:spcPts val="3079"/>
                </a:lnSpc>
                <a:defRPr/>
              </a:pPr>
              <a:endParaRPr/>
            </a:p>
          </p:txBody>
        </p:sp>
      </p:grpSp>
      <p:grpSp>
        <p:nvGrpSpPr>
          <p:cNvPr id="1726052052" name="Group 15"/>
          <p:cNvGrpSpPr/>
          <p:nvPr/>
        </p:nvGrpSpPr>
        <p:grpSpPr bwMode="auto">
          <a:xfrm rot="-5400000">
            <a:off x="2797849" y="2111539"/>
            <a:ext cx="1906364" cy="1520196"/>
            <a:chOff x="0" y="0"/>
            <a:chExt cx="775260" cy="618217"/>
          </a:xfrm>
        </p:grpSpPr>
        <p:sp>
          <p:nvSpPr>
            <p:cNvPr id="16" name="Freeform 16"/>
            <p:cNvSpPr/>
            <p:nvPr/>
          </p:nvSpPr>
          <p:spPr bwMode="auto">
            <a:xfrm rot="0" flipH="0" flipV="0">
              <a:off x="0" y="0"/>
              <a:ext cx="775260" cy="618217"/>
            </a:xfrm>
            <a:custGeom>
              <a:avLst/>
              <a:gdLst/>
              <a:ahLst/>
              <a:cxnLst/>
              <a:rect l="l" t="t" r="r" b="b"/>
              <a:pathLst>
                <a:path w="775260" h="618217" fill="norm" stroke="1" extrusionOk="0">
                  <a:moveTo>
                    <a:pt x="203200" y="0"/>
                  </a:moveTo>
                  <a:lnTo>
                    <a:pt x="775260" y="0"/>
                  </a:lnTo>
                  <a:lnTo>
                    <a:pt x="572060" y="618217"/>
                  </a:lnTo>
                  <a:lnTo>
                    <a:pt x="0" y="618217"/>
                  </a:lnTo>
                  <a:lnTo>
                    <a:pt x="203200" y="0"/>
                  </a:lnTo>
                  <a:close/>
                </a:path>
              </a:pathLst>
            </a:custGeom>
            <a:solidFill>
              <a:srgbClr val="235A5B"/>
            </a:solidFill>
          </p:spPr>
        </p:sp>
        <p:sp>
          <p:nvSpPr>
            <p:cNvPr id="17" name="TextBox 17"/>
            <p:cNvSpPr txBox="1"/>
            <p:nvPr/>
          </p:nvSpPr>
          <p:spPr bwMode="auto">
            <a:xfrm>
              <a:off x="101600" y="-28575"/>
              <a:ext cx="572060" cy="646792"/>
            </a:xfrm>
            <a:prstGeom prst="rect">
              <a:avLst/>
            </a:prstGeom>
            <a:grpFill/>
          </p:spPr>
          <p:txBody>
            <a:bodyPr lIns="50800" tIns="50800" rIns="50800" bIns="50800" rtlCol="0" anchor="ctr"/>
            <a:lstStyle/>
            <a:p>
              <a:pPr algn="ctr">
                <a:lnSpc>
                  <a:spcPts val="2753"/>
                </a:lnSpc>
                <a:defRPr/>
              </a:pPr>
              <a:endParaRPr/>
            </a:p>
          </p:txBody>
        </p:sp>
      </p:grpSp>
      <p:grpSp>
        <p:nvGrpSpPr>
          <p:cNvPr id="1931318446" name="Group 18"/>
          <p:cNvGrpSpPr/>
          <p:nvPr/>
        </p:nvGrpSpPr>
        <p:grpSpPr bwMode="auto">
          <a:xfrm rot="5400000">
            <a:off x="4290624" y="2120679"/>
            <a:ext cx="1906364" cy="1501914"/>
            <a:chOff x="0" y="0"/>
            <a:chExt cx="812800" cy="640359"/>
          </a:xfrm>
        </p:grpSpPr>
        <p:sp>
          <p:nvSpPr>
            <p:cNvPr id="19" name="Freeform 19"/>
            <p:cNvSpPr/>
            <p:nvPr/>
          </p:nvSpPr>
          <p:spPr bwMode="auto">
            <a:xfrm rot="0" flipH="0" flipV="0">
              <a:off x="0" y="0"/>
              <a:ext cx="812800" cy="640359"/>
            </a:xfrm>
            <a:custGeom>
              <a:avLst/>
              <a:gdLst/>
              <a:ahLst/>
              <a:cxnLst/>
              <a:rect l="l" t="t" r="r" b="b"/>
              <a:pathLst>
                <a:path w="812800" h="640359" fill="norm" stroke="1" extrusionOk="0">
                  <a:moveTo>
                    <a:pt x="609600" y="0"/>
                  </a:moveTo>
                  <a:lnTo>
                    <a:pt x="0" y="0"/>
                  </a:lnTo>
                  <a:lnTo>
                    <a:pt x="203200" y="640359"/>
                  </a:lnTo>
                  <a:lnTo>
                    <a:pt x="812800" y="640359"/>
                  </a:lnTo>
                  <a:lnTo>
                    <a:pt x="609600" y="0"/>
                  </a:lnTo>
                  <a:close/>
                </a:path>
              </a:pathLst>
            </a:custGeom>
            <a:solidFill>
              <a:srgbClr val="235A5B"/>
            </a:solidFill>
          </p:spPr>
        </p:sp>
        <p:sp>
          <p:nvSpPr>
            <p:cNvPr id="20" name="TextBox 20"/>
            <p:cNvSpPr txBox="1"/>
            <p:nvPr/>
          </p:nvSpPr>
          <p:spPr bwMode="auto">
            <a:xfrm>
              <a:off x="101600" y="-28575"/>
              <a:ext cx="609600" cy="668933"/>
            </a:xfrm>
            <a:prstGeom prst="rect">
              <a:avLst/>
            </a:prstGeom>
            <a:grpFill/>
          </p:spPr>
          <p:txBody>
            <a:bodyPr lIns="50800" tIns="50800" rIns="50800" bIns="50800" rtlCol="0" anchor="ctr"/>
            <a:lstStyle/>
            <a:p>
              <a:pPr algn="ctr">
                <a:lnSpc>
                  <a:spcPts val="2753"/>
                </a:lnSpc>
                <a:defRPr/>
              </a:pPr>
              <a:endParaRPr/>
            </a:p>
          </p:txBody>
        </p:sp>
      </p:grpSp>
      <p:grpSp>
        <p:nvGrpSpPr>
          <p:cNvPr id="577626482" name="Group 21"/>
          <p:cNvGrpSpPr/>
          <p:nvPr/>
        </p:nvGrpSpPr>
        <p:grpSpPr bwMode="auto">
          <a:xfrm rot="5400000">
            <a:off x="4281484" y="1440503"/>
            <a:ext cx="1906364" cy="1520196"/>
            <a:chOff x="0" y="0"/>
            <a:chExt cx="775260" cy="618217"/>
          </a:xfrm>
        </p:grpSpPr>
        <p:sp>
          <p:nvSpPr>
            <p:cNvPr id="22" name="Freeform 22"/>
            <p:cNvSpPr/>
            <p:nvPr/>
          </p:nvSpPr>
          <p:spPr bwMode="auto">
            <a:xfrm rot="0" flipH="0" flipV="0">
              <a:off x="0" y="0"/>
              <a:ext cx="775260" cy="618217"/>
            </a:xfrm>
            <a:custGeom>
              <a:avLst/>
              <a:gdLst/>
              <a:ahLst/>
              <a:cxnLst/>
              <a:rect l="l" t="t" r="r" b="b"/>
              <a:pathLst>
                <a:path w="775260" h="618217" fill="norm" stroke="1" extrusionOk="0">
                  <a:moveTo>
                    <a:pt x="203200" y="0"/>
                  </a:moveTo>
                  <a:lnTo>
                    <a:pt x="775260" y="0"/>
                  </a:lnTo>
                  <a:lnTo>
                    <a:pt x="572060" y="618217"/>
                  </a:lnTo>
                  <a:lnTo>
                    <a:pt x="0" y="618217"/>
                  </a:lnTo>
                  <a:lnTo>
                    <a:pt x="203200" y="0"/>
                  </a:lnTo>
                  <a:close/>
                </a:path>
              </a:pathLst>
            </a:custGeom>
            <a:solidFill>
              <a:srgbClr val="235A5B"/>
            </a:solidFill>
          </p:spPr>
        </p:sp>
        <p:sp>
          <p:nvSpPr>
            <p:cNvPr id="23" name="TextBox 23"/>
            <p:cNvSpPr txBox="1"/>
            <p:nvPr/>
          </p:nvSpPr>
          <p:spPr bwMode="auto">
            <a:xfrm>
              <a:off x="101600" y="-28575"/>
              <a:ext cx="572060" cy="646792"/>
            </a:xfrm>
            <a:prstGeom prst="rect">
              <a:avLst/>
            </a:prstGeom>
            <a:grpFill/>
          </p:spPr>
          <p:txBody>
            <a:bodyPr lIns="50800" tIns="50800" rIns="50800" bIns="50800" rtlCol="0" anchor="ctr"/>
            <a:lstStyle/>
            <a:p>
              <a:pPr algn="ctr">
                <a:lnSpc>
                  <a:spcPts val="2753"/>
                </a:lnSpc>
                <a:defRPr/>
              </a:pPr>
              <a:endParaRPr/>
            </a:p>
          </p:txBody>
        </p:sp>
      </p:grpSp>
      <p:grpSp>
        <p:nvGrpSpPr>
          <p:cNvPr id="531016453" name="Group 24"/>
          <p:cNvGrpSpPr/>
          <p:nvPr/>
        </p:nvGrpSpPr>
        <p:grpSpPr bwMode="auto">
          <a:xfrm rot="-5400000">
            <a:off x="2788709" y="1449643"/>
            <a:ext cx="1906364" cy="1501914"/>
            <a:chOff x="0" y="0"/>
            <a:chExt cx="812800" cy="640359"/>
          </a:xfrm>
        </p:grpSpPr>
        <p:sp>
          <p:nvSpPr>
            <p:cNvPr id="25" name="Freeform 25"/>
            <p:cNvSpPr/>
            <p:nvPr/>
          </p:nvSpPr>
          <p:spPr bwMode="auto">
            <a:xfrm rot="0" flipH="0" flipV="0">
              <a:off x="0" y="0"/>
              <a:ext cx="812800" cy="640359"/>
            </a:xfrm>
            <a:custGeom>
              <a:avLst/>
              <a:gdLst/>
              <a:ahLst/>
              <a:cxnLst/>
              <a:rect l="l" t="t" r="r" b="b"/>
              <a:pathLst>
                <a:path w="812800" h="640359" fill="norm" stroke="1" extrusionOk="0">
                  <a:moveTo>
                    <a:pt x="609600" y="0"/>
                  </a:moveTo>
                  <a:lnTo>
                    <a:pt x="0" y="0"/>
                  </a:lnTo>
                  <a:lnTo>
                    <a:pt x="203200" y="640359"/>
                  </a:lnTo>
                  <a:lnTo>
                    <a:pt x="812800" y="640359"/>
                  </a:lnTo>
                  <a:lnTo>
                    <a:pt x="609600" y="0"/>
                  </a:lnTo>
                  <a:close/>
                </a:path>
              </a:pathLst>
            </a:custGeom>
            <a:solidFill>
              <a:srgbClr val="235A5B"/>
            </a:solidFill>
          </p:spPr>
        </p:sp>
        <p:sp>
          <p:nvSpPr>
            <p:cNvPr id="26" name="TextBox 26"/>
            <p:cNvSpPr txBox="1"/>
            <p:nvPr/>
          </p:nvSpPr>
          <p:spPr bwMode="auto">
            <a:xfrm>
              <a:off x="101600" y="-28575"/>
              <a:ext cx="609600" cy="668933"/>
            </a:xfrm>
            <a:prstGeom prst="rect">
              <a:avLst/>
            </a:prstGeom>
            <a:grpFill/>
          </p:spPr>
          <p:txBody>
            <a:bodyPr lIns="50800" tIns="50800" rIns="50800" bIns="50800" rtlCol="0" anchor="ctr"/>
            <a:lstStyle/>
            <a:p>
              <a:pPr algn="ctr">
                <a:lnSpc>
                  <a:spcPts val="2753"/>
                </a:lnSpc>
                <a:defRPr/>
              </a:pPr>
              <a:endParaRPr/>
            </a:p>
          </p:txBody>
        </p:sp>
      </p:grpSp>
      <p:sp>
        <p:nvSpPr>
          <p:cNvPr id="1604336655" name="Freeform 27"/>
          <p:cNvSpPr/>
          <p:nvPr/>
        </p:nvSpPr>
        <p:spPr bwMode="auto">
          <a:xfrm rot="0" flipH="0" flipV="0">
            <a:off x="-225991" y="640525"/>
            <a:ext cx="1254691" cy="776351"/>
          </a:xfrm>
          <a:custGeom>
            <a:avLst/>
            <a:gdLst/>
            <a:ahLst/>
            <a:cxnLst/>
            <a:rect l="l" t="t" r="r" b="b"/>
            <a:pathLst>
              <a:path w="1254691" h="776351" fill="norm" stroke="1" extrusionOk="0">
                <a:moveTo>
                  <a:pt x="0" y="0"/>
                </a:moveTo>
                <a:lnTo>
                  <a:pt x="1254691" y="0"/>
                </a:lnTo>
                <a:lnTo>
                  <a:pt x="1254691" y="776350"/>
                </a:lnTo>
                <a:lnTo>
                  <a:pt x="0" y="776350"/>
                </a:lnTo>
                <a:lnTo>
                  <a:pt x="0" y="0"/>
                </a:lnTo>
                <a:close/>
              </a:path>
            </a:pathLst>
          </a:custGeom>
          <a:blipFill>
            <a:blip r:embed="rId4"/>
            <a:srcRect l="0" t="0" r="54578" b="86404"/>
            <a:stretch/>
          </a:blipFill>
        </p:spPr>
      </p:sp>
      <p:sp>
        <p:nvSpPr>
          <p:cNvPr id="934160896" name="Freeform 28"/>
          <p:cNvSpPr/>
          <p:nvPr/>
        </p:nvSpPr>
        <p:spPr bwMode="auto">
          <a:xfrm rot="0" flipH="0" flipV="0">
            <a:off x="3962743" y="2024351"/>
            <a:ext cx="1060211" cy="856120"/>
          </a:xfrm>
          <a:custGeom>
            <a:avLst/>
            <a:gdLst/>
            <a:ahLst/>
            <a:cxnLst/>
            <a:rect l="l" t="t" r="r" b="b"/>
            <a:pathLst>
              <a:path w="1060211" h="856120" fill="norm" stroke="1" extrusionOk="0">
                <a:moveTo>
                  <a:pt x="0" y="0"/>
                </a:moveTo>
                <a:lnTo>
                  <a:pt x="1060211" y="0"/>
                </a:lnTo>
                <a:lnTo>
                  <a:pt x="1060211" y="856120"/>
                </a:lnTo>
                <a:lnTo>
                  <a:pt x="0" y="856120"/>
                </a:lnTo>
                <a:lnTo>
                  <a:pt x="0" y="0"/>
                </a:lnTo>
                <a:close/>
              </a:path>
            </a:pathLst>
          </a:custGeom>
          <a:blipFill>
            <a:blip r:embed="rId6"/>
            <a:srcRect l="0" t="0" r="0" b="0"/>
            <a:stretch/>
          </a:blipFill>
        </p:spPr>
      </p:sp>
      <p:sp>
        <p:nvSpPr>
          <p:cNvPr id="1324634383" name="Freeform 29"/>
          <p:cNvSpPr/>
          <p:nvPr/>
        </p:nvSpPr>
        <p:spPr bwMode="auto">
          <a:xfrm rot="0" flipH="0" flipV="0">
            <a:off x="2991933" y="4306305"/>
            <a:ext cx="933798" cy="970180"/>
          </a:xfrm>
          <a:custGeom>
            <a:avLst/>
            <a:gdLst/>
            <a:ahLst/>
            <a:cxnLst/>
            <a:rect l="l" t="t" r="r" b="b"/>
            <a:pathLst>
              <a:path w="933798" h="970180" fill="norm" stroke="1" extrusionOk="0">
                <a:moveTo>
                  <a:pt x="0" y="0"/>
                </a:moveTo>
                <a:lnTo>
                  <a:pt x="933798" y="0"/>
                </a:lnTo>
                <a:lnTo>
                  <a:pt x="933798" y="970180"/>
                </a:lnTo>
                <a:lnTo>
                  <a:pt x="0" y="970180"/>
                </a:lnTo>
                <a:lnTo>
                  <a:pt x="0" y="0"/>
                </a:lnTo>
                <a:close/>
              </a:path>
            </a:pathLst>
          </a:custGeom>
          <a:blipFill>
            <a:blip r:embed="rId8"/>
            <a:srcRect l="0" t="0" r="0" b="0"/>
            <a:stretch/>
          </a:blipFill>
        </p:spPr>
      </p:sp>
      <p:sp>
        <p:nvSpPr>
          <p:cNvPr id="380028913" name="Freeform 30"/>
          <p:cNvSpPr/>
          <p:nvPr/>
        </p:nvSpPr>
        <p:spPr bwMode="auto">
          <a:xfrm rot="0" flipH="0" flipV="0">
            <a:off x="5042962" y="4331185"/>
            <a:ext cx="920421" cy="920421"/>
          </a:xfrm>
          <a:custGeom>
            <a:avLst/>
            <a:gdLst/>
            <a:ahLst/>
            <a:cxnLst/>
            <a:rect l="l" t="t" r="r" b="b"/>
            <a:pathLst>
              <a:path w="920421" h="920421" fill="norm" stroke="1" extrusionOk="0">
                <a:moveTo>
                  <a:pt x="0" y="0"/>
                </a:moveTo>
                <a:lnTo>
                  <a:pt x="920422" y="0"/>
                </a:lnTo>
                <a:lnTo>
                  <a:pt x="920422" y="920421"/>
                </a:lnTo>
                <a:lnTo>
                  <a:pt x="0" y="920421"/>
                </a:lnTo>
                <a:lnTo>
                  <a:pt x="0" y="0"/>
                </a:lnTo>
                <a:close/>
              </a:path>
            </a:pathLst>
          </a:custGeom>
          <a:blipFill>
            <a:blip r:embed="rId10"/>
            <a:srcRect l="0" t="0" r="0" b="0"/>
            <a:stretch/>
          </a:blipFill>
        </p:spPr>
      </p:sp>
      <p:sp>
        <p:nvSpPr>
          <p:cNvPr id="1575258139" name="Freeform 31"/>
          <p:cNvSpPr/>
          <p:nvPr/>
        </p:nvSpPr>
        <p:spPr bwMode="auto">
          <a:xfrm rot="0" flipH="0" flipV="0">
            <a:off x="2605038" y="6576782"/>
            <a:ext cx="1092404" cy="1092404"/>
          </a:xfrm>
          <a:custGeom>
            <a:avLst/>
            <a:gdLst/>
            <a:ahLst/>
            <a:cxnLst/>
            <a:rect l="l" t="t" r="r" b="b"/>
            <a:pathLst>
              <a:path w="1092404" h="1092404" fill="norm" stroke="1" extrusionOk="0">
                <a:moveTo>
                  <a:pt x="0" y="0"/>
                </a:moveTo>
                <a:lnTo>
                  <a:pt x="1092404" y="0"/>
                </a:lnTo>
                <a:lnTo>
                  <a:pt x="1092404" y="1092403"/>
                </a:lnTo>
                <a:lnTo>
                  <a:pt x="0" y="1092403"/>
                </a:lnTo>
                <a:lnTo>
                  <a:pt x="0" y="0"/>
                </a:lnTo>
                <a:close/>
              </a:path>
            </a:pathLst>
          </a:custGeom>
          <a:blipFill>
            <a:blip r:embed="rId12"/>
            <a:srcRect l="0" t="0" r="0" b="0"/>
            <a:stretch/>
          </a:blipFill>
        </p:spPr>
      </p:sp>
      <p:sp>
        <p:nvSpPr>
          <p:cNvPr id="1471955825" name="Freeform 32"/>
          <p:cNvSpPr/>
          <p:nvPr/>
        </p:nvSpPr>
        <p:spPr bwMode="auto">
          <a:xfrm rot="0" flipH="0" flipV="0">
            <a:off x="5304729" y="6623995"/>
            <a:ext cx="997974" cy="997974"/>
          </a:xfrm>
          <a:custGeom>
            <a:avLst/>
            <a:gdLst/>
            <a:ahLst/>
            <a:cxnLst/>
            <a:rect l="l" t="t" r="r" b="b"/>
            <a:pathLst>
              <a:path w="997974" h="997974" fill="norm" stroke="1" extrusionOk="0">
                <a:moveTo>
                  <a:pt x="0" y="0"/>
                </a:moveTo>
                <a:lnTo>
                  <a:pt x="997974" y="0"/>
                </a:lnTo>
                <a:lnTo>
                  <a:pt x="997974" y="997974"/>
                </a:lnTo>
                <a:lnTo>
                  <a:pt x="0" y="997974"/>
                </a:lnTo>
                <a:lnTo>
                  <a:pt x="0" y="0"/>
                </a:lnTo>
                <a:close/>
              </a:path>
            </a:pathLst>
          </a:custGeom>
          <a:blipFill>
            <a:blip r:embed="rId14"/>
            <a:srcRect l="0" t="0" r="0" b="0"/>
            <a:stretch/>
          </a:blipFill>
        </p:spPr>
      </p:sp>
      <p:sp>
        <p:nvSpPr>
          <p:cNvPr id="1969921257" name="Freeform 33"/>
          <p:cNvSpPr/>
          <p:nvPr/>
        </p:nvSpPr>
        <p:spPr bwMode="auto">
          <a:xfrm rot="5400000" flipH="0" flipV="0">
            <a:off x="8795851" y="2199644"/>
            <a:ext cx="1267798" cy="1079213"/>
          </a:xfrm>
          <a:custGeom>
            <a:avLst/>
            <a:gdLst/>
            <a:ahLst/>
            <a:cxnLst/>
            <a:rect l="l" t="t" r="r" b="b"/>
            <a:pathLst>
              <a:path w="1267798" h="1079213" fill="norm" stroke="1" extrusionOk="0">
                <a:moveTo>
                  <a:pt x="0" y="0"/>
                </a:moveTo>
                <a:lnTo>
                  <a:pt x="1267798" y="0"/>
                </a:lnTo>
                <a:lnTo>
                  <a:pt x="1267798" y="1079212"/>
                </a:lnTo>
                <a:lnTo>
                  <a:pt x="0" y="1079212"/>
                </a:lnTo>
                <a:lnTo>
                  <a:pt x="0" y="0"/>
                </a:lnTo>
                <a:close/>
              </a:path>
            </a:pathLst>
          </a:custGeom>
          <a:blipFill>
            <a:blip r:embed="rId16"/>
            <a:srcRect l="0" t="0" r="0" b="0"/>
            <a:stretch/>
          </a:blipFill>
          <a:ln cap="sq">
            <a:noFill/>
            <a:prstDash val="solid"/>
            <a:miter/>
          </a:ln>
        </p:spPr>
      </p:sp>
      <p:sp>
        <p:nvSpPr>
          <p:cNvPr id="1739297087" name="Freeform 34"/>
          <p:cNvSpPr/>
          <p:nvPr/>
        </p:nvSpPr>
        <p:spPr bwMode="auto">
          <a:xfrm rot="5400000" flipH="0" flipV="0">
            <a:off x="8795851" y="3413031"/>
            <a:ext cx="1267798" cy="1079213"/>
          </a:xfrm>
          <a:custGeom>
            <a:avLst/>
            <a:gdLst/>
            <a:ahLst/>
            <a:cxnLst/>
            <a:rect l="l" t="t" r="r" b="b"/>
            <a:pathLst>
              <a:path w="1267798" h="1079213" fill="norm" stroke="1" extrusionOk="0">
                <a:moveTo>
                  <a:pt x="0" y="0"/>
                </a:moveTo>
                <a:lnTo>
                  <a:pt x="1267798" y="0"/>
                </a:lnTo>
                <a:lnTo>
                  <a:pt x="1267798" y="1079213"/>
                </a:lnTo>
                <a:lnTo>
                  <a:pt x="0" y="1079213"/>
                </a:lnTo>
                <a:lnTo>
                  <a:pt x="0" y="0"/>
                </a:lnTo>
                <a:close/>
              </a:path>
            </a:pathLst>
          </a:custGeom>
          <a:blipFill>
            <a:blip r:embed="rId18"/>
            <a:srcRect l="0" t="0" r="0" b="0"/>
            <a:stretch/>
          </a:blipFill>
          <a:ln cap="sq">
            <a:noFill/>
            <a:prstDash val="solid"/>
            <a:miter/>
          </a:ln>
        </p:spPr>
      </p:sp>
      <p:sp>
        <p:nvSpPr>
          <p:cNvPr id="496445366" name="Freeform 35"/>
          <p:cNvSpPr/>
          <p:nvPr/>
        </p:nvSpPr>
        <p:spPr bwMode="auto">
          <a:xfrm rot="5400000" flipH="0" flipV="0">
            <a:off x="8795851" y="4618628"/>
            <a:ext cx="1267798" cy="1079213"/>
          </a:xfrm>
          <a:custGeom>
            <a:avLst/>
            <a:gdLst/>
            <a:ahLst/>
            <a:cxnLst/>
            <a:rect l="l" t="t" r="r" b="b"/>
            <a:pathLst>
              <a:path w="1267798" h="1079213" fill="norm" stroke="1" extrusionOk="0">
                <a:moveTo>
                  <a:pt x="0" y="0"/>
                </a:moveTo>
                <a:lnTo>
                  <a:pt x="1267798" y="0"/>
                </a:lnTo>
                <a:lnTo>
                  <a:pt x="1267798" y="1079213"/>
                </a:lnTo>
                <a:lnTo>
                  <a:pt x="0" y="1079213"/>
                </a:lnTo>
                <a:lnTo>
                  <a:pt x="0" y="0"/>
                </a:lnTo>
                <a:close/>
              </a:path>
            </a:pathLst>
          </a:custGeom>
          <a:blipFill>
            <a:blip r:embed="rId20"/>
            <a:srcRect l="0" t="0" r="0" b="0"/>
            <a:stretch/>
          </a:blipFill>
          <a:ln cap="sq">
            <a:noFill/>
            <a:prstDash val="solid"/>
            <a:miter/>
          </a:ln>
        </p:spPr>
      </p:sp>
      <p:sp>
        <p:nvSpPr>
          <p:cNvPr id="2080846945" name="Freeform 36"/>
          <p:cNvSpPr/>
          <p:nvPr/>
        </p:nvSpPr>
        <p:spPr bwMode="auto">
          <a:xfrm rot="5400000" flipH="0" flipV="0">
            <a:off x="8795851" y="5824223"/>
            <a:ext cx="1267798" cy="1079213"/>
          </a:xfrm>
          <a:custGeom>
            <a:avLst/>
            <a:gdLst/>
            <a:ahLst/>
            <a:cxnLst/>
            <a:rect l="l" t="t" r="r" b="b"/>
            <a:pathLst>
              <a:path w="1267798" h="1079213" fill="norm" stroke="1" extrusionOk="0">
                <a:moveTo>
                  <a:pt x="0" y="0"/>
                </a:moveTo>
                <a:lnTo>
                  <a:pt x="1267798" y="0"/>
                </a:lnTo>
                <a:lnTo>
                  <a:pt x="1267798" y="1079213"/>
                </a:lnTo>
                <a:lnTo>
                  <a:pt x="0" y="1079213"/>
                </a:lnTo>
                <a:lnTo>
                  <a:pt x="0" y="0"/>
                </a:lnTo>
                <a:close/>
              </a:path>
            </a:pathLst>
          </a:custGeom>
          <a:blipFill>
            <a:blip r:embed="rId22"/>
            <a:srcRect l="0" t="0" r="0" b="0"/>
            <a:stretch/>
          </a:blipFill>
          <a:ln cap="sq">
            <a:noFill/>
            <a:prstDash val="solid"/>
            <a:miter/>
          </a:ln>
        </p:spPr>
      </p:sp>
      <p:sp>
        <p:nvSpPr>
          <p:cNvPr id="1815647053" name="Freeform 37"/>
          <p:cNvSpPr/>
          <p:nvPr/>
        </p:nvSpPr>
        <p:spPr bwMode="auto">
          <a:xfrm rot="5400000" flipH="0" flipV="0">
            <a:off x="8795851" y="7029819"/>
            <a:ext cx="1267798" cy="1079213"/>
          </a:xfrm>
          <a:custGeom>
            <a:avLst/>
            <a:gdLst/>
            <a:ahLst/>
            <a:cxnLst/>
            <a:rect l="l" t="t" r="r" b="b"/>
            <a:pathLst>
              <a:path w="1267798" h="1079213" fill="norm" stroke="1" extrusionOk="0">
                <a:moveTo>
                  <a:pt x="0" y="0"/>
                </a:moveTo>
                <a:lnTo>
                  <a:pt x="1267798" y="0"/>
                </a:lnTo>
                <a:lnTo>
                  <a:pt x="1267798" y="1079213"/>
                </a:lnTo>
                <a:lnTo>
                  <a:pt x="0" y="1079213"/>
                </a:lnTo>
                <a:lnTo>
                  <a:pt x="0" y="0"/>
                </a:lnTo>
                <a:close/>
              </a:path>
            </a:pathLst>
          </a:custGeom>
          <a:blipFill>
            <a:blip r:embed="rId24"/>
            <a:srcRect l="0" t="0" r="0" b="0"/>
            <a:stretch/>
          </a:blipFill>
          <a:ln cap="sq">
            <a:noFill/>
            <a:prstDash val="solid"/>
            <a:miter/>
          </a:ln>
        </p:spPr>
      </p:sp>
      <p:sp>
        <p:nvSpPr>
          <p:cNvPr id="1515473271" name="Freeform 38"/>
          <p:cNvSpPr/>
          <p:nvPr/>
        </p:nvSpPr>
        <p:spPr bwMode="auto">
          <a:xfrm rot="0" flipH="0" flipV="0">
            <a:off x="16772101" y="-1145598"/>
            <a:ext cx="2244372" cy="2036767"/>
          </a:xfrm>
          <a:custGeom>
            <a:avLst/>
            <a:gdLst/>
            <a:ahLst/>
            <a:cxnLst/>
            <a:rect l="l" t="t" r="r" b="b"/>
            <a:pathLst>
              <a:path w="2244372" h="2036767" fill="norm" stroke="1" extrusionOk="0">
                <a:moveTo>
                  <a:pt x="0" y="0"/>
                </a:moveTo>
                <a:lnTo>
                  <a:pt x="2244372" y="0"/>
                </a:lnTo>
                <a:lnTo>
                  <a:pt x="2244372" y="2036767"/>
                </a:lnTo>
                <a:lnTo>
                  <a:pt x="0" y="2036767"/>
                </a:lnTo>
                <a:lnTo>
                  <a:pt x="0" y="0"/>
                </a:lnTo>
                <a:close/>
              </a:path>
            </a:pathLst>
          </a:custGeom>
          <a:blipFill>
            <a:blip r:embed="rId26"/>
            <a:srcRect l="0" t="0" r="0" b="0"/>
            <a:stretch/>
          </a:blipFill>
        </p:spPr>
      </p:sp>
      <p:sp>
        <p:nvSpPr>
          <p:cNvPr id="637855034" name="TextBox 39"/>
          <p:cNvSpPr txBox="1"/>
          <p:nvPr/>
        </p:nvSpPr>
        <p:spPr bwMode="auto">
          <a:xfrm rot="0">
            <a:off x="10236056" y="1910262"/>
            <a:ext cx="4728232" cy="541501"/>
          </a:xfrm>
          <a:prstGeom prst="rect">
            <a:avLst/>
          </a:prstGeom>
        </p:spPr>
        <p:txBody>
          <a:bodyPr lIns="0" tIns="0" rIns="0" bIns="0" rtlCol="0" anchor="t">
            <a:spAutoFit/>
          </a:bodyPr>
          <a:lstStyle/>
          <a:p>
            <a:pPr marL="0" lvl="0" indent="0" algn="just">
              <a:lnSpc>
                <a:spcPts val="4863"/>
              </a:lnSpc>
              <a:spcBef>
                <a:spcPts val="0"/>
              </a:spcBef>
              <a:defRPr/>
            </a:pPr>
            <a:r>
              <a:rPr lang="en-US" sz="2250" b="1" u="none" strike="noStrike">
                <a:solidFill>
                  <a:srgbClr val="0D0D0D"/>
                </a:solidFill>
                <a:latin typeface="Montserrat Bold"/>
                <a:ea typeface="Montserrat Bold"/>
                <a:cs typeface="Montserrat Bold"/>
              </a:rPr>
              <a:t>Installation de Python </a:t>
            </a:r>
            <a:endParaRPr/>
          </a:p>
        </p:txBody>
      </p:sp>
      <p:sp>
        <p:nvSpPr>
          <p:cNvPr id="1751027452" name="TextBox 40"/>
          <p:cNvSpPr txBox="1"/>
          <p:nvPr/>
        </p:nvSpPr>
        <p:spPr bwMode="auto">
          <a:xfrm rot="0">
            <a:off x="10236056" y="2504713"/>
            <a:ext cx="5691929" cy="935355"/>
          </a:xfrm>
          <a:prstGeom prst="rect">
            <a:avLst/>
          </a:prstGeom>
        </p:spPr>
        <p:txBody>
          <a:bodyPr lIns="0" tIns="0" rIns="0" bIns="0" rtlCol="0" anchor="t">
            <a:spAutoFit/>
          </a:bodyPr>
          <a:lstStyle/>
          <a:p>
            <a:pPr marL="0" lvl="0" indent="0" algn="just">
              <a:lnSpc>
                <a:spcPts val="2549"/>
              </a:lnSpc>
              <a:spcBef>
                <a:spcPts val="0"/>
              </a:spcBef>
              <a:defRPr/>
            </a:pPr>
            <a:r>
              <a:rPr lang="en-US" sz="1700">
                <a:solidFill>
                  <a:srgbClr val="2B2B2B"/>
                </a:solidFill>
                <a:latin typeface="Roboto"/>
                <a:ea typeface="Roboto"/>
                <a:cs typeface="Roboto"/>
              </a:rPr>
              <a:t>CLIMADA est basé sur Python. Assurez-vous d'avoir une version récente de Python (3.7 ou supérieure) installée sur votre ordinateur</a:t>
            </a:r>
            <a:endParaRPr/>
          </a:p>
        </p:txBody>
      </p:sp>
      <p:sp>
        <p:nvSpPr>
          <p:cNvPr id="934917562" name="TextBox 41"/>
          <p:cNvSpPr txBox="1"/>
          <p:nvPr/>
        </p:nvSpPr>
        <p:spPr bwMode="auto">
          <a:xfrm rot="0">
            <a:off x="10236056" y="3208924"/>
            <a:ext cx="5691929" cy="541501"/>
          </a:xfrm>
          <a:prstGeom prst="rect">
            <a:avLst/>
          </a:prstGeom>
        </p:spPr>
        <p:txBody>
          <a:bodyPr lIns="0" tIns="0" rIns="0" bIns="0" rtlCol="0" anchor="t">
            <a:spAutoFit/>
          </a:bodyPr>
          <a:lstStyle/>
          <a:p>
            <a:pPr marL="0" lvl="0" indent="0" algn="just">
              <a:lnSpc>
                <a:spcPts val="4863"/>
              </a:lnSpc>
              <a:spcBef>
                <a:spcPts val="0"/>
              </a:spcBef>
              <a:defRPr/>
            </a:pPr>
            <a:r>
              <a:rPr lang="en-US" sz="2250" b="1" u="none" strike="noStrike">
                <a:solidFill>
                  <a:srgbClr val="0D0D0D"/>
                </a:solidFill>
                <a:latin typeface="Montserrat Bold"/>
                <a:ea typeface="Montserrat Bold"/>
                <a:cs typeface="Montserrat Bold"/>
              </a:rPr>
              <a:t>Installation de Conda</a:t>
            </a:r>
            <a:r>
              <a:rPr lang="en-US" sz="2250" b="1" u="none" strike="noStrike">
                <a:solidFill>
                  <a:srgbClr val="0D0D0D"/>
                </a:solidFill>
                <a:latin typeface="Montserrat Bold"/>
                <a:ea typeface="Montserrat Bold"/>
                <a:cs typeface="Montserrat Bold"/>
              </a:rPr>
              <a:t> (recommandé)</a:t>
            </a:r>
            <a:endParaRPr/>
          </a:p>
        </p:txBody>
      </p:sp>
      <p:sp>
        <p:nvSpPr>
          <p:cNvPr id="1193227679" name="TextBox 42"/>
          <p:cNvSpPr txBox="1"/>
          <p:nvPr/>
        </p:nvSpPr>
        <p:spPr bwMode="auto">
          <a:xfrm rot="0">
            <a:off x="10236056" y="3798050"/>
            <a:ext cx="5691929" cy="621030"/>
          </a:xfrm>
          <a:prstGeom prst="rect">
            <a:avLst/>
          </a:prstGeom>
        </p:spPr>
        <p:txBody>
          <a:bodyPr lIns="0" tIns="0" rIns="0" bIns="0" rtlCol="0" anchor="t">
            <a:spAutoFit/>
          </a:bodyPr>
          <a:lstStyle/>
          <a:p>
            <a:pPr marL="0" lvl="0" indent="0" algn="just">
              <a:lnSpc>
                <a:spcPts val="2549"/>
              </a:lnSpc>
              <a:spcBef>
                <a:spcPts val="0"/>
              </a:spcBef>
              <a:defRPr/>
            </a:pPr>
            <a:r>
              <a:rPr lang="en-US" sz="1700" u="none" strike="noStrike">
                <a:solidFill>
                  <a:srgbClr val="2B2B2B"/>
                </a:solidFill>
                <a:latin typeface="Roboto"/>
                <a:ea typeface="Roboto"/>
                <a:cs typeface="Roboto"/>
              </a:rPr>
              <a:t>Conda est un gestionnaire d'environnement qui facilite l'installation et la gestion des dépendances de CLIMADA</a:t>
            </a:r>
            <a:endParaRPr/>
          </a:p>
        </p:txBody>
      </p:sp>
      <p:sp>
        <p:nvSpPr>
          <p:cNvPr id="704846023" name="TextBox 43"/>
          <p:cNvSpPr txBox="1"/>
          <p:nvPr/>
        </p:nvSpPr>
        <p:spPr bwMode="auto">
          <a:xfrm rot="0">
            <a:off x="10236056" y="4508233"/>
            <a:ext cx="5471875" cy="541501"/>
          </a:xfrm>
          <a:prstGeom prst="rect">
            <a:avLst/>
          </a:prstGeom>
        </p:spPr>
        <p:txBody>
          <a:bodyPr lIns="0" tIns="0" rIns="0" bIns="0" rtlCol="0" anchor="t">
            <a:spAutoFit/>
          </a:bodyPr>
          <a:lstStyle/>
          <a:p>
            <a:pPr marL="0" lvl="0" indent="0" algn="just">
              <a:lnSpc>
                <a:spcPts val="4863"/>
              </a:lnSpc>
              <a:spcBef>
                <a:spcPts val="0"/>
              </a:spcBef>
              <a:defRPr/>
            </a:pPr>
            <a:r>
              <a:rPr lang="en-US" sz="2250" b="1">
                <a:solidFill>
                  <a:srgbClr val="0D0D0D"/>
                </a:solidFill>
                <a:latin typeface="Montserrat Bold"/>
                <a:ea typeface="Montserrat Bold"/>
                <a:cs typeface="Montserrat Bold"/>
              </a:rPr>
              <a:t>C</a:t>
            </a:r>
            <a:r>
              <a:rPr lang="en-US" sz="2250" b="1" u="none" strike="noStrike">
                <a:solidFill>
                  <a:srgbClr val="0D0D0D"/>
                </a:solidFill>
                <a:latin typeface="Montserrat Bold"/>
                <a:ea typeface="Montserrat Bold"/>
                <a:cs typeface="Montserrat Bold"/>
              </a:rPr>
              <a:t>r</a:t>
            </a:r>
            <a:r>
              <a:rPr lang="en-US" sz="2250" b="1" u="none" strike="noStrike">
                <a:solidFill>
                  <a:srgbClr val="0D0D0D"/>
                </a:solidFill>
                <a:latin typeface="Montserrat Bold"/>
                <a:ea typeface="Montserrat Bold"/>
                <a:cs typeface="Montserrat Bold"/>
              </a:rPr>
              <a:t>éation</a:t>
            </a:r>
            <a:r>
              <a:rPr lang="en-US" sz="2250" b="1" u="none" strike="noStrike">
                <a:solidFill>
                  <a:srgbClr val="0D0D0D"/>
                </a:solidFill>
                <a:latin typeface="Montserrat Bold"/>
                <a:ea typeface="Montserrat Bold"/>
                <a:cs typeface="Montserrat Bold"/>
              </a:rPr>
              <a:t> </a:t>
            </a:r>
            <a:r>
              <a:rPr lang="en-US" sz="2250" b="1" u="none" strike="noStrike">
                <a:solidFill>
                  <a:srgbClr val="0D0D0D"/>
                </a:solidFill>
                <a:latin typeface="Montserrat Bold"/>
                <a:ea typeface="Montserrat Bold"/>
                <a:cs typeface="Montserrat Bold"/>
              </a:rPr>
              <a:t>d'u</a:t>
            </a:r>
            <a:r>
              <a:rPr lang="en-US" sz="2250" b="1" u="none" strike="noStrike">
                <a:solidFill>
                  <a:srgbClr val="0D0D0D"/>
                </a:solidFill>
                <a:latin typeface="Montserrat Bold"/>
                <a:ea typeface="Montserrat Bold"/>
                <a:cs typeface="Montserrat Bold"/>
              </a:rPr>
              <a:t>n</a:t>
            </a:r>
            <a:r>
              <a:rPr lang="en-US" sz="2250" b="1" u="none" strike="noStrike">
                <a:solidFill>
                  <a:srgbClr val="0D0D0D"/>
                </a:solidFill>
                <a:latin typeface="Montserrat Bold"/>
                <a:ea typeface="Montserrat Bold"/>
                <a:cs typeface="Montserrat Bold"/>
              </a:rPr>
              <a:t> env</a:t>
            </a:r>
            <a:r>
              <a:rPr lang="en-US" sz="2250" b="1" u="none" strike="noStrike">
                <a:solidFill>
                  <a:srgbClr val="0D0D0D"/>
                </a:solidFill>
                <a:latin typeface="Montserrat Bold"/>
                <a:ea typeface="Montserrat Bold"/>
                <a:cs typeface="Montserrat Bold"/>
              </a:rPr>
              <a:t>i</a:t>
            </a:r>
            <a:r>
              <a:rPr lang="en-US" sz="2250" b="1" u="none" strike="noStrike">
                <a:solidFill>
                  <a:srgbClr val="0D0D0D"/>
                </a:solidFill>
                <a:latin typeface="Montserrat Bold"/>
                <a:ea typeface="Montserrat Bold"/>
                <a:cs typeface="Montserrat Bold"/>
              </a:rPr>
              <a:t>ron</a:t>
            </a:r>
            <a:r>
              <a:rPr lang="en-US" sz="2250" b="1" u="none" strike="noStrike">
                <a:solidFill>
                  <a:srgbClr val="0D0D0D"/>
                </a:solidFill>
                <a:latin typeface="Montserrat Bold"/>
                <a:ea typeface="Montserrat Bold"/>
                <a:cs typeface="Montserrat Bold"/>
              </a:rPr>
              <a:t>nem</a:t>
            </a:r>
            <a:r>
              <a:rPr lang="en-US" sz="2250" b="1" u="none" strike="noStrike">
                <a:solidFill>
                  <a:srgbClr val="0D0D0D"/>
                </a:solidFill>
                <a:latin typeface="Montserrat Bold"/>
                <a:ea typeface="Montserrat Bold"/>
                <a:cs typeface="Montserrat Bold"/>
              </a:rPr>
              <a:t>en</a:t>
            </a:r>
            <a:r>
              <a:rPr lang="en-US" sz="2250" b="1" u="none" strike="noStrike">
                <a:solidFill>
                  <a:srgbClr val="0D0D0D"/>
                </a:solidFill>
                <a:latin typeface="Montserrat Bold"/>
                <a:ea typeface="Montserrat Bold"/>
                <a:cs typeface="Montserrat Bold"/>
              </a:rPr>
              <a:t>t</a:t>
            </a:r>
            <a:r>
              <a:rPr lang="en-US" sz="2250" b="1" u="none" strike="noStrike">
                <a:solidFill>
                  <a:srgbClr val="0D0D0D"/>
                </a:solidFill>
                <a:latin typeface="Montserrat Bold"/>
                <a:ea typeface="Montserrat Bold"/>
                <a:cs typeface="Montserrat Bold"/>
              </a:rPr>
              <a:t> C</a:t>
            </a:r>
            <a:r>
              <a:rPr lang="en-US" sz="2250" b="1" u="none" strike="noStrike">
                <a:solidFill>
                  <a:srgbClr val="0D0D0D"/>
                </a:solidFill>
                <a:latin typeface="Montserrat Bold"/>
                <a:ea typeface="Montserrat Bold"/>
                <a:cs typeface="Montserrat Bold"/>
              </a:rPr>
              <a:t>on</a:t>
            </a:r>
            <a:r>
              <a:rPr lang="en-US" sz="2250" b="1" u="none" strike="noStrike">
                <a:solidFill>
                  <a:srgbClr val="0D0D0D"/>
                </a:solidFill>
                <a:latin typeface="Montserrat Bold"/>
                <a:ea typeface="Montserrat Bold"/>
                <a:cs typeface="Montserrat Bold"/>
              </a:rPr>
              <a:t>da</a:t>
            </a:r>
            <a:endParaRPr/>
          </a:p>
        </p:txBody>
      </p:sp>
      <p:sp>
        <p:nvSpPr>
          <p:cNvPr id="676659996" name="TextBox 44"/>
          <p:cNvSpPr txBox="1"/>
          <p:nvPr/>
        </p:nvSpPr>
        <p:spPr bwMode="auto">
          <a:xfrm rot="0">
            <a:off x="10236056" y="5150309"/>
            <a:ext cx="5302403" cy="621030"/>
          </a:xfrm>
          <a:prstGeom prst="rect">
            <a:avLst/>
          </a:prstGeom>
        </p:spPr>
        <p:txBody>
          <a:bodyPr lIns="0" tIns="0" rIns="0" bIns="0" rtlCol="0" anchor="t">
            <a:spAutoFit/>
          </a:bodyPr>
          <a:lstStyle/>
          <a:p>
            <a:pPr marL="0" lvl="0" indent="0" algn="just">
              <a:lnSpc>
                <a:spcPts val="2549"/>
              </a:lnSpc>
              <a:spcBef>
                <a:spcPts val="0"/>
              </a:spcBef>
              <a:defRPr/>
            </a:pPr>
            <a:r>
              <a:rPr lang="en-US" sz="1700" u="none" strike="noStrike">
                <a:solidFill>
                  <a:srgbClr val="2B2B2B"/>
                </a:solidFill>
                <a:latin typeface="Roboto"/>
                <a:ea typeface="Roboto"/>
                <a:cs typeface="Roboto"/>
              </a:rPr>
              <a:t>Créez un environnement Conda dédié à CLIMADA pour éviter les conflits avec d'autres projets Python</a:t>
            </a:r>
            <a:endParaRPr/>
          </a:p>
        </p:txBody>
      </p:sp>
      <p:sp>
        <p:nvSpPr>
          <p:cNvPr id="1076071208" name="TextBox 45"/>
          <p:cNvSpPr txBox="1"/>
          <p:nvPr/>
        </p:nvSpPr>
        <p:spPr bwMode="auto">
          <a:xfrm rot="0">
            <a:off x="10236056" y="5805033"/>
            <a:ext cx="4728232" cy="541501"/>
          </a:xfrm>
          <a:prstGeom prst="rect">
            <a:avLst/>
          </a:prstGeom>
        </p:spPr>
        <p:txBody>
          <a:bodyPr lIns="0" tIns="0" rIns="0" bIns="0" rtlCol="0" anchor="t">
            <a:spAutoFit/>
          </a:bodyPr>
          <a:lstStyle/>
          <a:p>
            <a:pPr marL="0" lvl="0" indent="0" algn="just">
              <a:lnSpc>
                <a:spcPts val="4863"/>
              </a:lnSpc>
              <a:spcBef>
                <a:spcPts val="0"/>
              </a:spcBef>
              <a:defRPr/>
            </a:pPr>
            <a:r>
              <a:rPr lang="en-US" sz="2250" b="1">
                <a:solidFill>
                  <a:srgbClr val="0D0D0D"/>
                </a:solidFill>
                <a:latin typeface="Montserrat Bold"/>
                <a:ea typeface="Montserrat Bold"/>
                <a:cs typeface="Montserrat Bold"/>
              </a:rPr>
              <a:t>Install</a:t>
            </a:r>
            <a:r>
              <a:rPr lang="en-US" sz="2250" b="1" u="none" strike="noStrike">
                <a:solidFill>
                  <a:srgbClr val="0D0D0D"/>
                </a:solidFill>
                <a:latin typeface="Montserrat Bold"/>
                <a:ea typeface="Montserrat Bold"/>
                <a:cs typeface="Montserrat Bold"/>
              </a:rPr>
              <a:t>a</a:t>
            </a:r>
            <a:r>
              <a:rPr lang="en-US" sz="2250" b="1" u="none" strike="noStrike">
                <a:solidFill>
                  <a:srgbClr val="0D0D0D"/>
                </a:solidFill>
                <a:latin typeface="Montserrat Bold"/>
                <a:ea typeface="Montserrat Bold"/>
                <a:cs typeface="Montserrat Bold"/>
              </a:rPr>
              <a:t>t</a:t>
            </a:r>
            <a:r>
              <a:rPr lang="en-US" sz="2250" b="1" u="none" strike="noStrike">
                <a:solidFill>
                  <a:srgbClr val="0D0D0D"/>
                </a:solidFill>
                <a:latin typeface="Montserrat Bold"/>
                <a:ea typeface="Montserrat Bold"/>
                <a:cs typeface="Montserrat Bold"/>
              </a:rPr>
              <a:t>i</a:t>
            </a:r>
            <a:r>
              <a:rPr lang="en-US" sz="2250" b="1" u="none" strike="noStrike">
                <a:solidFill>
                  <a:srgbClr val="0D0D0D"/>
                </a:solidFill>
                <a:latin typeface="Montserrat Bold"/>
                <a:ea typeface="Montserrat Bold"/>
                <a:cs typeface="Montserrat Bold"/>
              </a:rPr>
              <a:t>o</a:t>
            </a:r>
            <a:r>
              <a:rPr lang="en-US" sz="2250" b="1" u="none" strike="noStrike">
                <a:solidFill>
                  <a:srgbClr val="0D0D0D"/>
                </a:solidFill>
                <a:latin typeface="Montserrat Bold"/>
                <a:ea typeface="Montserrat Bold"/>
                <a:cs typeface="Montserrat Bold"/>
              </a:rPr>
              <a:t>n</a:t>
            </a:r>
            <a:r>
              <a:rPr lang="en-US" sz="2250" b="1" u="none" strike="noStrike">
                <a:solidFill>
                  <a:srgbClr val="0D0D0D"/>
                </a:solidFill>
                <a:latin typeface="Montserrat Bold"/>
                <a:ea typeface="Montserrat Bold"/>
                <a:cs typeface="Montserrat Bold"/>
              </a:rPr>
              <a:t> d</a:t>
            </a:r>
            <a:r>
              <a:rPr lang="en-US" sz="2250" b="1" u="none" strike="noStrike">
                <a:solidFill>
                  <a:srgbClr val="0D0D0D"/>
                </a:solidFill>
                <a:latin typeface="Montserrat Bold"/>
                <a:ea typeface="Montserrat Bold"/>
                <a:cs typeface="Montserrat Bold"/>
              </a:rPr>
              <a:t>e </a:t>
            </a:r>
            <a:r>
              <a:rPr lang="en-US" sz="2250" b="1" u="none" strike="noStrike">
                <a:solidFill>
                  <a:srgbClr val="0D0D0D"/>
                </a:solidFill>
                <a:latin typeface="Montserrat Bold"/>
                <a:ea typeface="Montserrat Bold"/>
                <a:cs typeface="Montserrat Bold"/>
              </a:rPr>
              <a:t>CLI</a:t>
            </a:r>
            <a:r>
              <a:rPr lang="en-US" sz="2250" b="1" u="none" strike="noStrike">
                <a:solidFill>
                  <a:srgbClr val="0D0D0D"/>
                </a:solidFill>
                <a:latin typeface="Montserrat Bold"/>
                <a:ea typeface="Montserrat Bold"/>
                <a:cs typeface="Montserrat Bold"/>
              </a:rPr>
              <a:t>M</a:t>
            </a:r>
            <a:r>
              <a:rPr lang="en-US" sz="2250" b="1" u="none" strike="noStrike">
                <a:solidFill>
                  <a:srgbClr val="0D0D0D"/>
                </a:solidFill>
                <a:latin typeface="Montserrat Bold"/>
                <a:ea typeface="Montserrat Bold"/>
                <a:cs typeface="Montserrat Bold"/>
              </a:rPr>
              <a:t>ADA</a:t>
            </a:r>
            <a:endParaRPr/>
          </a:p>
        </p:txBody>
      </p:sp>
      <p:sp>
        <p:nvSpPr>
          <p:cNvPr id="64513593" name="TextBox 46"/>
          <p:cNvSpPr txBox="1"/>
          <p:nvPr/>
        </p:nvSpPr>
        <p:spPr bwMode="auto">
          <a:xfrm rot="0">
            <a:off x="10236056" y="6447109"/>
            <a:ext cx="5585696" cy="621030"/>
          </a:xfrm>
          <a:prstGeom prst="rect">
            <a:avLst/>
          </a:prstGeom>
        </p:spPr>
        <p:txBody>
          <a:bodyPr lIns="0" tIns="0" rIns="0" bIns="0" rtlCol="0" anchor="t">
            <a:spAutoFit/>
          </a:bodyPr>
          <a:lstStyle/>
          <a:p>
            <a:pPr marL="0" lvl="0" indent="0" algn="just">
              <a:lnSpc>
                <a:spcPts val="2549"/>
              </a:lnSpc>
              <a:spcBef>
                <a:spcPts val="0"/>
              </a:spcBef>
              <a:defRPr/>
            </a:pPr>
            <a:r>
              <a:rPr lang="en-US" sz="1700" u="none" strike="noStrike">
                <a:solidFill>
                  <a:srgbClr val="2B2B2B"/>
                </a:solidFill>
                <a:latin typeface="Roboto"/>
                <a:ea typeface="Roboto"/>
                <a:cs typeface="Roboto"/>
              </a:rPr>
              <a:t>Utilisez pip (le gestionnaire de paquets de Python) pour installer CLIMADA à partir de PyPI (Python Package Index)</a:t>
            </a:r>
            <a:endParaRPr/>
          </a:p>
        </p:txBody>
      </p:sp>
      <p:sp>
        <p:nvSpPr>
          <p:cNvPr id="544961215" name="TextBox 47"/>
          <p:cNvSpPr txBox="1"/>
          <p:nvPr/>
        </p:nvSpPr>
        <p:spPr bwMode="auto">
          <a:xfrm rot="0">
            <a:off x="10236056" y="7118804"/>
            <a:ext cx="4728232" cy="541501"/>
          </a:xfrm>
          <a:prstGeom prst="rect">
            <a:avLst/>
          </a:prstGeom>
        </p:spPr>
        <p:txBody>
          <a:bodyPr lIns="0" tIns="0" rIns="0" bIns="0" rtlCol="0" anchor="t">
            <a:spAutoFit/>
          </a:bodyPr>
          <a:lstStyle/>
          <a:p>
            <a:pPr marL="0" lvl="0" indent="0" algn="just">
              <a:lnSpc>
                <a:spcPts val="4863"/>
              </a:lnSpc>
              <a:spcBef>
                <a:spcPts val="0"/>
              </a:spcBef>
              <a:defRPr/>
            </a:pPr>
            <a:r>
              <a:rPr lang="en-US" sz="2250" b="1">
                <a:solidFill>
                  <a:srgbClr val="0D0D0D"/>
                </a:solidFill>
                <a:latin typeface="Montserrat Bold"/>
                <a:ea typeface="Montserrat Bold"/>
                <a:cs typeface="Montserrat Bold"/>
              </a:rPr>
              <a:t>I</a:t>
            </a:r>
            <a:r>
              <a:rPr lang="en-US" sz="2250" b="1" u="none" strike="noStrike">
                <a:solidFill>
                  <a:srgbClr val="0D0D0D"/>
                </a:solidFill>
                <a:latin typeface="Montserrat Bold"/>
                <a:ea typeface="Montserrat Bold"/>
                <a:cs typeface="Montserrat Bold"/>
              </a:rPr>
              <a:t>n</a:t>
            </a:r>
            <a:r>
              <a:rPr lang="en-US" sz="2250" b="1" u="none" strike="noStrike">
                <a:solidFill>
                  <a:srgbClr val="0D0D0D"/>
                </a:solidFill>
                <a:latin typeface="Montserrat Bold"/>
                <a:ea typeface="Montserrat Bold"/>
                <a:cs typeface="Montserrat Bold"/>
              </a:rPr>
              <a:t>s</a:t>
            </a:r>
            <a:r>
              <a:rPr lang="en-US" sz="2250" b="1" u="none" strike="noStrike">
                <a:solidFill>
                  <a:srgbClr val="0D0D0D"/>
                </a:solidFill>
                <a:latin typeface="Montserrat Bold"/>
                <a:ea typeface="Montserrat Bold"/>
                <a:cs typeface="Montserrat Bold"/>
              </a:rPr>
              <a:t>t</a:t>
            </a:r>
            <a:r>
              <a:rPr lang="en-US" sz="2250" b="1" u="none" strike="noStrike">
                <a:solidFill>
                  <a:srgbClr val="0D0D0D"/>
                </a:solidFill>
                <a:latin typeface="Montserrat Bold"/>
                <a:ea typeface="Montserrat Bold"/>
                <a:cs typeface="Montserrat Bold"/>
              </a:rPr>
              <a:t>allation</a:t>
            </a:r>
            <a:r>
              <a:rPr lang="en-US" sz="2250" b="1" u="none" strike="noStrike">
                <a:solidFill>
                  <a:srgbClr val="0D0D0D"/>
                </a:solidFill>
                <a:latin typeface="Montserrat Bold"/>
                <a:ea typeface="Montserrat Bold"/>
                <a:cs typeface="Montserrat Bold"/>
              </a:rPr>
              <a:t> </a:t>
            </a:r>
            <a:r>
              <a:rPr lang="en-US" sz="2250" b="1" u="none" strike="noStrike">
                <a:solidFill>
                  <a:srgbClr val="0D0D0D"/>
                </a:solidFill>
                <a:latin typeface="Montserrat Bold"/>
                <a:ea typeface="Montserrat Bold"/>
                <a:cs typeface="Montserrat Bold"/>
              </a:rPr>
              <a:t>de</a:t>
            </a:r>
            <a:r>
              <a:rPr lang="en-US" sz="2250" b="1" u="none" strike="noStrike">
                <a:solidFill>
                  <a:srgbClr val="0D0D0D"/>
                </a:solidFill>
                <a:latin typeface="Montserrat Bold"/>
                <a:ea typeface="Montserrat Bold"/>
                <a:cs typeface="Montserrat Bold"/>
              </a:rPr>
              <a:t>s</a:t>
            </a:r>
            <a:r>
              <a:rPr lang="en-US" sz="2250" b="1" u="none" strike="noStrike">
                <a:solidFill>
                  <a:srgbClr val="0D0D0D"/>
                </a:solidFill>
                <a:latin typeface="Montserrat Bold"/>
                <a:ea typeface="Montserrat Bold"/>
                <a:cs typeface="Montserrat Bold"/>
              </a:rPr>
              <a:t> dép</a:t>
            </a:r>
            <a:r>
              <a:rPr lang="en-US" sz="2250" b="1" u="none" strike="noStrike">
                <a:solidFill>
                  <a:srgbClr val="0D0D0D"/>
                </a:solidFill>
                <a:latin typeface="Montserrat Bold"/>
                <a:ea typeface="Montserrat Bold"/>
                <a:cs typeface="Montserrat Bold"/>
              </a:rPr>
              <a:t>e</a:t>
            </a:r>
            <a:r>
              <a:rPr lang="en-US" sz="2250" b="1" u="none" strike="noStrike">
                <a:solidFill>
                  <a:srgbClr val="0D0D0D"/>
                </a:solidFill>
                <a:latin typeface="Montserrat Bold"/>
                <a:ea typeface="Montserrat Bold"/>
                <a:cs typeface="Montserrat Bold"/>
              </a:rPr>
              <a:t>n</a:t>
            </a:r>
            <a:r>
              <a:rPr lang="en-US" sz="2250" b="1" u="none" strike="noStrike">
                <a:solidFill>
                  <a:srgbClr val="0D0D0D"/>
                </a:solidFill>
                <a:latin typeface="Montserrat Bold"/>
                <a:ea typeface="Montserrat Bold"/>
                <a:cs typeface="Montserrat Bold"/>
              </a:rPr>
              <a:t>da</a:t>
            </a:r>
            <a:r>
              <a:rPr lang="en-US" sz="2250" b="1" u="none" strike="noStrike">
                <a:solidFill>
                  <a:srgbClr val="0D0D0D"/>
                </a:solidFill>
                <a:latin typeface="Montserrat Bold"/>
                <a:ea typeface="Montserrat Bold"/>
                <a:cs typeface="Montserrat Bold"/>
              </a:rPr>
              <a:t>nc</a:t>
            </a:r>
            <a:r>
              <a:rPr lang="en-US" sz="2250" b="1" u="none" strike="noStrike">
                <a:solidFill>
                  <a:srgbClr val="0D0D0D"/>
                </a:solidFill>
                <a:latin typeface="Montserrat Bold"/>
                <a:ea typeface="Montserrat Bold"/>
                <a:cs typeface="Montserrat Bold"/>
              </a:rPr>
              <a:t>e</a:t>
            </a:r>
            <a:r>
              <a:rPr lang="en-US" sz="2250" b="1" u="none" strike="noStrike">
                <a:solidFill>
                  <a:srgbClr val="0D0D0D"/>
                </a:solidFill>
                <a:latin typeface="Montserrat Bold"/>
                <a:ea typeface="Montserrat Bold"/>
                <a:cs typeface="Montserrat Bold"/>
              </a:rPr>
              <a:t>s</a:t>
            </a:r>
            <a:endParaRPr/>
          </a:p>
        </p:txBody>
      </p:sp>
      <p:sp>
        <p:nvSpPr>
          <p:cNvPr id="571944184" name="TextBox 48"/>
          <p:cNvSpPr txBox="1"/>
          <p:nvPr/>
        </p:nvSpPr>
        <p:spPr bwMode="auto">
          <a:xfrm rot="0">
            <a:off x="10236056" y="7760879"/>
            <a:ext cx="5585696" cy="621030"/>
          </a:xfrm>
          <a:prstGeom prst="rect">
            <a:avLst/>
          </a:prstGeom>
        </p:spPr>
        <p:txBody>
          <a:bodyPr lIns="0" tIns="0" rIns="0" bIns="0" rtlCol="0" anchor="t">
            <a:spAutoFit/>
          </a:bodyPr>
          <a:lstStyle/>
          <a:p>
            <a:pPr marL="0" lvl="0" indent="0" algn="just">
              <a:lnSpc>
                <a:spcPts val="2549"/>
              </a:lnSpc>
              <a:spcBef>
                <a:spcPts val="0"/>
              </a:spcBef>
              <a:defRPr/>
            </a:pPr>
            <a:r>
              <a:rPr lang="en-US" sz="1700" u="none" strike="noStrike">
                <a:solidFill>
                  <a:srgbClr val="2B2B2B"/>
                </a:solidFill>
                <a:latin typeface="Roboto"/>
                <a:ea typeface="Roboto"/>
                <a:cs typeface="Roboto"/>
              </a:rPr>
              <a:t>Installez les dépendances de CLIMADA à l'aide de Conda ou de pip</a:t>
            </a:r>
            <a:endParaRPr/>
          </a:p>
        </p:txBody>
      </p:sp>
      <p:sp>
        <p:nvSpPr>
          <p:cNvPr id="1935109551" name="TextBox 49"/>
          <p:cNvSpPr txBox="1"/>
          <p:nvPr/>
        </p:nvSpPr>
        <p:spPr bwMode="auto">
          <a:xfrm rot="0">
            <a:off x="9130784" y="2352785"/>
            <a:ext cx="597932" cy="461862"/>
          </a:xfrm>
          <a:prstGeom prst="rect">
            <a:avLst/>
          </a:prstGeom>
        </p:spPr>
        <p:txBody>
          <a:bodyPr lIns="0" tIns="0" rIns="0" bIns="0" rtlCol="0" anchor="t">
            <a:spAutoFit/>
          </a:bodyPr>
          <a:lstStyle/>
          <a:p>
            <a:pPr algn="ctr">
              <a:lnSpc>
                <a:spcPts val="3808"/>
              </a:lnSpc>
              <a:defRPr/>
            </a:pPr>
            <a:r>
              <a:rPr lang="en-US" sz="2450" b="1" spc="103">
                <a:solidFill>
                  <a:srgbClr val="FFFFFF"/>
                </a:solidFill>
                <a:latin typeface="DM Sans Bold"/>
                <a:ea typeface="DM Sans Bold"/>
                <a:cs typeface="DM Sans Bold"/>
              </a:rPr>
              <a:t>01</a:t>
            </a:r>
            <a:endParaRPr/>
          </a:p>
        </p:txBody>
      </p:sp>
      <p:sp>
        <p:nvSpPr>
          <p:cNvPr id="2095718712" name="TextBox 50"/>
          <p:cNvSpPr txBox="1"/>
          <p:nvPr/>
        </p:nvSpPr>
        <p:spPr bwMode="auto">
          <a:xfrm rot="0">
            <a:off x="9130784" y="3566173"/>
            <a:ext cx="597932" cy="461862"/>
          </a:xfrm>
          <a:prstGeom prst="rect">
            <a:avLst/>
          </a:prstGeom>
        </p:spPr>
        <p:txBody>
          <a:bodyPr lIns="0" tIns="0" rIns="0" bIns="0" rtlCol="0" anchor="t">
            <a:spAutoFit/>
          </a:bodyPr>
          <a:lstStyle/>
          <a:p>
            <a:pPr algn="ctr">
              <a:lnSpc>
                <a:spcPts val="3808"/>
              </a:lnSpc>
              <a:defRPr/>
            </a:pPr>
            <a:r>
              <a:rPr lang="en-US" sz="2450" b="1" spc="103">
                <a:solidFill>
                  <a:srgbClr val="FFFFFF"/>
                </a:solidFill>
                <a:latin typeface="DM Sans Bold"/>
                <a:ea typeface="DM Sans Bold"/>
                <a:cs typeface="DM Sans Bold"/>
              </a:rPr>
              <a:t>02</a:t>
            </a:r>
            <a:endParaRPr/>
          </a:p>
        </p:txBody>
      </p:sp>
      <p:sp>
        <p:nvSpPr>
          <p:cNvPr id="282754058" name="TextBox 51"/>
          <p:cNvSpPr txBox="1"/>
          <p:nvPr/>
        </p:nvSpPr>
        <p:spPr bwMode="auto">
          <a:xfrm rot="0">
            <a:off x="9130784" y="4771769"/>
            <a:ext cx="597932" cy="461862"/>
          </a:xfrm>
          <a:prstGeom prst="rect">
            <a:avLst/>
          </a:prstGeom>
        </p:spPr>
        <p:txBody>
          <a:bodyPr lIns="0" tIns="0" rIns="0" bIns="0" rtlCol="0" anchor="t">
            <a:spAutoFit/>
          </a:bodyPr>
          <a:lstStyle/>
          <a:p>
            <a:pPr algn="ctr">
              <a:lnSpc>
                <a:spcPts val="3808"/>
              </a:lnSpc>
              <a:defRPr/>
            </a:pPr>
            <a:r>
              <a:rPr lang="en-US" sz="2450" b="1" spc="103">
                <a:solidFill>
                  <a:srgbClr val="FFFFFF"/>
                </a:solidFill>
                <a:latin typeface="DM Sans Bold"/>
                <a:ea typeface="DM Sans Bold"/>
                <a:cs typeface="DM Sans Bold"/>
              </a:rPr>
              <a:t>03</a:t>
            </a:r>
            <a:endParaRPr/>
          </a:p>
        </p:txBody>
      </p:sp>
      <p:sp>
        <p:nvSpPr>
          <p:cNvPr id="1129344215" name="TextBox 52"/>
          <p:cNvSpPr txBox="1"/>
          <p:nvPr/>
        </p:nvSpPr>
        <p:spPr bwMode="auto">
          <a:xfrm rot="0">
            <a:off x="9130784" y="5977365"/>
            <a:ext cx="597932" cy="461862"/>
          </a:xfrm>
          <a:prstGeom prst="rect">
            <a:avLst/>
          </a:prstGeom>
        </p:spPr>
        <p:txBody>
          <a:bodyPr lIns="0" tIns="0" rIns="0" bIns="0" rtlCol="0" anchor="t">
            <a:spAutoFit/>
          </a:bodyPr>
          <a:lstStyle/>
          <a:p>
            <a:pPr algn="ctr">
              <a:lnSpc>
                <a:spcPts val="3808"/>
              </a:lnSpc>
              <a:defRPr/>
            </a:pPr>
            <a:r>
              <a:rPr lang="en-US" sz="2450" b="1" spc="103">
                <a:solidFill>
                  <a:srgbClr val="FFFFFF"/>
                </a:solidFill>
                <a:latin typeface="DM Sans Bold"/>
                <a:ea typeface="DM Sans Bold"/>
                <a:cs typeface="DM Sans Bold"/>
              </a:rPr>
              <a:t>04</a:t>
            </a:r>
            <a:endParaRPr/>
          </a:p>
        </p:txBody>
      </p:sp>
      <p:sp>
        <p:nvSpPr>
          <p:cNvPr id="1896742402" name="TextBox 53"/>
          <p:cNvSpPr txBox="1"/>
          <p:nvPr/>
        </p:nvSpPr>
        <p:spPr bwMode="auto">
          <a:xfrm rot="0">
            <a:off x="9130784" y="7182960"/>
            <a:ext cx="597932" cy="461862"/>
          </a:xfrm>
          <a:prstGeom prst="rect">
            <a:avLst/>
          </a:prstGeom>
        </p:spPr>
        <p:txBody>
          <a:bodyPr lIns="0" tIns="0" rIns="0" bIns="0" rtlCol="0" anchor="t">
            <a:spAutoFit/>
          </a:bodyPr>
          <a:lstStyle/>
          <a:p>
            <a:pPr algn="ctr">
              <a:lnSpc>
                <a:spcPts val="3808"/>
              </a:lnSpc>
              <a:defRPr/>
            </a:pPr>
            <a:r>
              <a:rPr lang="en-US" sz="2450" b="1" spc="103">
                <a:solidFill>
                  <a:srgbClr val="FFFFFF"/>
                </a:solidFill>
                <a:latin typeface="DM Sans Bold"/>
                <a:ea typeface="DM Sans Bold"/>
                <a:cs typeface="DM Sans Bold"/>
              </a:rPr>
              <a:t>05</a:t>
            </a:r>
            <a:endParaRPr/>
          </a:p>
        </p:txBody>
      </p:sp>
      <p:sp>
        <p:nvSpPr>
          <p:cNvPr id="1834561583" name="TextBox 54"/>
          <p:cNvSpPr txBox="1"/>
          <p:nvPr/>
        </p:nvSpPr>
        <p:spPr bwMode="auto">
          <a:xfrm rot="0">
            <a:off x="401355" y="89065"/>
            <a:ext cx="7965131"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INSTALLATION DE L'ENVIRONNEMENT DE TRAVAIL</a:t>
            </a:r>
            <a:endParaRPr/>
          </a:p>
        </p:txBody>
      </p:sp>
      <p:sp>
        <p:nvSpPr>
          <p:cNvPr id="1757314245" name="TextBox 55"/>
          <p:cNvSpPr txBox="1"/>
          <p:nvPr/>
        </p:nvSpPr>
        <p:spPr bwMode="auto">
          <a:xfrm rot="0">
            <a:off x="7535403" y="333599"/>
            <a:ext cx="9592508" cy="1250035"/>
          </a:xfrm>
          <a:prstGeom prst="rect">
            <a:avLst/>
          </a:prstGeom>
        </p:spPr>
        <p:txBody>
          <a:bodyPr lIns="0" tIns="0" rIns="0" bIns="0" rtlCol="0" anchor="t">
            <a:spAutoFit/>
          </a:bodyPr>
          <a:lstStyle/>
          <a:p>
            <a:pPr marL="0" lvl="0" indent="0" algn="ctr">
              <a:lnSpc>
                <a:spcPts val="5299"/>
              </a:lnSpc>
              <a:spcBef>
                <a:spcPts val="0"/>
              </a:spcBef>
              <a:defRPr/>
            </a:pPr>
            <a:r>
              <a:rPr lang="en-US" sz="2450" b="1">
                <a:solidFill>
                  <a:srgbClr val="0D0D0D"/>
                </a:solidFill>
                <a:latin typeface="Montserrat Bold"/>
                <a:ea typeface="Montserrat Bold"/>
                <a:cs typeface="Montserrat Bold"/>
              </a:rPr>
              <a:t>L'</a:t>
            </a:r>
            <a:r>
              <a:rPr lang="en-US" sz="2450" b="1" u="none" strike="noStrike">
                <a:solidFill>
                  <a:srgbClr val="0D0D0D"/>
                </a:solidFill>
                <a:latin typeface="Montserrat Bold"/>
                <a:ea typeface="Montserrat Bold"/>
                <a:cs typeface="Montserrat Bold"/>
              </a:rPr>
              <a:t>in</a:t>
            </a:r>
            <a:r>
              <a:rPr lang="en-US" sz="2450" b="1" u="none" strike="noStrike">
                <a:solidFill>
                  <a:srgbClr val="0D0D0D"/>
                </a:solidFill>
                <a:latin typeface="Montserrat Bold"/>
                <a:ea typeface="Montserrat Bold"/>
                <a:cs typeface="Montserrat Bold"/>
              </a:rPr>
              <a:t>s</a:t>
            </a:r>
            <a:r>
              <a:rPr lang="en-US" sz="2450" b="1" u="none" strike="noStrike">
                <a:solidFill>
                  <a:srgbClr val="0D0D0D"/>
                </a:solidFill>
                <a:latin typeface="Montserrat Bold"/>
                <a:ea typeface="Montserrat Bold"/>
                <a:cs typeface="Montserrat Bold"/>
              </a:rPr>
              <a:t>tall</a:t>
            </a:r>
            <a:r>
              <a:rPr lang="en-US" sz="2450" b="1" u="none" strike="noStrike">
                <a:solidFill>
                  <a:srgbClr val="0D0D0D"/>
                </a:solidFill>
                <a:latin typeface="Montserrat Bold"/>
                <a:ea typeface="Montserrat Bold"/>
                <a:cs typeface="Montserrat Bold"/>
              </a:rPr>
              <a:t>a</a:t>
            </a:r>
            <a:r>
              <a:rPr lang="en-US" sz="2450" b="1" u="none" strike="noStrike">
                <a:solidFill>
                  <a:srgbClr val="0D0D0D"/>
                </a:solidFill>
                <a:latin typeface="Montserrat Bold"/>
                <a:ea typeface="Montserrat Bold"/>
                <a:cs typeface="Montserrat Bold"/>
              </a:rPr>
              <a:t>tion de CLIMADA n</a:t>
            </a:r>
            <a:r>
              <a:rPr lang="en-US" sz="2450" b="1" u="none" strike="noStrike">
                <a:solidFill>
                  <a:srgbClr val="0D0D0D"/>
                </a:solidFill>
                <a:latin typeface="Montserrat Bold"/>
                <a:ea typeface="Montserrat Bold"/>
                <a:cs typeface="Montserrat Bold"/>
              </a:rPr>
              <a:t>é</a:t>
            </a:r>
            <a:r>
              <a:rPr lang="en-US" sz="2450" b="1" u="none" strike="noStrike">
                <a:solidFill>
                  <a:srgbClr val="0D0D0D"/>
                </a:solidFill>
                <a:latin typeface="Montserrat Bold"/>
                <a:ea typeface="Montserrat Bold"/>
                <a:cs typeface="Montserrat Bold"/>
              </a:rPr>
              <a:t>cess</a:t>
            </a:r>
            <a:r>
              <a:rPr lang="en-US" sz="2450" b="1" u="none" strike="noStrike">
                <a:solidFill>
                  <a:srgbClr val="0D0D0D"/>
                </a:solidFill>
                <a:latin typeface="Montserrat Bold"/>
                <a:ea typeface="Montserrat Bold"/>
                <a:cs typeface="Montserrat Bold"/>
              </a:rPr>
              <a:t>i</a:t>
            </a:r>
            <a:r>
              <a:rPr lang="en-US" sz="2450" b="1" u="none" strike="noStrike">
                <a:solidFill>
                  <a:srgbClr val="0D0D0D"/>
                </a:solidFill>
                <a:latin typeface="Montserrat Bold"/>
                <a:ea typeface="Montserrat Bold"/>
                <a:cs typeface="Montserrat Bold"/>
              </a:rPr>
              <a:t>te quelques étapes préliminaires</a:t>
            </a:r>
            <a:endParaRPr/>
          </a:p>
        </p:txBody>
      </p:sp>
      <p:sp>
        <p:nvSpPr>
          <p:cNvPr id="686452978" name="TextBox 56"/>
          <p:cNvSpPr txBox="1"/>
          <p:nvPr/>
        </p:nvSpPr>
        <p:spPr bwMode="auto">
          <a:xfrm rot="0">
            <a:off x="7535403" y="8839110"/>
            <a:ext cx="9592508" cy="583284"/>
          </a:xfrm>
          <a:prstGeom prst="rect">
            <a:avLst/>
          </a:prstGeom>
        </p:spPr>
        <p:txBody>
          <a:bodyPr lIns="0" tIns="0" rIns="0" bIns="0" rtlCol="0" anchor="t">
            <a:spAutoFit/>
          </a:bodyPr>
          <a:lstStyle/>
          <a:p>
            <a:pPr marL="0" lvl="0" indent="0" algn="ctr">
              <a:lnSpc>
                <a:spcPts val="5299"/>
              </a:lnSpc>
              <a:spcBef>
                <a:spcPts val="0"/>
              </a:spcBef>
              <a:defRPr/>
            </a:pPr>
            <a:r>
              <a:rPr lang="en-US" sz="2450" b="1">
                <a:solidFill>
                  <a:srgbClr val="0D0D0D"/>
                </a:solidFill>
                <a:latin typeface="Montserrat Bold"/>
                <a:ea typeface="Montserrat Bold"/>
                <a:cs typeface="Montserrat Bold"/>
              </a:rPr>
              <a:t>Guide d'</a:t>
            </a:r>
            <a:r>
              <a:rPr lang="en-US" sz="2450" b="1" u="none" strike="noStrike">
                <a:solidFill>
                  <a:srgbClr val="0D0D0D"/>
                </a:solidFill>
                <a:latin typeface="Montserrat Bold"/>
                <a:ea typeface="Montserrat Bold"/>
                <a:cs typeface="Montserrat Bold"/>
              </a:rPr>
              <a:t>installation détaillé, étape par étape</a:t>
            </a:r>
            <a:endParaRPr/>
          </a:p>
        </p:txBody>
      </p:sp>
      <p:sp>
        <p:nvSpPr>
          <p:cNvPr id="1380341938" name="TextBox 57"/>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33895973"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483316292"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744139193" name="TextBox 4"/>
          <p:cNvSpPr txBox="1"/>
          <p:nvPr/>
        </p:nvSpPr>
        <p:spPr bwMode="auto">
          <a:xfrm rot="0">
            <a:off x="1753892" y="-78352"/>
            <a:ext cx="15676722" cy="8945523"/>
          </a:xfrm>
          <a:prstGeom prst="rect">
            <a:avLst/>
          </a:prstGeom>
        </p:spPr>
        <p:txBody>
          <a:bodyPr lIns="0" tIns="0" rIns="0" bIns="0" rtlCol="0" anchor="t">
            <a:spAutoFit/>
          </a:bodyPr>
          <a:lstStyle/>
          <a:p>
            <a:pPr algn="just">
              <a:lnSpc>
                <a:spcPts val="5979"/>
              </a:lnSpc>
              <a:defRPr/>
            </a:pPr>
            <a:r>
              <a:rPr lang="en-US" sz="2750" b="1">
                <a:solidFill>
                  <a:srgbClr val="0D0D0D"/>
                </a:solidFill>
                <a:latin typeface="Montserrat Bold"/>
                <a:ea typeface="Montserrat Bold"/>
                <a:cs typeface="Montserrat Bold"/>
              </a:rPr>
              <a:t>Guide d'Installation de l'Environnement de Travail CLIMADA</a:t>
            </a:r>
            <a:endParaRPr/>
          </a:p>
          <a:p>
            <a:pPr marL="0" lvl="0" indent="0" algn="just">
              <a:lnSpc>
                <a:spcPts val="5979"/>
              </a:lnSpc>
              <a:spcBef>
                <a:spcPts val="0"/>
              </a:spcBef>
              <a:defRPr/>
            </a:pPr>
            <a:r>
              <a:rPr lang="en-US" sz="2750">
                <a:solidFill>
                  <a:srgbClr val="0D0D0D"/>
                </a:solidFill>
                <a:latin typeface="Montserrat"/>
                <a:ea typeface="Montserrat"/>
                <a:cs typeface="Montserrat"/>
              </a:rPr>
              <a:t>Ce guide vous ex</a:t>
            </a:r>
            <a:r>
              <a:rPr lang="en-US" sz="2750" u="none" strike="noStrike">
                <a:solidFill>
                  <a:srgbClr val="0D0D0D"/>
                </a:solidFill>
                <a:latin typeface="Montserrat"/>
                <a:ea typeface="Montserrat"/>
                <a:cs typeface="Montserrat"/>
              </a:rPr>
              <a:t>plique comment configurer un environneme</a:t>
            </a:r>
            <a:r>
              <a:rPr lang="en-US" sz="2750" u="none" strike="noStrike">
                <a:solidFill>
                  <a:srgbClr val="0D0D0D"/>
                </a:solidFill>
                <a:latin typeface="Montserrat"/>
                <a:ea typeface="Montserrat"/>
                <a:cs typeface="Montserrat"/>
              </a:rPr>
              <a:t>n</a:t>
            </a:r>
            <a:r>
              <a:rPr lang="en-US" sz="2750" u="none" strike="noStrike">
                <a:solidFill>
                  <a:srgbClr val="0D0D0D"/>
                </a:solidFill>
                <a:latin typeface="Montserrat"/>
                <a:ea typeface="Montserrat"/>
                <a:cs typeface="Montserrat"/>
              </a:rPr>
              <a:t>t</a:t>
            </a:r>
            <a:r>
              <a:rPr lang="en-US" sz="2750" u="none" strike="noStrike">
                <a:solidFill>
                  <a:srgbClr val="0D0D0D"/>
                </a:solidFill>
                <a:latin typeface="Montserrat"/>
                <a:ea typeface="Montserrat"/>
                <a:cs typeface="Montserrat"/>
              </a:rPr>
              <a:t> Conda reproduc</a:t>
            </a:r>
            <a:r>
              <a:rPr lang="en-US" sz="2750" u="none" strike="noStrike">
                <a:solidFill>
                  <a:srgbClr val="0D0D0D"/>
                </a:solidFill>
                <a:latin typeface="Montserrat"/>
                <a:ea typeface="Montserrat"/>
                <a:cs typeface="Montserrat"/>
              </a:rPr>
              <a:t>t</a:t>
            </a:r>
            <a:r>
              <a:rPr lang="en-US" sz="2750" u="none" strike="noStrike">
                <a:solidFill>
                  <a:srgbClr val="0D0D0D"/>
                </a:solidFill>
                <a:latin typeface="Montserrat"/>
                <a:ea typeface="Montserrat"/>
                <a:cs typeface="Montserrat"/>
              </a:rPr>
              <a:t>ible pour la formation CLIMADA.</a:t>
            </a:r>
            <a:endParaRPr/>
          </a:p>
          <a:p>
            <a:pPr algn="just">
              <a:lnSpc>
                <a:spcPts val="5979"/>
              </a:lnSpc>
              <a:spcBef>
                <a:spcPts val="0"/>
              </a:spcBef>
              <a:defRPr/>
            </a:pPr>
            <a:r>
              <a:rPr lang="en-US" sz="2750" b="1" u="none" strike="noStrike">
                <a:solidFill>
                  <a:srgbClr val="0345E4"/>
                </a:solidFill>
                <a:latin typeface="Montserrat Bold"/>
                <a:ea typeface="Montserrat Bold"/>
                <a:cs typeface="Montserrat Bold"/>
              </a:rPr>
              <a:t>Prérequis</a:t>
            </a:r>
            <a:endParaRPr/>
          </a:p>
          <a:p>
            <a:pPr algn="just">
              <a:lnSpc>
                <a:spcPts val="5979"/>
              </a:lnSpc>
              <a:spcBef>
                <a:spcPts val="0"/>
              </a:spcBef>
              <a:defRPr/>
            </a:pPr>
            <a:r>
              <a:rPr lang="en-US" sz="2750" b="1" u="none" strike="noStrike">
                <a:solidFill>
                  <a:srgbClr val="0D0D0D"/>
                </a:solidFill>
                <a:latin typeface="Montserrat Bold"/>
                <a:ea typeface="Montserrat Bold"/>
                <a:cs typeface="Montserrat Bold"/>
              </a:rPr>
              <a:t> </a:t>
            </a:r>
            <a:r>
              <a:rPr lang="en-US" sz="2750" b="1" u="none" strike="noStrike">
                <a:solidFill>
                  <a:srgbClr val="99391B"/>
                </a:solidFill>
                <a:latin typeface="Montserrat Bold"/>
                <a:ea typeface="Montserrat Bold"/>
                <a:cs typeface="Montserrat Bold"/>
              </a:rPr>
              <a:t>1.Python</a:t>
            </a:r>
            <a:endParaRPr/>
          </a:p>
          <a:p>
            <a:pPr marL="0" lvl="0" indent="0" algn="just">
              <a:lnSpc>
                <a:spcPts val="5979"/>
              </a:lnSpc>
              <a:spcBef>
                <a:spcPts val="0"/>
              </a:spcBef>
              <a:defRPr/>
            </a:pPr>
            <a:r>
              <a:rPr lang="en-US" sz="2750" u="none" strike="noStrike">
                <a:solidFill>
                  <a:srgbClr val="0D0D0D"/>
                </a:solidFill>
                <a:latin typeface="Montserrat"/>
                <a:ea typeface="Montserrat"/>
                <a:cs typeface="Montserrat"/>
              </a:rPr>
              <a:t>L'en</a:t>
            </a:r>
            <a:r>
              <a:rPr lang="en-US" sz="2750" u="none" strike="noStrike">
                <a:solidFill>
                  <a:srgbClr val="0D0D0D"/>
                </a:solidFill>
                <a:latin typeface="Montserrat"/>
                <a:ea typeface="Montserrat"/>
                <a:cs typeface="Montserrat"/>
              </a:rPr>
              <a:t>v</a:t>
            </a:r>
            <a:r>
              <a:rPr lang="en-US" sz="2750" u="none" strike="noStrike">
                <a:solidFill>
                  <a:srgbClr val="0D0D0D"/>
                </a:solidFill>
                <a:latin typeface="Montserrat"/>
                <a:ea typeface="Montserrat"/>
                <a:cs typeface="Montserrat"/>
              </a:rPr>
              <a:t>i</a:t>
            </a:r>
            <a:r>
              <a:rPr lang="en-US" sz="2750" u="none" strike="noStrike">
                <a:solidFill>
                  <a:srgbClr val="0D0D0D"/>
                </a:solidFill>
                <a:latin typeface="Montserrat"/>
                <a:ea typeface="Montserrat"/>
                <a:cs typeface="Montserrat"/>
              </a:rPr>
              <a:t>ronnement que nou</a:t>
            </a:r>
            <a:r>
              <a:rPr lang="en-US" sz="2750" u="none" strike="noStrike">
                <a:solidFill>
                  <a:srgbClr val="0D0D0D"/>
                </a:solidFill>
                <a:latin typeface="Montserrat"/>
                <a:ea typeface="Montserrat"/>
                <a:cs typeface="Montserrat"/>
              </a:rPr>
              <a:t>s</a:t>
            </a:r>
            <a:r>
              <a:rPr lang="en-US" sz="2750" u="none" strike="noStrike">
                <a:solidFill>
                  <a:srgbClr val="0D0D0D"/>
                </a:solidFill>
                <a:latin typeface="Montserrat"/>
                <a:ea typeface="Montserrat"/>
                <a:cs typeface="Montserrat"/>
              </a:rPr>
              <a:t> </a:t>
            </a:r>
            <a:r>
              <a:rPr lang="en-US" sz="2750" u="none" strike="noStrike">
                <a:solidFill>
                  <a:srgbClr val="0D0D0D"/>
                </a:solidFill>
                <a:latin typeface="Montserrat"/>
                <a:ea typeface="Montserrat"/>
                <a:cs typeface="Montserrat"/>
              </a:rPr>
              <a:t>a</a:t>
            </a:r>
            <a:r>
              <a:rPr lang="en-US" sz="2750" u="none" strike="noStrike">
                <a:solidFill>
                  <a:srgbClr val="0D0D0D"/>
                </a:solidFill>
                <a:latin typeface="Montserrat"/>
                <a:ea typeface="Montserrat"/>
                <a:cs typeface="Montserrat"/>
              </a:rPr>
              <a:t>llo</a:t>
            </a:r>
            <a:r>
              <a:rPr lang="en-US" sz="2750" u="none" strike="noStrike">
                <a:solidFill>
                  <a:srgbClr val="0D0D0D"/>
                </a:solidFill>
                <a:latin typeface="Montserrat"/>
                <a:ea typeface="Montserrat"/>
                <a:cs typeface="Montserrat"/>
              </a:rPr>
              <a:t>ns c</a:t>
            </a:r>
            <a:r>
              <a:rPr lang="en-US" sz="2750" u="none" strike="noStrike">
                <a:solidFill>
                  <a:srgbClr val="0D0D0D"/>
                </a:solidFill>
                <a:latin typeface="Montserrat"/>
                <a:ea typeface="Montserrat"/>
                <a:cs typeface="Montserrat"/>
              </a:rPr>
              <a:t>réer </a:t>
            </a:r>
            <a:r>
              <a:rPr lang="en-US" sz="2750" u="none" strike="noStrike">
                <a:solidFill>
                  <a:srgbClr val="0D0D0D"/>
                </a:solidFill>
                <a:latin typeface="Montserrat"/>
                <a:ea typeface="Montserrat"/>
                <a:cs typeface="Montserrat"/>
              </a:rPr>
              <a:t>u</a:t>
            </a:r>
            <a:r>
              <a:rPr lang="en-US" sz="2750" u="none" strike="noStrike">
                <a:solidFill>
                  <a:srgbClr val="0D0D0D"/>
                </a:solidFill>
                <a:latin typeface="Montserrat"/>
                <a:ea typeface="Montserrat"/>
                <a:cs typeface="Montserrat"/>
              </a:rPr>
              <a:t>til</a:t>
            </a:r>
            <a:r>
              <a:rPr lang="en-US" sz="2750" u="none" strike="noStrike">
                <a:solidFill>
                  <a:srgbClr val="0D0D0D"/>
                </a:solidFill>
                <a:latin typeface="Montserrat"/>
                <a:ea typeface="Montserrat"/>
                <a:cs typeface="Montserrat"/>
              </a:rPr>
              <a:t>ise </a:t>
            </a:r>
            <a:r>
              <a:rPr lang="en-US" sz="2750" b="1" u="none" strike="noStrike">
                <a:solidFill>
                  <a:srgbClr val="0345E4"/>
                </a:solidFill>
                <a:latin typeface="Montserrat Bold"/>
                <a:ea typeface="Montserrat Bold"/>
                <a:cs typeface="Montserrat Bold"/>
              </a:rPr>
              <a:t>Python 3.9</a:t>
            </a:r>
            <a:r>
              <a:rPr lang="en-US" sz="2750" u="none" strike="noStrike">
                <a:solidFill>
                  <a:srgbClr val="0D0D0D"/>
                </a:solidFill>
                <a:latin typeface="Montserrat"/>
                <a:ea typeface="Montserrat"/>
                <a:cs typeface="Montserrat"/>
              </a:rPr>
              <a:t>. Cepe</a:t>
            </a:r>
            <a:r>
              <a:rPr lang="en-US" sz="2750" u="none" strike="noStrike">
                <a:solidFill>
                  <a:srgbClr val="0D0D0D"/>
                </a:solidFill>
                <a:latin typeface="Montserrat"/>
                <a:ea typeface="Montserrat"/>
                <a:cs typeface="Montserrat"/>
              </a:rPr>
              <a:t>ndant, vou</a:t>
            </a:r>
            <a:r>
              <a:rPr lang="en-US" sz="2750" u="none" strike="noStrike">
                <a:solidFill>
                  <a:srgbClr val="0D0D0D"/>
                </a:solidFill>
                <a:latin typeface="Montserrat"/>
                <a:ea typeface="Montserrat"/>
                <a:cs typeface="Montserrat"/>
              </a:rPr>
              <a:t>s </a:t>
            </a:r>
            <a:r>
              <a:rPr lang="en-US" sz="2750" u="none" strike="noStrike">
                <a:solidFill>
                  <a:srgbClr val="0D0D0D"/>
                </a:solidFill>
                <a:latin typeface="Montserrat"/>
                <a:ea typeface="Montserrat"/>
                <a:cs typeface="Montserrat"/>
              </a:rPr>
              <a:t>n'</a:t>
            </a:r>
            <a:r>
              <a:rPr lang="en-US" sz="2750" u="none" strike="noStrike">
                <a:solidFill>
                  <a:srgbClr val="0D0D0D"/>
                </a:solidFill>
                <a:latin typeface="Montserrat"/>
                <a:ea typeface="Montserrat"/>
                <a:cs typeface="Montserrat"/>
              </a:rPr>
              <a:t>a</a:t>
            </a:r>
            <a:r>
              <a:rPr lang="en-US" sz="2750" u="none" strike="noStrike">
                <a:solidFill>
                  <a:srgbClr val="0D0D0D"/>
                </a:solidFill>
                <a:latin typeface="Montserrat"/>
                <a:ea typeface="Montserrat"/>
                <a:cs typeface="Montserrat"/>
              </a:rPr>
              <a:t>vez</a:t>
            </a:r>
            <a:r>
              <a:rPr lang="en-US" sz="2750" u="none" strike="noStrike">
                <a:solidFill>
                  <a:srgbClr val="0D0D0D"/>
                </a:solidFill>
                <a:latin typeface="Montserrat"/>
                <a:ea typeface="Montserrat"/>
                <a:cs typeface="Montserrat"/>
              </a:rPr>
              <a:t> </a:t>
            </a:r>
            <a:r>
              <a:rPr lang="en-US" sz="2750" b="1" u="none" strike="noStrike">
                <a:solidFill>
                  <a:srgbClr val="0D0D0D"/>
                </a:solidFill>
                <a:latin typeface="Montserrat Bold"/>
                <a:ea typeface="Montserrat Bold"/>
                <a:cs typeface="Montserrat Bold"/>
              </a:rPr>
              <a:t>pa</a:t>
            </a:r>
            <a:r>
              <a:rPr lang="en-US" sz="2750" b="1" u="none" strike="noStrike">
                <a:solidFill>
                  <a:srgbClr val="0D0D0D"/>
                </a:solidFill>
                <a:latin typeface="Montserrat Bold"/>
                <a:ea typeface="Montserrat Bold"/>
                <a:cs typeface="Montserrat Bold"/>
              </a:rPr>
              <a:t>s beso</a:t>
            </a:r>
            <a:r>
              <a:rPr lang="en-US" sz="2750" b="1" u="none" strike="noStrike">
                <a:solidFill>
                  <a:srgbClr val="0D0D0D"/>
                </a:solidFill>
                <a:latin typeface="Montserrat Bold"/>
                <a:ea typeface="Montserrat Bold"/>
                <a:cs typeface="Montserrat Bold"/>
              </a:rPr>
              <a:t>in de l'installer sép</a:t>
            </a:r>
            <a:r>
              <a:rPr lang="en-US" sz="2750" b="1" u="none" strike="noStrike">
                <a:solidFill>
                  <a:srgbClr val="0D0D0D"/>
                </a:solidFill>
                <a:latin typeface="Montserrat Bold"/>
                <a:ea typeface="Montserrat Bold"/>
                <a:cs typeface="Montserrat Bold"/>
              </a:rPr>
              <a:t>a</a:t>
            </a:r>
            <a:r>
              <a:rPr lang="en-US" sz="2750" b="1" u="none" strike="noStrike">
                <a:solidFill>
                  <a:srgbClr val="0D0D0D"/>
                </a:solidFill>
                <a:latin typeface="Montserrat Bold"/>
                <a:ea typeface="Montserrat Bold"/>
                <a:cs typeface="Montserrat Bold"/>
              </a:rPr>
              <a:t>r</a:t>
            </a:r>
            <a:r>
              <a:rPr lang="en-US" sz="2750" b="1" u="none" strike="noStrike">
                <a:solidFill>
                  <a:srgbClr val="0D0D0D"/>
                </a:solidFill>
                <a:latin typeface="Montserrat Bold"/>
                <a:ea typeface="Montserrat Bold"/>
                <a:cs typeface="Montserrat Bold"/>
              </a:rPr>
              <a:t>émen</a:t>
            </a:r>
            <a:r>
              <a:rPr lang="en-US" sz="2750" b="1" u="none" strike="noStrike">
                <a:solidFill>
                  <a:srgbClr val="0D0D0D"/>
                </a:solidFill>
                <a:latin typeface="Montserrat Bold"/>
                <a:ea typeface="Montserrat Bold"/>
                <a:cs typeface="Montserrat Bold"/>
              </a:rPr>
              <a:t>t</a:t>
            </a:r>
            <a:r>
              <a:rPr lang="en-US" sz="2750" u="none" strike="noStrike">
                <a:solidFill>
                  <a:srgbClr val="0D0D0D"/>
                </a:solidFill>
                <a:latin typeface="Montserrat"/>
                <a:ea typeface="Montserrat"/>
                <a:cs typeface="Montserrat"/>
              </a:rPr>
              <a:t>. C</a:t>
            </a:r>
            <a:r>
              <a:rPr lang="en-US" sz="2750" u="none" strike="noStrike">
                <a:solidFill>
                  <a:srgbClr val="0D0D0D"/>
                </a:solidFill>
                <a:latin typeface="Montserrat"/>
                <a:ea typeface="Montserrat"/>
                <a:cs typeface="Montserrat"/>
              </a:rPr>
              <a:t>onda s</a:t>
            </a:r>
            <a:r>
              <a:rPr lang="en-US" sz="2750" u="none" strike="noStrike">
                <a:solidFill>
                  <a:srgbClr val="0D0D0D"/>
                </a:solidFill>
                <a:latin typeface="Montserrat"/>
                <a:ea typeface="Montserrat"/>
                <a:cs typeface="Montserrat"/>
              </a:rPr>
              <a:t>'en chargera po</a:t>
            </a:r>
            <a:r>
              <a:rPr lang="en-US" sz="2750" u="none" strike="noStrike">
                <a:solidFill>
                  <a:srgbClr val="0D0D0D"/>
                </a:solidFill>
                <a:latin typeface="Montserrat"/>
                <a:ea typeface="Montserrat"/>
                <a:cs typeface="Montserrat"/>
              </a:rPr>
              <a:t>ur vous.</a:t>
            </a:r>
            <a:endParaRPr/>
          </a:p>
          <a:p>
            <a:pPr marL="0" lvl="0" indent="0" algn="just">
              <a:lnSpc>
                <a:spcPts val="5979"/>
              </a:lnSpc>
              <a:spcBef>
                <a:spcPts val="0"/>
              </a:spcBef>
              <a:defRPr/>
            </a:pPr>
            <a:r>
              <a:rPr lang="en-US" sz="2750" b="1" u="none" strike="noStrike">
                <a:solidFill>
                  <a:srgbClr val="040606"/>
                </a:solidFill>
                <a:latin typeface="Montserrat Bold"/>
                <a:ea typeface="Montserrat Bold"/>
                <a:cs typeface="Montserrat Bold"/>
              </a:rPr>
              <a:t> </a:t>
            </a:r>
            <a:r>
              <a:rPr lang="en-US" sz="2750" b="1" u="none" strike="noStrike">
                <a:solidFill>
                  <a:srgbClr val="99391B"/>
                </a:solidFill>
                <a:latin typeface="Montserrat Bold"/>
                <a:ea typeface="Montserrat Bold"/>
                <a:cs typeface="Montserrat Bold"/>
              </a:rPr>
              <a:t>2. Conda (Miniconda ou Anaconda)</a:t>
            </a:r>
            <a:endParaRPr/>
          </a:p>
          <a:p>
            <a:pPr marL="0" lvl="0" indent="0" algn="just">
              <a:lnSpc>
                <a:spcPts val="5979"/>
              </a:lnSpc>
              <a:spcBef>
                <a:spcPts val="0"/>
              </a:spcBef>
              <a:defRPr/>
            </a:pPr>
            <a:r>
              <a:rPr lang="en-US" sz="2750" u="none" strike="noStrike">
                <a:solidFill>
                  <a:srgbClr val="0D0D0D"/>
                </a:solidFill>
                <a:latin typeface="Montserrat"/>
                <a:ea typeface="Montserrat"/>
                <a:cs typeface="Montserrat"/>
              </a:rPr>
              <a:t>Vous devez avoir Conda installé sur votre machine. Si ce n'est pas le cas, veuillez le télécharger et l'installer en suivant les liens ci-dessous. Nous recommandons </a:t>
            </a:r>
            <a:r>
              <a:rPr lang="en-US" sz="2750" b="1" u="none" strike="noStrike">
                <a:solidFill>
                  <a:srgbClr val="0345E4"/>
                </a:solidFill>
                <a:latin typeface="Montserrat Bold"/>
                <a:ea typeface="Montserrat Bold"/>
                <a:cs typeface="Montserrat Bold"/>
              </a:rPr>
              <a:t>Miniconda</a:t>
            </a:r>
            <a:r>
              <a:rPr lang="en-US" sz="2750" u="none" strike="noStrike">
                <a:solidFill>
                  <a:srgbClr val="0345E4"/>
                </a:solidFill>
                <a:latin typeface="Montserrat"/>
                <a:ea typeface="Montserrat"/>
                <a:cs typeface="Montserrat"/>
              </a:rPr>
              <a:t> </a:t>
            </a:r>
            <a:r>
              <a:rPr lang="en-US" sz="2750" u="none" strike="noStrike">
                <a:solidFill>
                  <a:srgbClr val="0D0D0D"/>
                </a:solidFill>
                <a:latin typeface="Montserrat"/>
                <a:ea typeface="Montserrat"/>
                <a:cs typeface="Montserrat"/>
              </a:rPr>
              <a:t>pour une installation plus légère.</a:t>
            </a:r>
            <a:endParaRPr/>
          </a:p>
          <a:p>
            <a:pPr algn="just">
              <a:lnSpc>
                <a:spcPts val="5979"/>
              </a:lnSpc>
              <a:defRPr/>
            </a:pPr>
            <a:endParaRPr/>
          </a:p>
        </p:txBody>
      </p:sp>
      <p:sp>
        <p:nvSpPr>
          <p:cNvPr id="1297062383"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596862"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448776445"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592099238" name="TextBox 4"/>
          <p:cNvSpPr txBox="1"/>
          <p:nvPr/>
        </p:nvSpPr>
        <p:spPr bwMode="auto">
          <a:xfrm rot="0">
            <a:off x="1545224" y="401048"/>
            <a:ext cx="15305067" cy="9633239"/>
          </a:xfrm>
          <a:prstGeom prst="rect">
            <a:avLst/>
          </a:prstGeom>
        </p:spPr>
        <p:txBody>
          <a:bodyPr lIns="0" tIns="0" rIns="0" bIns="0" rtlCol="0" anchor="t">
            <a:spAutoFit/>
          </a:bodyPr>
          <a:lstStyle/>
          <a:p>
            <a:pPr marL="0" lvl="0" indent="0" algn="just">
              <a:lnSpc>
                <a:spcPts val="5519"/>
              </a:lnSpc>
              <a:spcBef>
                <a:spcPts val="0"/>
              </a:spcBef>
              <a:defRPr/>
            </a:pPr>
            <a:r>
              <a:rPr lang="en-US" sz="2550" u="none" strike="noStrike">
                <a:solidFill>
                  <a:srgbClr val="0D0D0D"/>
                </a:solidFill>
                <a:latin typeface="Montserrat"/>
                <a:ea typeface="Montserrat"/>
                <a:cs typeface="Montserrat"/>
              </a:rPr>
              <a:t> </a:t>
            </a:r>
            <a:r>
              <a:rPr lang="en-US" sz="2550" b="1" u="none" strike="noStrike">
                <a:solidFill>
                  <a:srgbClr val="0345E4"/>
                </a:solidFill>
                <a:latin typeface="Montserrat Bold"/>
                <a:ea typeface="Montserrat Bold"/>
                <a:cs typeface="Montserrat Bold"/>
              </a:rPr>
              <a:t>Pou</a:t>
            </a:r>
            <a:r>
              <a:rPr lang="en-US" sz="2550" b="1" u="none" strike="noStrike">
                <a:solidFill>
                  <a:srgbClr val="0345E4"/>
                </a:solidFill>
                <a:latin typeface="Montserrat Bold"/>
                <a:ea typeface="Montserrat Bold"/>
                <a:cs typeface="Montserrat Bold"/>
              </a:rPr>
              <a:t>r</a:t>
            </a:r>
            <a:r>
              <a:rPr lang="en-US" sz="2550" b="1" u="none" strike="noStrike">
                <a:solidFill>
                  <a:srgbClr val="0345E4"/>
                </a:solidFill>
                <a:latin typeface="Montserrat Bold"/>
                <a:ea typeface="Montserrat Bold"/>
                <a:cs typeface="Montserrat Bold"/>
              </a:rPr>
              <a:t> Windows :</a:t>
            </a:r>
            <a:endParaRPr/>
          </a:p>
          <a:p>
            <a:pPr algn="just">
              <a:lnSpc>
                <a:spcPts val="5519"/>
              </a:lnSpc>
              <a:defRPr/>
            </a:pPr>
            <a:r>
              <a:rPr lang="en-US" sz="2550" u="none" strike="noStrike">
                <a:solidFill>
                  <a:srgbClr val="0D0D0D"/>
                </a:solidFill>
                <a:latin typeface="Montserrat"/>
                <a:ea typeface="Montserrat"/>
                <a:cs typeface="Montserrat"/>
              </a:rPr>
              <a:t> - Téléc</a:t>
            </a:r>
            <a:r>
              <a:rPr lang="en-US" sz="2550" u="none" strike="noStrike">
                <a:solidFill>
                  <a:srgbClr val="0D0D0D"/>
                </a:solidFill>
                <a:latin typeface="Montserrat"/>
                <a:ea typeface="Montserrat"/>
                <a:cs typeface="Montserrat"/>
              </a:rPr>
              <a:t>h</a:t>
            </a:r>
            <a:r>
              <a:rPr lang="en-US" sz="2550" u="none" strike="noStrike">
                <a:solidFill>
                  <a:srgbClr val="0D0D0D"/>
                </a:solidFill>
                <a:latin typeface="Montserrat"/>
                <a:ea typeface="Montserrat"/>
                <a:cs typeface="Montserrat"/>
              </a:rPr>
              <a:t>a</a:t>
            </a:r>
            <a:r>
              <a:rPr lang="en-US" sz="2550" u="none" strike="noStrike">
                <a:solidFill>
                  <a:srgbClr val="0D0D0D"/>
                </a:solidFill>
                <a:latin typeface="Montserrat"/>
                <a:ea typeface="Montserrat"/>
                <a:cs typeface="Montserrat"/>
              </a:rPr>
              <a:t>rg</a:t>
            </a:r>
            <a:r>
              <a:rPr lang="en-US" sz="2550" u="none" strike="noStrike">
                <a:solidFill>
                  <a:srgbClr val="0D0D0D"/>
                </a:solidFill>
                <a:latin typeface="Montserrat"/>
                <a:ea typeface="Montserrat"/>
                <a:cs typeface="Montserrat"/>
              </a:rPr>
              <a:t>ez </a:t>
            </a:r>
            <a:r>
              <a:rPr lang="en-US" sz="2550" u="none" strike="noStrike">
                <a:solidFill>
                  <a:srgbClr val="0D0D0D"/>
                </a:solidFill>
                <a:latin typeface="Montserrat"/>
                <a:ea typeface="Montserrat"/>
                <a:cs typeface="Montserrat"/>
              </a:rPr>
              <a:t>l'</a:t>
            </a:r>
            <a:r>
              <a:rPr lang="en-US" sz="2550" u="none" strike="noStrike">
                <a:solidFill>
                  <a:srgbClr val="0D0D0D"/>
                </a:solidFill>
                <a:latin typeface="Montserrat"/>
                <a:ea typeface="Montserrat"/>
                <a:cs typeface="Montserrat"/>
              </a:rPr>
              <a:t>i</a:t>
            </a:r>
            <a:r>
              <a:rPr lang="en-US" sz="2550" u="none" strike="noStrike">
                <a:solidFill>
                  <a:srgbClr val="0D0D0D"/>
                </a:solidFill>
                <a:latin typeface="Montserrat"/>
                <a:ea typeface="Montserrat"/>
                <a:cs typeface="Montserrat"/>
              </a:rPr>
              <a:t>n</a:t>
            </a:r>
            <a:r>
              <a:rPr lang="en-US" sz="2550" u="none" strike="noStrike">
                <a:solidFill>
                  <a:srgbClr val="0D0D0D"/>
                </a:solidFill>
                <a:latin typeface="Montserrat"/>
                <a:ea typeface="Montserrat"/>
                <a:cs typeface="Montserrat"/>
              </a:rPr>
              <a:t>s</a:t>
            </a:r>
            <a:r>
              <a:rPr lang="en-US" sz="2550" u="none" strike="noStrike">
                <a:solidFill>
                  <a:srgbClr val="0D0D0D"/>
                </a:solidFill>
                <a:latin typeface="Montserrat"/>
                <a:ea typeface="Montserrat"/>
                <a:cs typeface="Montserrat"/>
              </a:rPr>
              <a:t>t</a:t>
            </a:r>
            <a:r>
              <a:rPr lang="en-US" sz="2550" u="none" strike="noStrike">
                <a:solidFill>
                  <a:srgbClr val="0D0D0D"/>
                </a:solidFill>
                <a:latin typeface="Montserrat"/>
                <a:ea typeface="Montserrat"/>
                <a:cs typeface="Montserrat"/>
              </a:rPr>
              <a:t>a</a:t>
            </a:r>
            <a:r>
              <a:rPr lang="en-US" sz="2550" u="none" strike="noStrike">
                <a:solidFill>
                  <a:srgbClr val="0D0D0D"/>
                </a:solidFill>
                <a:latin typeface="Montserrat"/>
                <a:ea typeface="Montserrat"/>
                <a:cs typeface="Montserrat"/>
              </a:rPr>
              <a:t>ll</a:t>
            </a:r>
            <a:r>
              <a:rPr lang="en-US" sz="2550" u="none" strike="noStrike">
                <a:solidFill>
                  <a:srgbClr val="0D0D0D"/>
                </a:solidFill>
                <a:latin typeface="Montserrat"/>
                <a:ea typeface="Montserrat"/>
                <a:cs typeface="Montserrat"/>
              </a:rPr>
              <a:t>ateur </a:t>
            </a:r>
            <a:r>
              <a:rPr lang="en-US" sz="2550" u="none" strike="noStrike">
                <a:solidFill>
                  <a:srgbClr val="0D0D0D"/>
                </a:solidFill>
                <a:latin typeface="Montserrat"/>
                <a:ea typeface="Montserrat"/>
                <a:cs typeface="Montserrat"/>
              </a:rPr>
              <a:t>d</a:t>
            </a:r>
            <a:r>
              <a:rPr lang="en-US" sz="2550" u="none" strike="noStrike">
                <a:solidFill>
                  <a:srgbClr val="0D0D0D"/>
                </a:solidFill>
                <a:latin typeface="Montserrat"/>
                <a:ea typeface="Montserrat"/>
                <a:cs typeface="Montserrat"/>
              </a:rPr>
              <a:t>epu</a:t>
            </a:r>
            <a:r>
              <a:rPr lang="en-US" sz="2550" u="none" strike="noStrike">
                <a:solidFill>
                  <a:srgbClr val="0D0D0D"/>
                </a:solidFill>
                <a:latin typeface="Montserrat"/>
                <a:ea typeface="Montserrat"/>
                <a:cs typeface="Montserrat"/>
              </a:rPr>
              <a:t>is </a:t>
            </a:r>
            <a:r>
              <a:rPr lang="en-US" sz="2550" u="none" strike="noStrike">
                <a:solidFill>
                  <a:srgbClr val="0D0D0D"/>
                </a:solidFill>
                <a:latin typeface="Montserrat"/>
                <a:ea typeface="Montserrat"/>
                <a:cs typeface="Montserrat"/>
              </a:rPr>
              <a:t>l</a:t>
            </a:r>
            <a:r>
              <a:rPr lang="en-US" sz="2550" u="none" strike="noStrike">
                <a:solidFill>
                  <a:srgbClr val="0D0D0D"/>
                </a:solidFill>
                <a:latin typeface="Montserrat"/>
                <a:ea typeface="Montserrat"/>
                <a:cs typeface="Montserrat"/>
              </a:rPr>
              <a:t>e</a:t>
            </a:r>
            <a:r>
              <a:rPr lang="en-US" sz="2550" u="none" strike="noStrike">
                <a:solidFill>
                  <a:srgbClr val="0D0D0D"/>
                </a:solidFill>
                <a:latin typeface="Montserrat"/>
                <a:ea typeface="Montserrat"/>
                <a:cs typeface="Montserrat"/>
              </a:rPr>
              <a:t> </a:t>
            </a:r>
            <a:r>
              <a:rPr lang="en-US" sz="2550" u="none" strike="noStrike">
                <a:solidFill>
                  <a:srgbClr val="0D0D0D"/>
                </a:solidFill>
                <a:latin typeface="Montserrat"/>
                <a:ea typeface="Montserrat"/>
                <a:cs typeface="Montserrat"/>
              </a:rPr>
              <a:t>si</a:t>
            </a:r>
            <a:r>
              <a:rPr lang="en-US" sz="2550" u="none" strike="noStrike">
                <a:solidFill>
                  <a:srgbClr val="0D0D0D"/>
                </a:solidFill>
                <a:latin typeface="Montserrat"/>
                <a:ea typeface="Montserrat"/>
                <a:cs typeface="Montserrat"/>
              </a:rPr>
              <a:t>t</a:t>
            </a:r>
            <a:r>
              <a:rPr lang="en-US" sz="2550" u="none" strike="noStrike">
                <a:solidFill>
                  <a:srgbClr val="0D0D0D"/>
                </a:solidFill>
                <a:latin typeface="Montserrat"/>
                <a:ea typeface="Montserrat"/>
                <a:cs typeface="Montserrat"/>
              </a:rPr>
              <a:t>e o</a:t>
            </a:r>
            <a:r>
              <a:rPr lang="en-US" sz="2550" u="none" strike="noStrike">
                <a:solidFill>
                  <a:srgbClr val="0D0D0D"/>
                </a:solidFill>
                <a:latin typeface="Montserrat"/>
                <a:ea typeface="Montserrat"/>
                <a:cs typeface="Montserrat"/>
              </a:rPr>
              <a:t>ff</a:t>
            </a:r>
            <a:r>
              <a:rPr lang="en-US" sz="2550" u="none" strike="noStrike">
                <a:solidFill>
                  <a:srgbClr val="0D0D0D"/>
                </a:solidFill>
                <a:latin typeface="Montserrat"/>
                <a:ea typeface="Montserrat"/>
                <a:cs typeface="Montserrat"/>
              </a:rPr>
              <a:t>i</a:t>
            </a:r>
            <a:r>
              <a:rPr lang="en-US" sz="2550" u="none" strike="noStrike">
                <a:solidFill>
                  <a:srgbClr val="0D0D0D"/>
                </a:solidFill>
                <a:latin typeface="Montserrat"/>
                <a:ea typeface="Montserrat"/>
                <a:cs typeface="Montserrat"/>
              </a:rPr>
              <a:t>c</a:t>
            </a:r>
            <a:r>
              <a:rPr lang="en-US" sz="2550" u="none" strike="noStrike">
                <a:solidFill>
                  <a:srgbClr val="0D0D0D"/>
                </a:solidFill>
                <a:latin typeface="Montserrat"/>
                <a:ea typeface="Montserrat"/>
                <a:cs typeface="Montserrat"/>
              </a:rPr>
              <a:t>ie</a:t>
            </a:r>
            <a:r>
              <a:rPr lang="en-US" sz="2550" u="none" strike="noStrike">
                <a:solidFill>
                  <a:srgbClr val="0D0D0D"/>
                </a:solidFill>
                <a:latin typeface="Montserrat"/>
                <a:ea typeface="Montserrat"/>
                <a:cs typeface="Montserrat"/>
              </a:rPr>
              <a:t>l</a:t>
            </a:r>
            <a:r>
              <a:rPr lang="en-US" sz="2550" u="none" strike="noStrike">
                <a:solidFill>
                  <a:srgbClr val="0D0D0D"/>
                </a:solidFill>
                <a:latin typeface="Montserrat"/>
                <a:ea typeface="Montserrat"/>
                <a:cs typeface="Montserrat"/>
              </a:rPr>
              <a:t> : </a:t>
            </a:r>
            <a:r>
              <a:rPr lang="en-US" sz="2550" u="none" strike="noStrike">
                <a:solidFill>
                  <a:srgbClr val="0D0D0D"/>
                </a:solidFill>
                <a:latin typeface="Montserrat"/>
                <a:ea typeface="Montserrat"/>
                <a:cs typeface="Montserrat"/>
              </a:rPr>
              <a:t>[M</a:t>
            </a:r>
            <a:r>
              <a:rPr lang="en-US" sz="2550" u="none" strike="noStrike">
                <a:solidFill>
                  <a:srgbClr val="0D0D0D"/>
                </a:solidFill>
                <a:latin typeface="Montserrat"/>
                <a:ea typeface="Montserrat"/>
                <a:cs typeface="Montserrat"/>
              </a:rPr>
              <a:t>i</a:t>
            </a:r>
            <a:r>
              <a:rPr lang="en-US" sz="2550" u="none" strike="noStrike">
                <a:solidFill>
                  <a:srgbClr val="0D0D0D"/>
                </a:solidFill>
                <a:latin typeface="Montserrat"/>
                <a:ea typeface="Montserrat"/>
                <a:cs typeface="Montserrat"/>
              </a:rPr>
              <a:t>n</a:t>
            </a:r>
            <a:r>
              <a:rPr lang="en-US" sz="2550" u="none" strike="noStrike">
                <a:solidFill>
                  <a:srgbClr val="0D0D0D"/>
                </a:solidFill>
                <a:latin typeface="Montserrat"/>
                <a:ea typeface="Montserrat"/>
                <a:cs typeface="Montserrat"/>
              </a:rPr>
              <a:t>i</a:t>
            </a:r>
            <a:r>
              <a:rPr lang="en-US" sz="2550" u="none" strike="noStrike">
                <a:solidFill>
                  <a:srgbClr val="0D0D0D"/>
                </a:solidFill>
                <a:latin typeface="Montserrat"/>
                <a:ea typeface="Montserrat"/>
                <a:cs typeface="Montserrat"/>
              </a:rPr>
              <a:t>c</a:t>
            </a:r>
            <a:r>
              <a:rPr lang="en-US" sz="2550" u="none" strike="noStrike">
                <a:solidFill>
                  <a:srgbClr val="0D0D0D"/>
                </a:solidFill>
                <a:latin typeface="Montserrat"/>
                <a:ea typeface="Montserrat"/>
                <a:cs typeface="Montserrat"/>
              </a:rPr>
              <a:t>ond</a:t>
            </a:r>
            <a:r>
              <a:rPr lang="en-US" sz="2550" u="none" strike="noStrike">
                <a:solidFill>
                  <a:srgbClr val="0D0D0D"/>
                </a:solidFill>
                <a:latin typeface="Montserrat"/>
                <a:ea typeface="Montserrat"/>
                <a:cs typeface="Montserrat"/>
              </a:rPr>
              <a:t>a</a:t>
            </a:r>
            <a:r>
              <a:rPr lang="en-US" sz="2550" u="none" strike="noStrike">
                <a:solidFill>
                  <a:srgbClr val="0D0D0D"/>
                </a:solidFill>
                <a:latin typeface="Montserrat"/>
                <a:ea typeface="Montserrat"/>
                <a:cs typeface="Montserrat"/>
              </a:rPr>
              <a:t> pour </a:t>
            </a:r>
            <a:r>
              <a:rPr lang="en-US" sz="2550" u="none" strike="noStrike">
                <a:solidFill>
                  <a:srgbClr val="0D0D0D"/>
                </a:solidFill>
                <a:latin typeface="Montserrat"/>
                <a:ea typeface="Montserrat"/>
                <a:cs typeface="Montserrat"/>
              </a:rPr>
              <a:t>W</a:t>
            </a:r>
            <a:r>
              <a:rPr lang="en-US" sz="2550" u="none" strike="noStrike">
                <a:solidFill>
                  <a:srgbClr val="0D0D0D"/>
                </a:solidFill>
                <a:latin typeface="Montserrat"/>
                <a:ea typeface="Montserrat"/>
                <a:cs typeface="Montserrat"/>
              </a:rPr>
              <a:t>indo</a:t>
            </a:r>
            <a:r>
              <a:rPr lang="en-US" sz="2550" u="none" strike="noStrike">
                <a:solidFill>
                  <a:srgbClr val="0D0D0D"/>
                </a:solidFill>
                <a:latin typeface="Montserrat"/>
                <a:ea typeface="Montserrat"/>
                <a:cs typeface="Montserrat"/>
              </a:rPr>
              <a:t>w</a:t>
            </a:r>
            <a:r>
              <a:rPr lang="en-US" sz="2550" u="none" strike="noStrike">
                <a:solidFill>
                  <a:srgbClr val="0D0D0D"/>
                </a:solidFill>
                <a:latin typeface="Montserrat"/>
                <a:ea typeface="Montserrat"/>
                <a:cs typeface="Montserrat"/>
              </a:rPr>
              <a:t>s</a:t>
            </a:r>
            <a:r>
              <a:rPr lang="en-US" sz="2550" u="none" strike="noStrike">
                <a:solidFill>
                  <a:srgbClr val="0D0D0D"/>
                </a:solidFill>
                <a:latin typeface="Montserrat"/>
                <a:ea typeface="Montserrat"/>
                <a:cs typeface="Montserrat"/>
              </a:rPr>
              <a:t>](</a:t>
            </a:r>
            <a:r>
              <a:rPr lang="en-US" sz="2550" b="1" u="none" strike="noStrike">
                <a:solidFill>
                  <a:srgbClr val="0D0D0D"/>
                </a:solidFill>
                <a:latin typeface="Montserrat Bold"/>
                <a:ea typeface="Montserrat Bold"/>
                <a:cs typeface="Montserrat Bold"/>
              </a:rPr>
              <a:t>https://www.anaconda.com/docs/getting-started/miniconda/main#windows-installers</a:t>
            </a:r>
            <a:r>
              <a:rPr lang="en-US" sz="2550" u="none" strike="noStrike">
                <a:solidFill>
                  <a:srgbClr val="0D0D0D"/>
                </a:solidFill>
                <a:latin typeface="Montserrat"/>
                <a:ea typeface="Montserrat"/>
                <a:cs typeface="Montserrat"/>
              </a:rPr>
              <a:t>) </a:t>
            </a:r>
            <a:endParaRPr/>
          </a:p>
          <a:p>
            <a:pPr algn="just">
              <a:lnSpc>
                <a:spcPts val="5519"/>
              </a:lnSpc>
              <a:defRPr/>
            </a:pPr>
            <a:r>
              <a:rPr lang="en-US" sz="2550" u="none" strike="noStrike">
                <a:solidFill>
                  <a:srgbClr val="0D0D0D"/>
                </a:solidFill>
                <a:latin typeface="Montserrat"/>
                <a:ea typeface="Montserrat"/>
                <a:cs typeface="Montserrat"/>
              </a:rPr>
              <a:t> </a:t>
            </a:r>
            <a:r>
              <a:rPr lang="en-US" sz="2550" u="none" strike="noStrike">
                <a:solidFill>
                  <a:srgbClr val="0D0D0D"/>
                </a:solidFill>
                <a:latin typeface="Montserrat"/>
                <a:ea typeface="Montserrat"/>
                <a:cs typeface="Montserrat"/>
              </a:rPr>
              <a:t>-</a:t>
            </a:r>
            <a:r>
              <a:rPr lang="en-US" sz="2550" u="none" strike="noStrike">
                <a:solidFill>
                  <a:srgbClr val="0D0D0D"/>
                </a:solidFill>
                <a:latin typeface="Montserrat"/>
                <a:ea typeface="Montserrat"/>
                <a:cs typeface="Montserrat"/>
              </a:rPr>
              <a:t> </a:t>
            </a:r>
            <a:r>
              <a:rPr lang="en-US" sz="2550" u="none" strike="noStrike">
                <a:solidFill>
                  <a:srgbClr val="0D0D0D"/>
                </a:solidFill>
                <a:latin typeface="Montserrat"/>
                <a:ea typeface="Montserrat"/>
                <a:cs typeface="Montserrat"/>
              </a:rPr>
              <a:t>S</a:t>
            </a:r>
            <a:r>
              <a:rPr lang="en-US" sz="2550" u="none" strike="noStrike">
                <a:solidFill>
                  <a:srgbClr val="0D0D0D"/>
                </a:solidFill>
                <a:latin typeface="Montserrat"/>
                <a:ea typeface="Montserrat"/>
                <a:cs typeface="Montserrat"/>
              </a:rPr>
              <a:t>u</a:t>
            </a:r>
            <a:r>
              <a:rPr lang="en-US" sz="2550" u="none" strike="noStrike">
                <a:solidFill>
                  <a:srgbClr val="0D0D0D"/>
                </a:solidFill>
                <a:latin typeface="Montserrat"/>
                <a:ea typeface="Montserrat"/>
                <a:cs typeface="Montserrat"/>
              </a:rPr>
              <a:t>ivez</a:t>
            </a:r>
            <a:r>
              <a:rPr lang="en-US" sz="2550" u="none" strike="noStrike">
                <a:solidFill>
                  <a:srgbClr val="0D0D0D"/>
                </a:solidFill>
                <a:latin typeface="Montserrat"/>
                <a:ea typeface="Montserrat"/>
                <a:cs typeface="Montserrat"/>
              </a:rPr>
              <a:t> les inst</a:t>
            </a:r>
            <a:r>
              <a:rPr lang="en-US" sz="2550" u="none" strike="noStrike">
                <a:solidFill>
                  <a:srgbClr val="0D0D0D"/>
                </a:solidFill>
                <a:latin typeface="Montserrat"/>
                <a:ea typeface="Montserrat"/>
                <a:cs typeface="Montserrat"/>
              </a:rPr>
              <a:t>r</a:t>
            </a:r>
            <a:r>
              <a:rPr lang="en-US" sz="2550" u="none" strike="noStrike">
                <a:solidFill>
                  <a:srgbClr val="0D0D0D"/>
                </a:solidFill>
                <a:latin typeface="Montserrat"/>
                <a:ea typeface="Montserrat"/>
                <a:cs typeface="Montserrat"/>
              </a:rPr>
              <a:t>u</a:t>
            </a:r>
            <a:r>
              <a:rPr lang="en-US" sz="2550" u="none" strike="noStrike">
                <a:solidFill>
                  <a:srgbClr val="0D0D0D"/>
                </a:solidFill>
                <a:latin typeface="Montserrat"/>
                <a:ea typeface="Montserrat"/>
                <a:cs typeface="Montserrat"/>
              </a:rPr>
              <a:t>c</a:t>
            </a:r>
            <a:r>
              <a:rPr lang="en-US" sz="2550" u="none" strike="noStrike">
                <a:solidFill>
                  <a:srgbClr val="0D0D0D"/>
                </a:solidFill>
                <a:latin typeface="Montserrat"/>
                <a:ea typeface="Montserrat"/>
                <a:cs typeface="Montserrat"/>
              </a:rPr>
              <a:t>tions d</a:t>
            </a:r>
            <a:r>
              <a:rPr lang="en-US" sz="2550" u="none" strike="noStrike">
                <a:solidFill>
                  <a:srgbClr val="0D0D0D"/>
                </a:solidFill>
                <a:latin typeface="Montserrat"/>
                <a:ea typeface="Montserrat"/>
                <a:cs typeface="Montserrat"/>
              </a:rPr>
              <a:t>'</a:t>
            </a:r>
            <a:r>
              <a:rPr lang="en-US" sz="2550" u="none" strike="noStrike">
                <a:solidFill>
                  <a:srgbClr val="0D0D0D"/>
                </a:solidFill>
                <a:latin typeface="Montserrat"/>
                <a:ea typeface="Montserrat"/>
                <a:cs typeface="Montserrat"/>
              </a:rPr>
              <a:t>installati</a:t>
            </a:r>
            <a:r>
              <a:rPr lang="en-US" sz="2550" u="none" strike="noStrike">
                <a:solidFill>
                  <a:srgbClr val="0D0D0D"/>
                </a:solidFill>
                <a:latin typeface="Montserrat"/>
                <a:ea typeface="Montserrat"/>
                <a:cs typeface="Montserrat"/>
              </a:rPr>
              <a:t>on</a:t>
            </a:r>
            <a:r>
              <a:rPr lang="en-US" sz="2550" u="none" strike="noStrike">
                <a:solidFill>
                  <a:srgbClr val="0D0D0D"/>
                </a:solidFill>
                <a:latin typeface="Montserrat"/>
                <a:ea typeface="Montserrat"/>
                <a:cs typeface="Montserrat"/>
              </a:rPr>
              <a:t>.</a:t>
            </a:r>
            <a:endParaRPr/>
          </a:p>
          <a:p>
            <a:pPr algn="just">
              <a:lnSpc>
                <a:spcPts val="5519"/>
              </a:lnSpc>
              <a:defRPr/>
            </a:pPr>
            <a:r>
              <a:rPr lang="en-US" sz="2550" b="1" u="none" strike="noStrike">
                <a:solidFill>
                  <a:srgbClr val="0345E4"/>
                </a:solidFill>
                <a:latin typeface="Montserrat Bold"/>
                <a:ea typeface="Montserrat Bold"/>
                <a:cs typeface="Montserrat Bold"/>
              </a:rPr>
              <a:t>Pour Linux :</a:t>
            </a:r>
            <a:endParaRPr/>
          </a:p>
          <a:p>
            <a:pPr algn="just">
              <a:lnSpc>
                <a:spcPts val="5519"/>
              </a:lnSpc>
              <a:defRPr/>
            </a:pPr>
            <a:r>
              <a:rPr lang="en-US" sz="2550" u="none" strike="noStrike">
                <a:solidFill>
                  <a:srgbClr val="0D0D0D"/>
                </a:solidFill>
                <a:latin typeface="Montserrat"/>
                <a:ea typeface="Montserrat"/>
                <a:cs typeface="Montserrat"/>
              </a:rPr>
              <a:t> - Téléchargez le script d'installation : [Miniconda pour Linux](https://docs.conda.io/en/latest/miniconda.html#linux-installers)</a:t>
            </a:r>
            <a:endParaRPr/>
          </a:p>
          <a:p>
            <a:pPr algn="just">
              <a:lnSpc>
                <a:spcPts val="5519"/>
              </a:lnSpc>
              <a:defRPr/>
            </a:pPr>
            <a:r>
              <a:rPr lang="en-US" sz="2550" u="none" strike="noStrike">
                <a:solidFill>
                  <a:srgbClr val="0D0D0D"/>
                </a:solidFill>
                <a:latin typeface="Montserrat"/>
                <a:ea typeface="Montserrat"/>
                <a:cs typeface="Montserrat"/>
              </a:rPr>
              <a:t> - Ouvrez un terminal et exécutez la commande suivante (remplacez </a:t>
            </a:r>
            <a:r>
              <a:rPr lang="en-US" sz="2550" b="1" u="none" strike="noStrike">
                <a:solidFill>
                  <a:srgbClr val="C34D24"/>
                </a:solidFill>
                <a:latin typeface="Montserrat Bold"/>
                <a:ea typeface="Montserrat Bold"/>
                <a:cs typeface="Montserrat Bold"/>
              </a:rPr>
              <a:t>Miniconda3-latest-Linux-x86_64.sh</a:t>
            </a:r>
            <a:r>
              <a:rPr lang="en-US" sz="2550" u="none" strike="noStrike">
                <a:solidFill>
                  <a:srgbClr val="0D0D0D"/>
                </a:solidFill>
                <a:latin typeface="Montserrat"/>
                <a:ea typeface="Montserrat"/>
                <a:cs typeface="Montserrat"/>
              </a:rPr>
              <a:t> par le nom du fichier que vous avez téléchargé) :</a:t>
            </a:r>
            <a:endParaRPr/>
          </a:p>
          <a:p>
            <a:pPr algn="just">
              <a:lnSpc>
                <a:spcPts val="5519"/>
              </a:lnSpc>
              <a:defRPr/>
            </a:pPr>
            <a:r>
              <a:rPr lang="en-US" sz="2550" u="none" strike="noStrike">
                <a:solidFill>
                  <a:srgbClr val="0D0D0D"/>
                </a:solidFill>
                <a:latin typeface="Montserrat"/>
                <a:ea typeface="Montserrat"/>
                <a:cs typeface="Montserrat"/>
              </a:rPr>
              <a:t> ```bash</a:t>
            </a:r>
            <a:endParaRPr/>
          </a:p>
          <a:p>
            <a:pPr algn="just">
              <a:lnSpc>
                <a:spcPts val="5519"/>
              </a:lnSpc>
              <a:defRPr/>
            </a:pPr>
            <a:r>
              <a:rPr lang="en-US" sz="2550" u="none" strike="noStrike">
                <a:solidFill>
                  <a:srgbClr val="0D0D0D"/>
                </a:solidFill>
                <a:latin typeface="Montserrat"/>
                <a:ea typeface="Montserrat"/>
                <a:cs typeface="Montserrat"/>
              </a:rPr>
              <a:t> </a:t>
            </a:r>
            <a:r>
              <a:rPr lang="en-US" sz="2550" b="1" u="none" strike="noStrike">
                <a:solidFill>
                  <a:srgbClr val="0D0D0D"/>
                </a:solidFill>
                <a:latin typeface="Montserrat Bold"/>
                <a:ea typeface="Montserrat Bold"/>
                <a:cs typeface="Montserrat Bold"/>
              </a:rPr>
              <a:t>bash Miniconda3-latest-Linux-x86_64.sh</a:t>
            </a:r>
            <a:endParaRPr/>
          </a:p>
          <a:p>
            <a:pPr algn="just">
              <a:lnSpc>
                <a:spcPts val="5519"/>
              </a:lnSpc>
              <a:defRPr/>
            </a:pPr>
            <a:r>
              <a:rPr lang="en-US" sz="2550" u="none" strike="noStrike">
                <a:solidFill>
                  <a:srgbClr val="0D0D0D"/>
                </a:solidFill>
                <a:latin typeface="Montserrat"/>
                <a:ea typeface="Montserrat"/>
                <a:cs typeface="Montserrat"/>
              </a:rPr>
              <a:t> ```</a:t>
            </a:r>
            <a:endParaRPr/>
          </a:p>
          <a:p>
            <a:pPr algn="just">
              <a:lnSpc>
                <a:spcPts val="5519"/>
              </a:lnSpc>
              <a:defRPr/>
            </a:pPr>
            <a:r>
              <a:rPr lang="en-US" sz="2550" u="none" strike="noStrike">
                <a:solidFill>
                  <a:srgbClr val="0D0D0D"/>
                </a:solidFill>
                <a:latin typeface="Montserrat"/>
                <a:ea typeface="Montserrat"/>
                <a:cs typeface="Montserrat"/>
              </a:rPr>
              <a:t> - Suivez les instructions à l'écran.</a:t>
            </a:r>
            <a:endParaRPr/>
          </a:p>
          <a:p>
            <a:pPr algn="just">
              <a:lnSpc>
                <a:spcPts val="5519"/>
              </a:lnSpc>
              <a:defRPr/>
            </a:pPr>
            <a:endParaRPr/>
          </a:p>
        </p:txBody>
      </p:sp>
      <p:sp>
        <p:nvSpPr>
          <p:cNvPr id="1053657136" name="TextBox 5"/>
          <p:cNvSpPr txBox="1"/>
          <p:nvPr/>
        </p:nvSpPr>
        <p:spPr bwMode="auto">
          <a:xfrm rot="0">
            <a:off x="8225203" y="9996186"/>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26758235"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868528788"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553703985" name="TextBox 4"/>
          <p:cNvSpPr txBox="1"/>
          <p:nvPr/>
        </p:nvSpPr>
        <p:spPr bwMode="auto">
          <a:xfrm rot="0" flipH="0" flipV="0">
            <a:off x="1491466" y="790574"/>
            <a:ext cx="15307227" cy="6308577"/>
          </a:xfrm>
          <a:prstGeom prst="rect">
            <a:avLst/>
          </a:prstGeom>
        </p:spPr>
        <p:txBody>
          <a:bodyPr lIns="0" tIns="0" rIns="0" bIns="0" rtlCol="0" anchor="t">
            <a:spAutoFit/>
          </a:bodyPr>
          <a:lstStyle/>
          <a:p>
            <a:pPr algn="just">
              <a:lnSpc>
                <a:spcPts val="5519"/>
              </a:lnSpc>
              <a:defRPr/>
            </a:pPr>
            <a:r>
              <a:rPr lang="en-US" sz="2550" b="1" u="none" strike="noStrike">
                <a:solidFill>
                  <a:srgbClr val="99391B"/>
                </a:solidFill>
                <a:latin typeface="Montserrat Bold"/>
                <a:ea typeface="Montserrat Bold"/>
                <a:cs typeface="Montserrat Bold"/>
              </a:rPr>
              <a:t> 3.Git</a:t>
            </a:r>
            <a:endParaRPr/>
          </a:p>
          <a:p>
            <a:pPr algn="just">
              <a:lnSpc>
                <a:spcPts val="5519"/>
              </a:lnSpc>
              <a:defRPr/>
            </a:pPr>
            <a:r>
              <a:rPr lang="en-US" sz="2550" u="none" strike="noStrike">
                <a:solidFill>
                  <a:srgbClr val="0D0D0D"/>
                </a:solidFill>
                <a:latin typeface="Montserrat"/>
                <a:ea typeface="Montserrat"/>
                <a:cs typeface="Montserrat"/>
              </a:rPr>
              <a:t>Avoir installé Git. Pour cela :</a:t>
            </a:r>
            <a:endParaRPr/>
          </a:p>
          <a:p>
            <a:pPr marL="546662" lvl="1" indent="-273331" algn="just">
              <a:lnSpc>
                <a:spcPts val="5519"/>
              </a:lnSpc>
              <a:buFont typeface="Arial"/>
              <a:buChar char="•"/>
              <a:defRPr/>
            </a:pPr>
            <a:r>
              <a:rPr lang="en-US" sz="2550" u="none" strike="noStrike">
                <a:solidFill>
                  <a:srgbClr val="0D0D0D"/>
                </a:solidFill>
                <a:latin typeface="Montserrat"/>
                <a:ea typeface="Montserrat"/>
                <a:cs typeface="Montserrat"/>
              </a:rPr>
              <a:t>Windows : Télécharger et installer depuis </a:t>
            </a:r>
            <a:r>
              <a:rPr lang="en-US" sz="2550" u="sng" strike="noStrike">
                <a:solidFill>
                  <a:srgbClr val="0345E4"/>
                </a:solidFill>
                <a:latin typeface="Montserrat"/>
                <a:ea typeface="Montserrat"/>
                <a:cs typeface="Montserrat"/>
                <a:hlinkClick r:id="rId4" tooltip="https://git-scm.com/download/win"/>
              </a:rPr>
              <a:t>git-scm.com/download/win</a:t>
            </a:r>
            <a:r>
              <a:rPr lang="en-US" sz="2550" u="none" strike="noStrike">
                <a:solidFill>
                  <a:srgbClr val="0D0D0D"/>
                </a:solidFill>
                <a:latin typeface="Montserrat"/>
                <a:ea typeface="Montserrat"/>
                <a:cs typeface="Montserrat"/>
              </a:rPr>
              <a:t>.</a:t>
            </a:r>
            <a:endParaRPr/>
          </a:p>
          <a:p>
            <a:pPr marL="546662" lvl="1" indent="-273331" algn="just">
              <a:lnSpc>
                <a:spcPts val="5519"/>
              </a:lnSpc>
              <a:buFont typeface="Arial"/>
              <a:buChar char="•"/>
              <a:defRPr/>
            </a:pPr>
            <a:r>
              <a:rPr lang="en-US" sz="2550" u="none" strike="noStrike">
                <a:solidFill>
                  <a:srgbClr val="0D0D0D"/>
                </a:solidFill>
                <a:latin typeface="Montserrat"/>
                <a:ea typeface="Montserrat"/>
                <a:cs typeface="Montserrat"/>
              </a:rPr>
              <a:t>Linux (Debian/Ubuntu) : Ouvrir un terminal et taper </a:t>
            </a:r>
            <a:r>
              <a:rPr lang="en-US" sz="2550" u="none" strike="noStrike">
                <a:solidFill>
                  <a:srgbClr val="0345E4"/>
                </a:solidFill>
                <a:latin typeface="Montserrat"/>
                <a:ea typeface="Montserrat"/>
                <a:cs typeface="Montserrat"/>
              </a:rPr>
              <a:t>sudo apt update &amp;&amp; sudo apt install git</a:t>
            </a:r>
            <a:endParaRPr/>
          </a:p>
          <a:p>
            <a:pPr algn="just">
              <a:lnSpc>
                <a:spcPts val="5519"/>
              </a:lnSpc>
              <a:defRPr/>
            </a:pPr>
            <a:endParaRPr/>
          </a:p>
          <a:p>
            <a:pPr algn="just">
              <a:lnSpc>
                <a:spcPts val="5519"/>
              </a:lnSpc>
              <a:defRPr/>
            </a:pPr>
            <a:r>
              <a:rPr lang="en-US" sz="2550" b="1" u="none" strike="noStrike">
                <a:solidFill>
                  <a:srgbClr val="0D0D0D"/>
                </a:solidFill>
                <a:latin typeface="Montserrat Bold"/>
                <a:ea typeface="Montserrat Bold"/>
                <a:cs typeface="Montserrat Bold"/>
              </a:rPr>
              <a:t>Étape 1 : Cloner le Dépôt de la Formation</a:t>
            </a:r>
            <a:r>
              <a:rPr lang="en-US" sz="2550" u="none" strike="noStrike">
                <a:solidFill>
                  <a:srgbClr val="0D0D0D"/>
                </a:solidFill>
                <a:latin typeface="Montserrat"/>
                <a:ea typeface="Montserrat"/>
                <a:cs typeface="Montserrat"/>
              </a:rPr>
              <a:t> </a:t>
            </a:r>
            <a:endParaRPr/>
          </a:p>
          <a:p>
            <a:pPr algn="just">
              <a:lnSpc>
                <a:spcPts val="5519"/>
              </a:lnSpc>
              <a:defRPr/>
            </a:pPr>
            <a:r>
              <a:rPr lang="en-US" sz="2550" u="none" strike="noStrike">
                <a:solidFill>
                  <a:srgbClr val="0D0D0D"/>
                </a:solidFill>
                <a:latin typeface="Montserrat"/>
                <a:ea typeface="Montserrat"/>
                <a:cs typeface="Montserrat"/>
              </a:rPr>
              <a:t>Ouvrez un terminal (Anaconda Prompt) et exécutez la commande suivante pour télécharger tous les fichiers :</a:t>
            </a:r>
            <a:endParaRPr/>
          </a:p>
          <a:p>
            <a:pPr algn="just">
              <a:lnSpc>
                <a:spcPts val="5519"/>
              </a:lnSpc>
              <a:defRPr/>
            </a:pPr>
            <a:r>
              <a:rPr lang="en-US" sz="2550" u="none" strike="noStrike">
                <a:solidFill>
                  <a:srgbClr val="0D0D0D"/>
                </a:solidFill>
                <a:latin typeface="Montserrat"/>
                <a:ea typeface="Montserrat"/>
                <a:cs typeface="Montserrat"/>
              </a:rPr>
              <a:t> </a:t>
            </a:r>
            <a:r>
              <a:rPr lang="en-US" sz="2550" u="none" strike="noStrike">
                <a:solidFill>
                  <a:srgbClr val="0345E4"/>
                </a:solidFill>
                <a:latin typeface="Montserrat"/>
                <a:ea typeface="Montserrat"/>
                <a:cs typeface="Montserrat"/>
              </a:rPr>
              <a:t>git clone </a:t>
            </a:r>
            <a:r>
              <a:rPr lang="en-US" sz="2550" u="sng" strike="noStrike">
                <a:solidFill>
                  <a:srgbClr val="0345E4"/>
                </a:solidFill>
                <a:latin typeface="Montserrat"/>
                <a:ea typeface="Montserrat"/>
                <a:cs typeface="Montserrat"/>
                <a:hlinkClick r:id="rId5" tooltip=""/>
              </a:rPr>
              <a:t>https://github.com/NicaiseKassi/Formation-CLIMADA-CI.git</a:t>
            </a:r>
            <a:r>
              <a:rPr lang="fr-FR" sz="2550" u="none" strike="noStrike">
                <a:solidFill>
                  <a:srgbClr val="0345E4"/>
                </a:solidFill>
                <a:latin typeface="Montserrat"/>
                <a:ea typeface="Montserrat"/>
                <a:cs typeface="Montserrat"/>
              </a:rPr>
              <a:t>  </a:t>
            </a:r>
            <a:endParaRPr/>
          </a:p>
        </p:txBody>
      </p:sp>
      <p:sp>
        <p:nvSpPr>
          <p:cNvPr id="1228049513"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09982849" name="Freeform 2"/>
          <p:cNvSpPr/>
          <p:nvPr/>
        </p:nvSpPr>
        <p:spPr bwMode="auto">
          <a:xfrm rot="0" flipH="0" flipV="0">
            <a:off x="4494252" y="3576963"/>
            <a:ext cx="11635132" cy="4508614"/>
          </a:xfrm>
          <a:custGeom>
            <a:avLst/>
            <a:gdLst/>
            <a:ahLst/>
            <a:cxnLst/>
            <a:rect l="l" t="t" r="r" b="b"/>
            <a:pathLst>
              <a:path w="11635132" h="4508614" fill="norm" stroke="1" extrusionOk="0">
                <a:moveTo>
                  <a:pt x="0" y="0"/>
                </a:moveTo>
                <a:lnTo>
                  <a:pt x="11635132" y="0"/>
                </a:lnTo>
                <a:lnTo>
                  <a:pt x="11635132" y="4508614"/>
                </a:lnTo>
                <a:lnTo>
                  <a:pt x="0" y="4508614"/>
                </a:lnTo>
                <a:lnTo>
                  <a:pt x="0" y="0"/>
                </a:lnTo>
                <a:close/>
              </a:path>
            </a:pathLst>
          </a:custGeom>
          <a:blipFill>
            <a:blip r:embed="rId3"/>
            <a:srcRect l="0" t="0" r="0" b="0"/>
            <a:stretch/>
          </a:blipFill>
        </p:spPr>
      </p:sp>
      <p:sp>
        <p:nvSpPr>
          <p:cNvPr id="828025731" name="Freeform 3"/>
          <p:cNvSpPr/>
          <p:nvPr/>
        </p:nvSpPr>
        <p:spPr bwMode="auto">
          <a:xfrm rot="0" flipH="0" flipV="0">
            <a:off x="1094101" y="3576963"/>
            <a:ext cx="3400151" cy="4508614"/>
          </a:xfrm>
          <a:custGeom>
            <a:avLst/>
            <a:gdLst/>
            <a:ahLst/>
            <a:cxnLst/>
            <a:rect l="l" t="t" r="r" b="b"/>
            <a:pathLst>
              <a:path w="3400151" h="4508614" fill="norm" stroke="1" extrusionOk="0">
                <a:moveTo>
                  <a:pt x="0" y="0"/>
                </a:moveTo>
                <a:lnTo>
                  <a:pt x="3400151" y="0"/>
                </a:lnTo>
                <a:lnTo>
                  <a:pt x="3400151" y="4508614"/>
                </a:lnTo>
                <a:lnTo>
                  <a:pt x="0" y="4508614"/>
                </a:lnTo>
                <a:lnTo>
                  <a:pt x="0" y="0"/>
                </a:lnTo>
                <a:close/>
              </a:path>
            </a:pathLst>
          </a:custGeom>
          <a:blipFill>
            <a:blip r:embed="rId5"/>
            <a:srcRect l="70776" t="0" r="0" b="0"/>
            <a:stretch/>
          </a:blipFill>
          <a:ln cap="sq">
            <a:noFill/>
            <a:prstDash val="solid"/>
            <a:miter/>
          </a:ln>
        </p:spPr>
      </p:sp>
      <p:grpSp>
        <p:nvGrpSpPr>
          <p:cNvPr id="1868683570" name="Group 4"/>
          <p:cNvGrpSpPr/>
          <p:nvPr/>
        </p:nvGrpSpPr>
        <p:grpSpPr bwMode="auto">
          <a:xfrm rot="5400000">
            <a:off x="710734" y="5581182"/>
            <a:ext cx="571629" cy="500176"/>
            <a:chOff x="0" y="0"/>
            <a:chExt cx="812800" cy="711200"/>
          </a:xfrm>
        </p:grpSpPr>
        <p:sp>
          <p:nvSpPr>
            <p:cNvPr id="5" name="Freeform 5"/>
            <p:cNvSpPr/>
            <p:nvPr/>
          </p:nvSpPr>
          <p:spPr bwMode="auto">
            <a:xfrm rot="0" flipH="0" flipV="0">
              <a:off x="0" y="0"/>
              <a:ext cx="812800" cy="711200"/>
            </a:xfrm>
            <a:custGeom>
              <a:avLst/>
              <a:gdLst/>
              <a:ahLst/>
              <a:cxnLst/>
              <a:rect l="l" t="t" r="r" b="b"/>
              <a:pathLst>
                <a:path w="812800" h="711200" fill="norm" stroke="1" extrusionOk="0">
                  <a:moveTo>
                    <a:pt x="406400" y="0"/>
                  </a:moveTo>
                  <a:lnTo>
                    <a:pt x="812800" y="711200"/>
                  </a:lnTo>
                  <a:lnTo>
                    <a:pt x="0" y="711200"/>
                  </a:lnTo>
                  <a:lnTo>
                    <a:pt x="406400" y="0"/>
                  </a:lnTo>
                  <a:close/>
                </a:path>
              </a:pathLst>
            </a:custGeom>
            <a:solidFill>
              <a:srgbClr val="46C1AB"/>
            </a:solidFill>
            <a:ln cap="sq">
              <a:noFill/>
              <a:prstDash val="solid"/>
              <a:miter/>
            </a:ln>
          </p:spPr>
        </p:sp>
        <p:sp>
          <p:nvSpPr>
            <p:cNvPr id="6" name="TextBox 6"/>
            <p:cNvSpPr txBox="1"/>
            <p:nvPr/>
          </p:nvSpPr>
          <p:spPr bwMode="auto">
            <a:xfrm>
              <a:off x="127000" y="273050"/>
              <a:ext cx="558800" cy="387350"/>
            </a:xfrm>
            <a:prstGeom prst="rect">
              <a:avLst/>
            </a:prstGeom>
            <a:grpFill/>
          </p:spPr>
          <p:txBody>
            <a:bodyPr lIns="50800" tIns="50800" rIns="50800" bIns="50800" rtlCol="0" anchor="ctr"/>
            <a:lstStyle/>
            <a:p>
              <a:pPr algn="ctr">
                <a:lnSpc>
                  <a:spcPts val="3359"/>
                </a:lnSpc>
                <a:defRPr/>
              </a:pPr>
              <a:endParaRPr/>
            </a:p>
          </p:txBody>
        </p:sp>
      </p:grpSp>
      <p:sp>
        <p:nvSpPr>
          <p:cNvPr id="1925968022" name="Freeform 7"/>
          <p:cNvSpPr/>
          <p:nvPr/>
        </p:nvSpPr>
        <p:spPr bwMode="auto">
          <a:xfrm rot="0" flipH="0" flipV="0">
            <a:off x="1974908" y="3507192"/>
            <a:ext cx="1750695" cy="1750695"/>
          </a:xfrm>
          <a:custGeom>
            <a:avLst/>
            <a:gdLst/>
            <a:ahLst/>
            <a:cxnLst/>
            <a:rect l="l" t="t" r="r" b="b"/>
            <a:pathLst>
              <a:path w="1750695" h="1750695" fill="norm" stroke="1" extrusionOk="0">
                <a:moveTo>
                  <a:pt x="0" y="0"/>
                </a:moveTo>
                <a:lnTo>
                  <a:pt x="1750695" y="0"/>
                </a:lnTo>
                <a:lnTo>
                  <a:pt x="1750695" y="1750695"/>
                </a:lnTo>
                <a:lnTo>
                  <a:pt x="0" y="1750695"/>
                </a:lnTo>
                <a:lnTo>
                  <a:pt x="0" y="0"/>
                </a:lnTo>
                <a:close/>
              </a:path>
            </a:pathLst>
          </a:custGeom>
          <a:blipFill>
            <a:blip r:embed="rId7">
              <a:alphaModFix amt="35000"/>
            </a:blip>
            <a:srcRect l="0" t="0" r="0" b="0"/>
            <a:stretch/>
          </a:blipFill>
          <a:ln cap="sq">
            <a:noFill/>
            <a:prstDash val="solid"/>
            <a:miter/>
          </a:ln>
        </p:spPr>
      </p:sp>
      <p:grpSp>
        <p:nvGrpSpPr>
          <p:cNvPr id="413633588" name="Group 8"/>
          <p:cNvGrpSpPr/>
          <p:nvPr/>
        </p:nvGrpSpPr>
        <p:grpSpPr bwMode="auto">
          <a:xfrm rot="0">
            <a:off x="1974908" y="3507192"/>
            <a:ext cx="1499627" cy="1499627"/>
            <a:chOff x="0" y="0"/>
            <a:chExt cx="812800" cy="812800"/>
          </a:xfrm>
        </p:grpSpPr>
        <p:sp>
          <p:nvSpPr>
            <p:cNvPr id="9" name="Freeform 9"/>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id="10" name="TextBox 10"/>
            <p:cNvSpPr txBox="1"/>
            <p:nvPr/>
          </p:nvSpPr>
          <p:spPr bwMode="auto">
            <a:xfrm>
              <a:off x="76200" y="19050"/>
              <a:ext cx="660400" cy="717550"/>
            </a:xfrm>
            <a:prstGeom prst="rect">
              <a:avLst/>
            </a:prstGeom>
            <a:grpFill/>
          </p:spPr>
          <p:txBody>
            <a:bodyPr lIns="50800" tIns="50800" rIns="50800" bIns="50800" rtlCol="0" anchor="ctr"/>
            <a:lstStyle/>
            <a:p>
              <a:pPr algn="ctr">
                <a:lnSpc>
                  <a:spcPts val="3359"/>
                </a:lnSpc>
                <a:defRPr/>
              </a:pPr>
              <a:endParaRPr/>
            </a:p>
          </p:txBody>
        </p:sp>
      </p:grpSp>
      <p:sp>
        <p:nvSpPr>
          <p:cNvPr id="1819340836" name="Freeform 11"/>
          <p:cNvSpPr/>
          <p:nvPr/>
        </p:nvSpPr>
        <p:spPr bwMode="auto">
          <a:xfrm rot="0" flipH="0" flipV="0">
            <a:off x="4936218" y="6714728"/>
            <a:ext cx="1750695" cy="1750695"/>
          </a:xfrm>
          <a:custGeom>
            <a:avLst/>
            <a:gdLst/>
            <a:ahLst/>
            <a:cxnLst/>
            <a:rect l="l" t="t" r="r" b="b"/>
            <a:pathLst>
              <a:path w="1750695" h="1750695" fill="norm" stroke="1" extrusionOk="0">
                <a:moveTo>
                  <a:pt x="0" y="0"/>
                </a:moveTo>
                <a:lnTo>
                  <a:pt x="1750695" y="0"/>
                </a:lnTo>
                <a:lnTo>
                  <a:pt x="1750695" y="1750695"/>
                </a:lnTo>
                <a:lnTo>
                  <a:pt x="0" y="1750695"/>
                </a:lnTo>
                <a:lnTo>
                  <a:pt x="0" y="0"/>
                </a:lnTo>
                <a:close/>
              </a:path>
            </a:pathLst>
          </a:custGeom>
          <a:blipFill>
            <a:blip r:embed="rId9">
              <a:alphaModFix amt="35000"/>
            </a:blip>
            <a:srcRect l="0" t="0" r="0" b="0"/>
            <a:stretch/>
          </a:blipFill>
          <a:ln cap="sq">
            <a:noFill/>
            <a:prstDash val="solid"/>
            <a:miter/>
          </a:ln>
        </p:spPr>
      </p:sp>
      <p:grpSp>
        <p:nvGrpSpPr>
          <p:cNvPr id="359155014" name="Group 12"/>
          <p:cNvGrpSpPr/>
          <p:nvPr/>
        </p:nvGrpSpPr>
        <p:grpSpPr bwMode="auto">
          <a:xfrm rot="0">
            <a:off x="4936218" y="6714728"/>
            <a:ext cx="1499627" cy="1499627"/>
            <a:chOff x="0" y="0"/>
            <a:chExt cx="812800" cy="812800"/>
          </a:xfrm>
        </p:grpSpPr>
        <p:sp>
          <p:nvSpPr>
            <p:cNvPr id="13" name="Freeform 1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id="14" name="TextBox 14"/>
            <p:cNvSpPr txBox="1"/>
            <p:nvPr/>
          </p:nvSpPr>
          <p:spPr bwMode="auto">
            <a:xfrm>
              <a:off x="76200" y="19050"/>
              <a:ext cx="660400" cy="717550"/>
            </a:xfrm>
            <a:prstGeom prst="rect">
              <a:avLst/>
            </a:prstGeom>
            <a:grpFill/>
          </p:spPr>
          <p:txBody>
            <a:bodyPr lIns="50800" tIns="50800" rIns="50800" bIns="50800" rtlCol="0" anchor="ctr"/>
            <a:lstStyle/>
            <a:p>
              <a:pPr algn="ctr">
                <a:lnSpc>
                  <a:spcPts val="3359"/>
                </a:lnSpc>
                <a:defRPr/>
              </a:pPr>
              <a:endParaRPr/>
            </a:p>
          </p:txBody>
        </p:sp>
      </p:grpSp>
      <p:sp>
        <p:nvSpPr>
          <p:cNvPr id="1740768531" name="Freeform 15"/>
          <p:cNvSpPr/>
          <p:nvPr/>
        </p:nvSpPr>
        <p:spPr bwMode="auto">
          <a:xfrm rot="0" flipH="0" flipV="0">
            <a:off x="10754326" y="6714728"/>
            <a:ext cx="1750946" cy="1750946"/>
          </a:xfrm>
          <a:custGeom>
            <a:avLst/>
            <a:gdLst/>
            <a:ahLst/>
            <a:cxnLst/>
            <a:rect l="l" t="t" r="r" b="b"/>
            <a:pathLst>
              <a:path w="1750946" h="1750946" fill="norm" stroke="1" extrusionOk="0">
                <a:moveTo>
                  <a:pt x="0" y="0"/>
                </a:moveTo>
                <a:lnTo>
                  <a:pt x="1750945" y="0"/>
                </a:lnTo>
                <a:lnTo>
                  <a:pt x="1750945" y="1750945"/>
                </a:lnTo>
                <a:lnTo>
                  <a:pt x="0" y="1750945"/>
                </a:lnTo>
                <a:lnTo>
                  <a:pt x="0" y="0"/>
                </a:lnTo>
                <a:close/>
              </a:path>
            </a:pathLst>
          </a:custGeom>
          <a:blipFill>
            <a:blip r:embed="rId11">
              <a:alphaModFix amt="35000"/>
            </a:blip>
            <a:srcRect l="0" t="0" r="0" b="0"/>
            <a:stretch/>
          </a:blipFill>
          <a:ln cap="sq">
            <a:noFill/>
            <a:prstDash val="solid"/>
            <a:miter/>
          </a:ln>
        </p:spPr>
      </p:sp>
      <p:grpSp>
        <p:nvGrpSpPr>
          <p:cNvPr id="1095876115" name="Group 16"/>
          <p:cNvGrpSpPr/>
          <p:nvPr/>
        </p:nvGrpSpPr>
        <p:grpSpPr bwMode="auto">
          <a:xfrm rot="0">
            <a:off x="10754326" y="6714728"/>
            <a:ext cx="1499627" cy="1499627"/>
            <a:chOff x="0" y="0"/>
            <a:chExt cx="812800" cy="812800"/>
          </a:xfrm>
        </p:grpSpPr>
        <p:sp>
          <p:nvSpPr>
            <p:cNvPr id="17" name="Freeform 17"/>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id="18" name="TextBox 18"/>
            <p:cNvSpPr txBox="1"/>
            <p:nvPr/>
          </p:nvSpPr>
          <p:spPr bwMode="auto">
            <a:xfrm>
              <a:off x="76200" y="19050"/>
              <a:ext cx="660400" cy="717550"/>
            </a:xfrm>
            <a:prstGeom prst="rect">
              <a:avLst/>
            </a:prstGeom>
            <a:grpFill/>
          </p:spPr>
          <p:txBody>
            <a:bodyPr lIns="50800" tIns="50800" rIns="50800" bIns="50800" rtlCol="0" anchor="ctr"/>
            <a:lstStyle/>
            <a:p>
              <a:pPr algn="ctr">
                <a:lnSpc>
                  <a:spcPts val="3359"/>
                </a:lnSpc>
                <a:defRPr/>
              </a:pPr>
              <a:endParaRPr/>
            </a:p>
          </p:txBody>
        </p:sp>
      </p:grpSp>
      <p:sp>
        <p:nvSpPr>
          <p:cNvPr id="633392218" name="Freeform 19"/>
          <p:cNvSpPr/>
          <p:nvPr/>
        </p:nvSpPr>
        <p:spPr bwMode="auto">
          <a:xfrm rot="0" flipH="0" flipV="0">
            <a:off x="7834183" y="3507192"/>
            <a:ext cx="1750695" cy="1750695"/>
          </a:xfrm>
          <a:custGeom>
            <a:avLst/>
            <a:gdLst/>
            <a:ahLst/>
            <a:cxnLst/>
            <a:rect l="l" t="t" r="r" b="b"/>
            <a:pathLst>
              <a:path w="1750695" h="1750695" fill="norm" stroke="1" extrusionOk="0">
                <a:moveTo>
                  <a:pt x="0" y="0"/>
                </a:moveTo>
                <a:lnTo>
                  <a:pt x="1750695" y="0"/>
                </a:lnTo>
                <a:lnTo>
                  <a:pt x="1750695" y="1750695"/>
                </a:lnTo>
                <a:lnTo>
                  <a:pt x="0" y="1750695"/>
                </a:lnTo>
                <a:lnTo>
                  <a:pt x="0" y="0"/>
                </a:lnTo>
                <a:close/>
              </a:path>
            </a:pathLst>
          </a:custGeom>
          <a:blipFill>
            <a:blip r:embed="rId13">
              <a:alphaModFix amt="35000"/>
            </a:blip>
            <a:srcRect l="0" t="0" r="0" b="0"/>
            <a:stretch/>
          </a:blipFill>
          <a:ln cap="sq">
            <a:noFill/>
            <a:prstDash val="solid"/>
            <a:miter/>
          </a:ln>
        </p:spPr>
      </p:sp>
      <p:grpSp>
        <p:nvGrpSpPr>
          <p:cNvPr id="2117707387" name="Group 20"/>
          <p:cNvGrpSpPr/>
          <p:nvPr/>
        </p:nvGrpSpPr>
        <p:grpSpPr bwMode="auto">
          <a:xfrm rot="0">
            <a:off x="7834183" y="3507192"/>
            <a:ext cx="1499627" cy="1499627"/>
            <a:chOff x="0" y="0"/>
            <a:chExt cx="812800" cy="812800"/>
          </a:xfrm>
        </p:grpSpPr>
        <p:sp>
          <p:nvSpPr>
            <p:cNvPr id="21" name="Freeform 21"/>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id="22" name="TextBox 22"/>
            <p:cNvSpPr txBox="1"/>
            <p:nvPr/>
          </p:nvSpPr>
          <p:spPr bwMode="auto">
            <a:xfrm>
              <a:off x="76200" y="19050"/>
              <a:ext cx="660400" cy="717550"/>
            </a:xfrm>
            <a:prstGeom prst="rect">
              <a:avLst/>
            </a:prstGeom>
            <a:grpFill/>
          </p:spPr>
          <p:txBody>
            <a:bodyPr lIns="50800" tIns="50800" rIns="50800" bIns="50800" rtlCol="0" anchor="ctr"/>
            <a:lstStyle/>
            <a:p>
              <a:pPr algn="ctr">
                <a:lnSpc>
                  <a:spcPts val="3359"/>
                </a:lnSpc>
                <a:defRPr/>
              </a:pPr>
              <a:endParaRPr/>
            </a:p>
          </p:txBody>
        </p:sp>
      </p:grpSp>
      <p:sp>
        <p:nvSpPr>
          <p:cNvPr id="1048929721" name="Freeform 23"/>
          <p:cNvSpPr/>
          <p:nvPr/>
        </p:nvSpPr>
        <p:spPr bwMode="auto">
          <a:xfrm rot="0" flipH="0" flipV="0">
            <a:off x="13582940" y="3507192"/>
            <a:ext cx="1750695" cy="1750695"/>
          </a:xfrm>
          <a:custGeom>
            <a:avLst/>
            <a:gdLst/>
            <a:ahLst/>
            <a:cxnLst/>
            <a:rect l="l" t="t" r="r" b="b"/>
            <a:pathLst>
              <a:path w="1750695" h="1750695" fill="norm" stroke="1" extrusionOk="0">
                <a:moveTo>
                  <a:pt x="0" y="0"/>
                </a:moveTo>
                <a:lnTo>
                  <a:pt x="1750695" y="0"/>
                </a:lnTo>
                <a:lnTo>
                  <a:pt x="1750695" y="1750695"/>
                </a:lnTo>
                <a:lnTo>
                  <a:pt x="0" y="1750695"/>
                </a:lnTo>
                <a:lnTo>
                  <a:pt x="0" y="0"/>
                </a:lnTo>
                <a:close/>
              </a:path>
            </a:pathLst>
          </a:custGeom>
          <a:blipFill>
            <a:blip r:embed="rId11">
              <a:alphaModFix amt="35000"/>
            </a:blip>
            <a:srcRect l="0" t="0" r="0" b="0"/>
            <a:stretch/>
          </a:blipFill>
          <a:ln cap="sq">
            <a:noFill/>
            <a:prstDash val="solid"/>
            <a:miter/>
          </a:ln>
        </p:spPr>
      </p:sp>
      <p:grpSp>
        <p:nvGrpSpPr>
          <p:cNvPr id="93582233" name="Group 24"/>
          <p:cNvGrpSpPr/>
          <p:nvPr/>
        </p:nvGrpSpPr>
        <p:grpSpPr bwMode="auto">
          <a:xfrm rot="0">
            <a:off x="13582940" y="3507192"/>
            <a:ext cx="1499627" cy="1499627"/>
            <a:chOff x="0" y="0"/>
            <a:chExt cx="812800" cy="812800"/>
          </a:xfrm>
        </p:grpSpPr>
        <p:sp>
          <p:nvSpPr>
            <p:cNvPr id="25" name="Freeform 25"/>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id="26" name="TextBox 26"/>
            <p:cNvSpPr txBox="1"/>
            <p:nvPr/>
          </p:nvSpPr>
          <p:spPr bwMode="auto">
            <a:xfrm>
              <a:off x="76200" y="19050"/>
              <a:ext cx="660400" cy="717550"/>
            </a:xfrm>
            <a:prstGeom prst="rect">
              <a:avLst/>
            </a:prstGeom>
            <a:grpFill/>
          </p:spPr>
          <p:txBody>
            <a:bodyPr lIns="50800" tIns="50800" rIns="50800" bIns="50800" rtlCol="0" anchor="ctr"/>
            <a:lstStyle/>
            <a:p>
              <a:pPr algn="ctr">
                <a:lnSpc>
                  <a:spcPts val="3359"/>
                </a:lnSpc>
                <a:defRPr/>
              </a:pPr>
              <a:endParaRPr/>
            </a:p>
          </p:txBody>
        </p:sp>
      </p:grpSp>
      <p:sp>
        <p:nvSpPr>
          <p:cNvPr id="333176555" name="Freeform 27"/>
          <p:cNvSpPr/>
          <p:nvPr/>
        </p:nvSpPr>
        <p:spPr bwMode="auto">
          <a:xfrm rot="0" flipH="0" flipV="0">
            <a:off x="13994387" y="3808832"/>
            <a:ext cx="714732" cy="857250"/>
          </a:xfrm>
          <a:custGeom>
            <a:avLst/>
            <a:gdLst/>
            <a:ahLst/>
            <a:cxnLst/>
            <a:rect l="l" t="t" r="r" b="b"/>
            <a:pathLst>
              <a:path w="714732" h="857250" fill="norm" stroke="1" extrusionOk="0">
                <a:moveTo>
                  <a:pt x="0" y="0"/>
                </a:moveTo>
                <a:lnTo>
                  <a:pt x="714732" y="0"/>
                </a:lnTo>
                <a:lnTo>
                  <a:pt x="714732" y="857250"/>
                </a:lnTo>
                <a:lnTo>
                  <a:pt x="0" y="857250"/>
                </a:lnTo>
                <a:lnTo>
                  <a:pt x="0" y="0"/>
                </a:lnTo>
                <a:close/>
              </a:path>
            </a:pathLst>
          </a:custGeom>
          <a:blipFill>
            <a:blip r:embed="rId15"/>
            <a:srcRect l="0" t="0" r="0" b="0"/>
            <a:stretch/>
          </a:blipFill>
          <a:ln cap="sq">
            <a:noFill/>
            <a:prstDash val="solid"/>
            <a:miter/>
          </a:ln>
        </p:spPr>
      </p:sp>
      <p:sp>
        <p:nvSpPr>
          <p:cNvPr id="22993090" name="Freeform 28"/>
          <p:cNvSpPr/>
          <p:nvPr/>
        </p:nvSpPr>
        <p:spPr bwMode="auto">
          <a:xfrm rot="0" flipH="0" flipV="0">
            <a:off x="5242435" y="7035916"/>
            <a:ext cx="887193" cy="857250"/>
          </a:xfrm>
          <a:custGeom>
            <a:avLst/>
            <a:gdLst/>
            <a:ahLst/>
            <a:cxnLst/>
            <a:rect l="l" t="t" r="r" b="b"/>
            <a:pathLst>
              <a:path w="887193" h="857250" fill="norm" stroke="1" extrusionOk="0">
                <a:moveTo>
                  <a:pt x="0" y="0"/>
                </a:moveTo>
                <a:lnTo>
                  <a:pt x="887193" y="0"/>
                </a:lnTo>
                <a:lnTo>
                  <a:pt x="887193" y="857250"/>
                </a:lnTo>
                <a:lnTo>
                  <a:pt x="0" y="857250"/>
                </a:lnTo>
                <a:lnTo>
                  <a:pt x="0" y="0"/>
                </a:lnTo>
                <a:close/>
              </a:path>
            </a:pathLst>
          </a:custGeom>
          <a:blipFill>
            <a:blip r:embed="rId17"/>
            <a:srcRect l="0" t="0" r="0" b="0"/>
            <a:stretch/>
          </a:blipFill>
          <a:ln cap="sq">
            <a:noFill/>
            <a:prstDash val="solid"/>
            <a:miter/>
          </a:ln>
        </p:spPr>
      </p:sp>
      <p:sp>
        <p:nvSpPr>
          <p:cNvPr id="1578541758" name="Freeform 29"/>
          <p:cNvSpPr/>
          <p:nvPr/>
        </p:nvSpPr>
        <p:spPr bwMode="auto">
          <a:xfrm rot="0" flipH="0" flipV="0">
            <a:off x="8148292" y="3808832"/>
            <a:ext cx="871410" cy="857250"/>
          </a:xfrm>
          <a:custGeom>
            <a:avLst/>
            <a:gdLst/>
            <a:ahLst/>
            <a:cxnLst/>
            <a:rect l="l" t="t" r="r" b="b"/>
            <a:pathLst>
              <a:path w="871410" h="857250" fill="norm" stroke="1" extrusionOk="0">
                <a:moveTo>
                  <a:pt x="0" y="0"/>
                </a:moveTo>
                <a:lnTo>
                  <a:pt x="871410" y="0"/>
                </a:lnTo>
                <a:lnTo>
                  <a:pt x="871410" y="857250"/>
                </a:lnTo>
                <a:lnTo>
                  <a:pt x="0" y="857250"/>
                </a:lnTo>
                <a:lnTo>
                  <a:pt x="0" y="0"/>
                </a:lnTo>
                <a:close/>
              </a:path>
            </a:pathLst>
          </a:custGeom>
          <a:blipFill>
            <a:blip r:embed="rId19"/>
            <a:srcRect l="0" t="0" r="0" b="0"/>
            <a:stretch/>
          </a:blipFill>
          <a:ln cap="sq">
            <a:noFill/>
            <a:prstDash val="solid"/>
            <a:miter/>
          </a:ln>
        </p:spPr>
      </p:sp>
      <p:sp>
        <p:nvSpPr>
          <p:cNvPr id="354074682" name="Freeform 30"/>
          <p:cNvSpPr/>
          <p:nvPr/>
        </p:nvSpPr>
        <p:spPr bwMode="auto">
          <a:xfrm rot="0" flipH="0" flipV="0">
            <a:off x="11068434" y="7035916"/>
            <a:ext cx="871410" cy="857250"/>
          </a:xfrm>
          <a:custGeom>
            <a:avLst/>
            <a:gdLst/>
            <a:ahLst/>
            <a:cxnLst/>
            <a:rect l="l" t="t" r="r" b="b"/>
            <a:pathLst>
              <a:path w="871410" h="857250" fill="norm" stroke="1" extrusionOk="0">
                <a:moveTo>
                  <a:pt x="0" y="0"/>
                </a:moveTo>
                <a:lnTo>
                  <a:pt x="871410" y="0"/>
                </a:lnTo>
                <a:lnTo>
                  <a:pt x="871410" y="857250"/>
                </a:lnTo>
                <a:lnTo>
                  <a:pt x="0" y="857250"/>
                </a:lnTo>
                <a:lnTo>
                  <a:pt x="0" y="0"/>
                </a:lnTo>
                <a:close/>
              </a:path>
            </a:pathLst>
          </a:custGeom>
          <a:blipFill>
            <a:blip r:embed="rId21"/>
            <a:srcRect l="0" t="0" r="0" b="0"/>
            <a:stretch/>
          </a:blipFill>
          <a:ln cap="sq">
            <a:noFill/>
            <a:prstDash val="solid"/>
            <a:miter/>
          </a:ln>
        </p:spPr>
      </p:sp>
      <p:sp>
        <p:nvSpPr>
          <p:cNvPr id="1164273961" name="Freeform 31"/>
          <p:cNvSpPr/>
          <p:nvPr/>
        </p:nvSpPr>
        <p:spPr bwMode="auto">
          <a:xfrm rot="0" flipH="0" flipV="0">
            <a:off x="2372241" y="3884976"/>
            <a:ext cx="704960" cy="704960"/>
          </a:xfrm>
          <a:custGeom>
            <a:avLst/>
            <a:gdLst/>
            <a:ahLst/>
            <a:cxnLst/>
            <a:rect l="l" t="t" r="r" b="b"/>
            <a:pathLst>
              <a:path w="704961" h="704961" fill="norm" stroke="1" extrusionOk="0">
                <a:moveTo>
                  <a:pt x="0" y="0"/>
                </a:moveTo>
                <a:lnTo>
                  <a:pt x="704961" y="0"/>
                </a:lnTo>
                <a:lnTo>
                  <a:pt x="704961" y="704961"/>
                </a:lnTo>
                <a:lnTo>
                  <a:pt x="0" y="704961"/>
                </a:lnTo>
                <a:lnTo>
                  <a:pt x="0" y="0"/>
                </a:lnTo>
                <a:close/>
              </a:path>
            </a:pathLst>
          </a:custGeom>
          <a:blipFill>
            <a:blip r:embed="rId23"/>
            <a:srcRect l="0" t="0" r="0" b="0"/>
            <a:stretch/>
          </a:blipFill>
          <a:ln cap="sq">
            <a:noFill/>
            <a:prstDash val="solid"/>
            <a:miter/>
          </a:ln>
        </p:spPr>
      </p:sp>
      <p:sp>
        <p:nvSpPr>
          <p:cNvPr id="1503933861" name="Freeform 32"/>
          <p:cNvSpPr/>
          <p:nvPr/>
        </p:nvSpPr>
        <p:spPr bwMode="auto">
          <a:xfrm rot="5400000" flipH="0" flipV="0">
            <a:off x="15693229" y="4790705"/>
            <a:ext cx="2315849" cy="2066605"/>
          </a:xfrm>
          <a:custGeom>
            <a:avLst/>
            <a:gdLst/>
            <a:ahLst/>
            <a:cxnLst/>
            <a:rect l="l" t="t" r="r" b="b"/>
            <a:pathLst>
              <a:path w="2315849" h="2066605" fill="norm" stroke="1" extrusionOk="0">
                <a:moveTo>
                  <a:pt x="0" y="0"/>
                </a:moveTo>
                <a:lnTo>
                  <a:pt x="2315849" y="0"/>
                </a:lnTo>
                <a:lnTo>
                  <a:pt x="2315849" y="2066605"/>
                </a:lnTo>
                <a:lnTo>
                  <a:pt x="0" y="2066605"/>
                </a:lnTo>
                <a:lnTo>
                  <a:pt x="0" y="0"/>
                </a:lnTo>
                <a:close/>
              </a:path>
            </a:pathLst>
          </a:custGeom>
          <a:blipFill>
            <a:blip r:embed="rId25"/>
            <a:srcRect l="35952" t="0" r="44626" b="77672"/>
            <a:stretch/>
          </a:blipFill>
          <a:ln cap="sq">
            <a:noFill/>
            <a:prstDash val="solid"/>
            <a:miter/>
          </a:ln>
        </p:spPr>
      </p:sp>
      <p:sp>
        <p:nvSpPr>
          <p:cNvPr id="1156358758" name="Freeform 33"/>
          <p:cNvSpPr/>
          <p:nvPr/>
        </p:nvSpPr>
        <p:spPr bwMode="auto">
          <a:xfrm rot="0" flipH="0" flipV="0">
            <a:off x="16681721" y="5364042"/>
            <a:ext cx="338866" cy="316416"/>
          </a:xfrm>
          <a:custGeom>
            <a:avLst/>
            <a:gdLst/>
            <a:ahLst/>
            <a:cxnLst/>
            <a:rect l="l" t="t" r="r" b="b"/>
            <a:pathLst>
              <a:path w="338866" h="316416" fill="norm" stroke="1" extrusionOk="0">
                <a:moveTo>
                  <a:pt x="0" y="0"/>
                </a:moveTo>
                <a:lnTo>
                  <a:pt x="338866" y="0"/>
                </a:lnTo>
                <a:lnTo>
                  <a:pt x="338866" y="316416"/>
                </a:lnTo>
                <a:lnTo>
                  <a:pt x="0" y="316416"/>
                </a:lnTo>
                <a:lnTo>
                  <a:pt x="0" y="0"/>
                </a:lnTo>
                <a:close/>
              </a:path>
            </a:pathLst>
          </a:custGeom>
          <a:blipFill>
            <a:blip r:embed="rId27"/>
            <a:srcRect l="0" t="0" r="0" b="0"/>
            <a:stretch/>
          </a:blipFill>
        </p:spPr>
      </p:sp>
      <p:sp>
        <p:nvSpPr>
          <p:cNvPr id="2019167390" name="TextBox 34"/>
          <p:cNvSpPr txBox="1"/>
          <p:nvPr/>
        </p:nvSpPr>
        <p:spPr bwMode="auto">
          <a:xfrm rot="0">
            <a:off x="3857747" y="942975"/>
            <a:ext cx="10572505" cy="721995"/>
          </a:xfrm>
          <a:prstGeom prst="rect">
            <a:avLst/>
          </a:prstGeom>
        </p:spPr>
        <p:txBody>
          <a:bodyPr lIns="0" tIns="0" rIns="0" bIns="0" rtlCol="0" anchor="t">
            <a:spAutoFit/>
          </a:bodyPr>
          <a:lstStyle/>
          <a:p>
            <a:pPr algn="ctr">
              <a:lnSpc>
                <a:spcPts val="5880"/>
              </a:lnSpc>
              <a:defRPr/>
            </a:pPr>
            <a:r>
              <a:rPr lang="en-US" sz="4200" b="1">
                <a:solidFill>
                  <a:srgbClr val="000000"/>
                </a:solidFill>
                <a:latin typeface="Roboto Bold"/>
                <a:ea typeface="Roboto Bold"/>
                <a:cs typeface="Roboto Bold"/>
              </a:rPr>
              <a:t>PLAN DE LA FORMATION</a:t>
            </a:r>
            <a:endParaRPr/>
          </a:p>
        </p:txBody>
      </p:sp>
      <p:sp>
        <p:nvSpPr>
          <p:cNvPr id="1671487065" name="TextBox 35"/>
          <p:cNvSpPr txBox="1"/>
          <p:nvPr/>
        </p:nvSpPr>
        <p:spPr bwMode="auto">
          <a:xfrm rot="0">
            <a:off x="423672" y="7002910"/>
            <a:ext cx="4512546" cy="834390"/>
          </a:xfrm>
          <a:prstGeom prst="rect">
            <a:avLst/>
          </a:prstGeom>
        </p:spPr>
        <p:txBody>
          <a:bodyPr lIns="0" tIns="0" rIns="0" bIns="0" rtlCol="0" anchor="t">
            <a:spAutoFit/>
          </a:bodyPr>
          <a:lstStyle/>
          <a:p>
            <a:pPr algn="ctr">
              <a:lnSpc>
                <a:spcPts val="3359"/>
              </a:lnSpc>
              <a:defRPr/>
            </a:pPr>
            <a:r>
              <a:rPr lang="en-US" sz="2400" b="1">
                <a:solidFill>
                  <a:srgbClr val="000000"/>
                </a:solidFill>
                <a:latin typeface="Roboto Bold"/>
                <a:ea typeface="Roboto Bold"/>
                <a:cs typeface="Roboto Bold"/>
              </a:rPr>
              <a:t>Les Fondamentaux - Le "Pou</a:t>
            </a:r>
            <a:r>
              <a:rPr lang="en-US" sz="2400" b="1">
                <a:solidFill>
                  <a:srgbClr val="000000"/>
                </a:solidFill>
                <a:latin typeface="Roboto Bold"/>
                <a:ea typeface="Roboto Bold"/>
                <a:cs typeface="Roboto Bold"/>
              </a:rPr>
              <a:t>rquoi" et le "Comment"</a:t>
            </a:r>
            <a:endParaRPr/>
          </a:p>
        </p:txBody>
      </p:sp>
      <p:sp>
        <p:nvSpPr>
          <p:cNvPr id="387717951" name="TextBox 36"/>
          <p:cNvSpPr txBox="1"/>
          <p:nvPr/>
        </p:nvSpPr>
        <p:spPr bwMode="auto">
          <a:xfrm rot="0">
            <a:off x="1918947" y="5623308"/>
            <a:ext cx="1750458" cy="358775"/>
          </a:xfrm>
          <a:prstGeom prst="rect">
            <a:avLst/>
          </a:prstGeom>
        </p:spPr>
        <p:txBody>
          <a:bodyPr lIns="0" tIns="0" rIns="0" bIns="0" rtlCol="0" anchor="t">
            <a:spAutoFit/>
          </a:bodyPr>
          <a:lstStyle/>
          <a:p>
            <a:pPr algn="ctr">
              <a:lnSpc>
                <a:spcPts val="2800"/>
              </a:lnSpc>
              <a:defRPr/>
            </a:pPr>
            <a:r>
              <a:rPr lang="en-US" sz="2000">
                <a:solidFill>
                  <a:srgbClr val="FFFFFF"/>
                </a:solidFill>
                <a:latin typeface="Roboto"/>
                <a:ea typeface="Roboto"/>
                <a:cs typeface="Roboto"/>
              </a:rPr>
              <a:t>JOUR 01</a:t>
            </a:r>
            <a:endParaRPr/>
          </a:p>
        </p:txBody>
      </p:sp>
      <p:sp>
        <p:nvSpPr>
          <p:cNvPr id="97861626" name="TextBox 37"/>
          <p:cNvSpPr txBox="1"/>
          <p:nvPr/>
        </p:nvSpPr>
        <p:spPr bwMode="auto">
          <a:xfrm rot="0">
            <a:off x="4802057" y="5623308"/>
            <a:ext cx="1750458" cy="358775"/>
          </a:xfrm>
          <a:prstGeom prst="rect">
            <a:avLst/>
          </a:prstGeom>
        </p:spPr>
        <p:txBody>
          <a:bodyPr lIns="0" tIns="0" rIns="0" bIns="0" rtlCol="0" anchor="t">
            <a:spAutoFit/>
          </a:bodyPr>
          <a:lstStyle/>
          <a:p>
            <a:pPr algn="ctr">
              <a:lnSpc>
                <a:spcPts val="2800"/>
              </a:lnSpc>
              <a:defRPr/>
            </a:pPr>
            <a:r>
              <a:rPr lang="en-US" sz="2000">
                <a:solidFill>
                  <a:srgbClr val="FFFFFF"/>
                </a:solidFill>
                <a:latin typeface="Roboto"/>
                <a:ea typeface="Roboto"/>
                <a:cs typeface="Roboto"/>
              </a:rPr>
              <a:t>JOUR 02</a:t>
            </a:r>
            <a:endParaRPr/>
          </a:p>
        </p:txBody>
      </p:sp>
      <p:sp>
        <p:nvSpPr>
          <p:cNvPr id="739508550" name="TextBox 38"/>
          <p:cNvSpPr txBox="1"/>
          <p:nvPr/>
        </p:nvSpPr>
        <p:spPr bwMode="auto">
          <a:xfrm rot="0">
            <a:off x="4267728" y="2660678"/>
            <a:ext cx="3243840" cy="834390"/>
          </a:xfrm>
          <a:prstGeom prst="rect">
            <a:avLst/>
          </a:prstGeom>
        </p:spPr>
        <p:txBody>
          <a:bodyPr lIns="0" tIns="0" rIns="0" bIns="0" rtlCol="0" anchor="t">
            <a:spAutoFit/>
          </a:bodyPr>
          <a:lstStyle/>
          <a:p>
            <a:pPr algn="ctr">
              <a:lnSpc>
                <a:spcPts val="3359"/>
              </a:lnSpc>
              <a:defRPr/>
            </a:pPr>
            <a:r>
              <a:rPr lang="en-US" sz="2400" b="1">
                <a:solidFill>
                  <a:srgbClr val="000000"/>
                </a:solidFill>
                <a:latin typeface="Roboto Bold"/>
                <a:ea typeface="Roboto Bold"/>
                <a:cs typeface="Roboto Bold"/>
              </a:rPr>
              <a:t>TP 1 - Le Risque</a:t>
            </a:r>
            <a:r>
              <a:rPr lang="en-US" sz="2400" b="1">
                <a:solidFill>
                  <a:srgbClr val="000000"/>
                </a:solidFill>
                <a:latin typeface="Roboto Bold"/>
                <a:ea typeface="Roboto Bold"/>
                <a:cs typeface="Roboto Bold"/>
              </a:rPr>
              <a:t> d'Inondation Urbaine</a:t>
            </a:r>
            <a:endParaRPr/>
          </a:p>
        </p:txBody>
      </p:sp>
      <p:sp>
        <p:nvSpPr>
          <p:cNvPr id="148444268" name="TextBox 39"/>
          <p:cNvSpPr txBox="1"/>
          <p:nvPr/>
        </p:nvSpPr>
        <p:spPr bwMode="auto">
          <a:xfrm rot="0">
            <a:off x="9438585" y="2660678"/>
            <a:ext cx="4283953" cy="834390"/>
          </a:xfrm>
          <a:prstGeom prst="rect">
            <a:avLst/>
          </a:prstGeom>
        </p:spPr>
        <p:txBody>
          <a:bodyPr lIns="0" tIns="0" rIns="0" bIns="0" rtlCol="0" anchor="t">
            <a:spAutoFit/>
          </a:bodyPr>
          <a:lstStyle/>
          <a:p>
            <a:pPr algn="ctr">
              <a:lnSpc>
                <a:spcPts val="3359"/>
              </a:lnSpc>
              <a:defRPr/>
            </a:pPr>
            <a:r>
              <a:rPr lang="en-US" sz="2400" b="1">
                <a:solidFill>
                  <a:srgbClr val="000000"/>
                </a:solidFill>
                <a:latin typeface="Roboto Bold"/>
                <a:ea typeface="Roboto Bold"/>
                <a:cs typeface="Roboto Bold"/>
              </a:rPr>
              <a:t>TP </a:t>
            </a:r>
            <a:r>
              <a:rPr lang="en-US" sz="2400" b="1">
                <a:solidFill>
                  <a:srgbClr val="000000"/>
                </a:solidFill>
                <a:latin typeface="Roboto Bold"/>
                <a:ea typeface="Roboto Bold"/>
                <a:cs typeface="Roboto Bold"/>
              </a:rPr>
              <a:t>3 - Le Risque d'Érosion Côtière</a:t>
            </a:r>
            <a:endParaRPr/>
          </a:p>
        </p:txBody>
      </p:sp>
      <p:sp>
        <p:nvSpPr>
          <p:cNvPr id="40634260" name="TextBox 40"/>
          <p:cNvSpPr txBox="1"/>
          <p:nvPr/>
        </p:nvSpPr>
        <p:spPr bwMode="auto">
          <a:xfrm rot="0">
            <a:off x="6991713" y="6972683"/>
            <a:ext cx="3320105" cy="834390"/>
          </a:xfrm>
          <a:prstGeom prst="rect">
            <a:avLst/>
          </a:prstGeom>
        </p:spPr>
        <p:txBody>
          <a:bodyPr lIns="0" tIns="0" rIns="0" bIns="0" rtlCol="0" anchor="t">
            <a:spAutoFit/>
          </a:bodyPr>
          <a:lstStyle/>
          <a:p>
            <a:pPr algn="ctr">
              <a:lnSpc>
                <a:spcPts val="3359"/>
              </a:lnSpc>
              <a:defRPr/>
            </a:pPr>
            <a:r>
              <a:rPr lang="en-US" sz="2400" b="1">
                <a:solidFill>
                  <a:srgbClr val="000000"/>
                </a:solidFill>
                <a:latin typeface="Roboto Bold"/>
                <a:ea typeface="Roboto Bold"/>
                <a:cs typeface="Roboto Bold"/>
              </a:rPr>
              <a:t>TP</a:t>
            </a:r>
            <a:r>
              <a:rPr lang="en-US" sz="2400" b="1">
                <a:solidFill>
                  <a:srgbClr val="000000"/>
                </a:solidFill>
                <a:latin typeface="Roboto Bold"/>
                <a:ea typeface="Roboto Bold"/>
                <a:cs typeface="Roboto Bold"/>
              </a:rPr>
              <a:t> 2 - Le Risque de Sècheresse Agricole</a:t>
            </a:r>
            <a:endParaRPr/>
          </a:p>
        </p:txBody>
      </p:sp>
      <p:sp>
        <p:nvSpPr>
          <p:cNvPr id="1354463300" name="TextBox 41"/>
          <p:cNvSpPr txBox="1"/>
          <p:nvPr/>
        </p:nvSpPr>
        <p:spPr bwMode="auto">
          <a:xfrm rot="0">
            <a:off x="13120477" y="6953357"/>
            <a:ext cx="3561244" cy="834390"/>
          </a:xfrm>
          <a:prstGeom prst="rect">
            <a:avLst/>
          </a:prstGeom>
        </p:spPr>
        <p:txBody>
          <a:bodyPr lIns="0" tIns="0" rIns="0" bIns="0" rtlCol="0" anchor="t">
            <a:spAutoFit/>
          </a:bodyPr>
          <a:lstStyle/>
          <a:p>
            <a:pPr algn="ctr">
              <a:lnSpc>
                <a:spcPts val="3359"/>
              </a:lnSpc>
              <a:defRPr/>
            </a:pPr>
            <a:r>
              <a:rPr lang="en-US" sz="2400" b="1">
                <a:solidFill>
                  <a:srgbClr val="000000"/>
                </a:solidFill>
                <a:latin typeface="Roboto Bold"/>
                <a:ea typeface="Roboto Bold"/>
                <a:cs typeface="Roboto Bold"/>
              </a:rPr>
              <a:t>De </a:t>
            </a:r>
            <a:r>
              <a:rPr lang="en-US" sz="2400" b="1">
                <a:solidFill>
                  <a:srgbClr val="000000"/>
                </a:solidFill>
                <a:latin typeface="Roboto Bold"/>
                <a:ea typeface="Roboto Bold"/>
                <a:cs typeface="Roboto Bold"/>
              </a:rPr>
              <a:t>l'Analyse à la Décision  "Et Après ?"</a:t>
            </a:r>
            <a:endParaRPr/>
          </a:p>
        </p:txBody>
      </p:sp>
      <p:sp>
        <p:nvSpPr>
          <p:cNvPr id="402945564" name="TextBox 42"/>
          <p:cNvSpPr txBox="1"/>
          <p:nvPr/>
        </p:nvSpPr>
        <p:spPr bwMode="auto">
          <a:xfrm rot="0">
            <a:off x="158085" y="7936035"/>
            <a:ext cx="4778133" cy="2202180"/>
          </a:xfrm>
          <a:prstGeom prst="rect">
            <a:avLst/>
          </a:prstGeom>
        </p:spPr>
        <p:txBody>
          <a:bodyPr lIns="0" tIns="0" rIns="0" bIns="0" rtlCol="0" anchor="t">
            <a:spAutoFit/>
          </a:bodyPr>
          <a:lstStyle/>
          <a:p>
            <a:pPr algn="ctr">
              <a:lnSpc>
                <a:spcPts val="2520"/>
              </a:lnSpc>
              <a:defRPr/>
            </a:pPr>
            <a:r>
              <a:rPr lang="en-US" sz="1800">
                <a:solidFill>
                  <a:srgbClr val="000000">
                    <a:alpha val="74902"/>
                  </a:srgbClr>
                </a:solidFill>
                <a:latin typeface="Roboto"/>
                <a:ea typeface="Roboto"/>
                <a:cs typeface="Roboto"/>
              </a:rPr>
              <a:t>analyser le</a:t>
            </a:r>
            <a:r>
              <a:rPr lang="en-US" sz="1800" b="1">
                <a:solidFill>
                  <a:srgbClr val="000000">
                    <a:alpha val="74902"/>
                  </a:srgbClr>
                </a:solidFill>
                <a:latin typeface="Roboto Bold"/>
                <a:ea typeface="Roboto Bold"/>
                <a:cs typeface="Roboto Bold"/>
              </a:rPr>
              <a:t> contexte climatique et économique</a:t>
            </a:r>
            <a:r>
              <a:rPr lang="en-US" sz="1800">
                <a:solidFill>
                  <a:srgbClr val="000000">
                    <a:alpha val="74902"/>
                  </a:srgbClr>
                </a:solidFill>
                <a:latin typeface="Roboto"/>
                <a:ea typeface="Roboto"/>
                <a:cs typeface="Roboto"/>
              </a:rPr>
              <a:t> ivoirien, pour ensuite </a:t>
            </a:r>
            <a:r>
              <a:rPr lang="en-US" sz="1800" b="1">
                <a:solidFill>
                  <a:srgbClr val="000000">
                    <a:alpha val="74902"/>
                  </a:srgbClr>
                </a:solidFill>
                <a:latin typeface="Roboto Bold"/>
                <a:ea typeface="Roboto Bold"/>
                <a:cs typeface="Roboto Bold"/>
              </a:rPr>
              <a:t>définir les besoins institutionnels de la DGE</a:t>
            </a:r>
            <a:r>
              <a:rPr lang="en-US" sz="1800">
                <a:solidFill>
                  <a:srgbClr val="000000">
                    <a:alpha val="74902"/>
                  </a:srgbClr>
                </a:solidFill>
                <a:latin typeface="Roboto"/>
                <a:ea typeface="Roboto"/>
                <a:cs typeface="Roboto"/>
              </a:rPr>
              <a:t> et </a:t>
            </a:r>
            <a:r>
              <a:rPr lang="en-US" sz="1800" b="1">
                <a:solidFill>
                  <a:srgbClr val="000000">
                    <a:alpha val="74902"/>
                  </a:srgbClr>
                </a:solidFill>
                <a:latin typeface="Roboto Bold"/>
                <a:ea typeface="Roboto Bold"/>
                <a:cs typeface="Roboto Bold"/>
              </a:rPr>
              <a:t>les objectifs précis</a:t>
            </a:r>
            <a:r>
              <a:rPr lang="en-US" sz="1800">
                <a:solidFill>
                  <a:srgbClr val="000000">
                    <a:alpha val="74902"/>
                  </a:srgbClr>
                </a:solidFill>
                <a:latin typeface="Roboto"/>
                <a:ea typeface="Roboto"/>
                <a:cs typeface="Roboto"/>
              </a:rPr>
              <a:t> d</a:t>
            </a:r>
            <a:r>
              <a:rPr lang="en-US" sz="1800">
                <a:solidFill>
                  <a:srgbClr val="000000">
                    <a:alpha val="74902"/>
                  </a:srgbClr>
                </a:solidFill>
                <a:latin typeface="Roboto"/>
                <a:ea typeface="Roboto"/>
                <a:cs typeface="Roboto"/>
              </a:rPr>
              <a:t>e cette formation. Nous établirons ensuite les bases théoriques en détaillant </a:t>
            </a:r>
            <a:r>
              <a:rPr lang="en-US" sz="1800" b="1">
                <a:solidFill>
                  <a:srgbClr val="000000">
                    <a:alpha val="74902"/>
                  </a:srgbClr>
                </a:solidFill>
                <a:latin typeface="Roboto Bold"/>
                <a:ea typeface="Roboto Bold"/>
                <a:cs typeface="Roboto Bold"/>
              </a:rPr>
              <a:t>le cadre conceptuel du risque : Aléa, Exposition et Vulnérabilité.</a:t>
            </a:r>
            <a:r>
              <a:rPr lang="en-US" sz="1800">
                <a:solidFill>
                  <a:srgbClr val="000000">
                    <a:alpha val="74902"/>
                  </a:srgbClr>
                </a:solidFill>
                <a:latin typeface="Roboto"/>
                <a:ea typeface="Roboto"/>
                <a:cs typeface="Roboto"/>
              </a:rPr>
              <a:t> </a:t>
            </a:r>
            <a:endParaRPr/>
          </a:p>
        </p:txBody>
      </p:sp>
      <p:sp>
        <p:nvSpPr>
          <p:cNvPr id="1175215421" name="TextBox 43"/>
          <p:cNvSpPr txBox="1"/>
          <p:nvPr/>
        </p:nvSpPr>
        <p:spPr bwMode="auto">
          <a:xfrm rot="0">
            <a:off x="4595827" y="3779802"/>
            <a:ext cx="2606693" cy="1259205"/>
          </a:xfrm>
          <a:prstGeom prst="rect">
            <a:avLst/>
          </a:prstGeom>
        </p:spPr>
        <p:txBody>
          <a:bodyPr lIns="0" tIns="0" rIns="0" bIns="0" rtlCol="0" anchor="t">
            <a:spAutoFit/>
          </a:bodyPr>
          <a:lstStyle/>
          <a:p>
            <a:pPr algn="ctr">
              <a:lnSpc>
                <a:spcPts val="2520"/>
              </a:lnSpc>
              <a:defRPr/>
            </a:pPr>
            <a:r>
              <a:rPr lang="en-US" sz="1800">
                <a:solidFill>
                  <a:srgbClr val="000000">
                    <a:alpha val="74902"/>
                  </a:srgbClr>
                </a:solidFill>
                <a:latin typeface="Roboto"/>
                <a:ea typeface="Roboto"/>
                <a:cs typeface="Roboto"/>
              </a:rPr>
              <a:t>l</a:t>
            </a:r>
            <a:r>
              <a:rPr lang="en-US" sz="1800">
                <a:solidFill>
                  <a:srgbClr val="000000">
                    <a:alpha val="74902"/>
                  </a:srgbClr>
                </a:solidFill>
                <a:latin typeface="Roboto"/>
                <a:ea typeface="Roboto"/>
                <a:cs typeface="Roboto"/>
              </a:rPr>
              <a:t>a modélisation de l'impact économique des inondations survenues en </a:t>
            </a:r>
            <a:r>
              <a:rPr lang="en-US" sz="1800" b="1">
                <a:solidFill>
                  <a:srgbClr val="000000">
                    <a:alpha val="74902"/>
                  </a:srgbClr>
                </a:solidFill>
                <a:latin typeface="Roboto Bold"/>
                <a:ea typeface="Roboto Bold"/>
                <a:cs typeface="Roboto Bold"/>
              </a:rPr>
              <a:t>2018</a:t>
            </a:r>
            <a:r>
              <a:rPr lang="en-US" sz="1800">
                <a:solidFill>
                  <a:srgbClr val="000000">
                    <a:alpha val="74902"/>
                  </a:srgbClr>
                </a:solidFill>
                <a:latin typeface="Roboto"/>
                <a:ea typeface="Roboto"/>
                <a:cs typeface="Roboto"/>
              </a:rPr>
              <a:t> à Abidjan.</a:t>
            </a:r>
            <a:endParaRPr/>
          </a:p>
        </p:txBody>
      </p:sp>
      <p:sp>
        <p:nvSpPr>
          <p:cNvPr id="1345717836" name="TextBox 44"/>
          <p:cNvSpPr txBox="1"/>
          <p:nvPr/>
        </p:nvSpPr>
        <p:spPr bwMode="auto">
          <a:xfrm rot="0">
            <a:off x="9689653" y="3886287"/>
            <a:ext cx="3563590" cy="1259205"/>
          </a:xfrm>
          <a:prstGeom prst="rect">
            <a:avLst/>
          </a:prstGeom>
        </p:spPr>
        <p:txBody>
          <a:bodyPr lIns="0" tIns="0" rIns="0" bIns="0" rtlCol="0" anchor="t">
            <a:spAutoFit/>
          </a:bodyPr>
          <a:lstStyle/>
          <a:p>
            <a:pPr algn="ctr">
              <a:lnSpc>
                <a:spcPts val="2520"/>
              </a:lnSpc>
              <a:defRPr/>
            </a:pPr>
            <a:r>
              <a:rPr lang="en-US" sz="1800">
                <a:solidFill>
                  <a:srgbClr val="000000">
                    <a:alpha val="74902"/>
                  </a:srgbClr>
                </a:solidFill>
                <a:latin typeface="Roboto"/>
                <a:ea typeface="Roboto"/>
                <a:cs typeface="Roboto"/>
              </a:rPr>
              <a:t>l'analyse de l'érosion côtière, en évaluant les risques pour les infrastructures touristiques et résidentielles à Grand-Bassam.</a:t>
            </a:r>
            <a:endParaRPr/>
          </a:p>
        </p:txBody>
      </p:sp>
      <p:sp>
        <p:nvSpPr>
          <p:cNvPr id="1790375848" name="TextBox 45"/>
          <p:cNvSpPr txBox="1"/>
          <p:nvPr/>
        </p:nvSpPr>
        <p:spPr bwMode="auto">
          <a:xfrm rot="0">
            <a:off x="7249286" y="7997745"/>
            <a:ext cx="2669421" cy="1573530"/>
          </a:xfrm>
          <a:prstGeom prst="rect">
            <a:avLst/>
          </a:prstGeom>
        </p:spPr>
        <p:txBody>
          <a:bodyPr lIns="0" tIns="0" rIns="0" bIns="0" rtlCol="0" anchor="t">
            <a:spAutoFit/>
          </a:bodyPr>
          <a:lstStyle/>
          <a:p>
            <a:pPr algn="ctr">
              <a:lnSpc>
                <a:spcPts val="2520"/>
              </a:lnSpc>
              <a:defRPr/>
            </a:pPr>
            <a:r>
              <a:rPr lang="en-US" sz="1800">
                <a:solidFill>
                  <a:srgbClr val="000000">
                    <a:alpha val="74902"/>
                  </a:srgbClr>
                </a:solidFill>
                <a:latin typeface="Roboto"/>
                <a:ea typeface="Roboto"/>
                <a:cs typeface="Roboto"/>
              </a:rPr>
              <a:t>l'éval</a:t>
            </a:r>
            <a:r>
              <a:rPr lang="en-US" sz="1800">
                <a:solidFill>
                  <a:srgbClr val="000000">
                    <a:alpha val="74902"/>
                  </a:srgbClr>
                </a:solidFill>
                <a:latin typeface="Roboto"/>
                <a:ea typeface="Roboto"/>
                <a:cs typeface="Roboto"/>
              </a:rPr>
              <a:t>uation quantitative des pertes agricoles subies par les filières clés suite à la sècheresse de </a:t>
            </a:r>
            <a:r>
              <a:rPr lang="en-US" sz="1800" b="1">
                <a:solidFill>
                  <a:srgbClr val="000000">
                    <a:alpha val="74902"/>
                  </a:srgbClr>
                </a:solidFill>
                <a:latin typeface="Roboto Bold"/>
                <a:ea typeface="Roboto Bold"/>
                <a:cs typeface="Roboto Bold"/>
              </a:rPr>
              <a:t>2016.</a:t>
            </a:r>
            <a:endParaRPr/>
          </a:p>
        </p:txBody>
      </p:sp>
      <p:sp>
        <p:nvSpPr>
          <p:cNvPr id="2039014129" name="TextBox 46"/>
          <p:cNvSpPr txBox="1"/>
          <p:nvPr/>
        </p:nvSpPr>
        <p:spPr bwMode="auto">
          <a:xfrm rot="0">
            <a:off x="12943421" y="7936035"/>
            <a:ext cx="4202918" cy="2202180"/>
          </a:xfrm>
          <a:prstGeom prst="rect">
            <a:avLst/>
          </a:prstGeom>
        </p:spPr>
        <p:txBody>
          <a:bodyPr lIns="0" tIns="0" rIns="0" bIns="0" rtlCol="0" anchor="t">
            <a:spAutoFit/>
          </a:bodyPr>
          <a:lstStyle/>
          <a:p>
            <a:pPr algn="ctr">
              <a:lnSpc>
                <a:spcPts val="2520"/>
              </a:lnSpc>
              <a:defRPr/>
            </a:pPr>
            <a:r>
              <a:rPr lang="en-US" sz="1800">
                <a:solidFill>
                  <a:srgbClr val="000000">
                    <a:alpha val="74902"/>
                  </a:srgbClr>
                </a:solidFill>
                <a:latin typeface="Roboto"/>
                <a:ea typeface="Roboto"/>
                <a:cs typeface="Roboto"/>
              </a:rPr>
              <a:t>La dernièr</a:t>
            </a:r>
            <a:r>
              <a:rPr lang="en-US" sz="1800">
                <a:solidFill>
                  <a:srgbClr val="000000">
                    <a:alpha val="74902"/>
                  </a:srgbClr>
                </a:solidFill>
                <a:latin typeface="Roboto"/>
                <a:ea typeface="Roboto"/>
                <a:cs typeface="Roboto"/>
              </a:rPr>
              <a:t>e journée sera dédiée à l'application économique des résultats. Nous apprendrons à mener des analyses coûts-bénéfices pour les mesures d'adaptation et à intégrer nos conclusions dans l'analyse macro-budgétaire.</a:t>
            </a:r>
            <a:endParaRPr/>
          </a:p>
        </p:txBody>
      </p:sp>
      <p:sp>
        <p:nvSpPr>
          <p:cNvPr id="1657373153" name="TextBox 47"/>
          <p:cNvSpPr txBox="1"/>
          <p:nvPr/>
        </p:nvSpPr>
        <p:spPr bwMode="auto">
          <a:xfrm rot="0">
            <a:off x="7714564" y="5623308"/>
            <a:ext cx="1750458" cy="358775"/>
          </a:xfrm>
          <a:prstGeom prst="rect">
            <a:avLst/>
          </a:prstGeom>
        </p:spPr>
        <p:txBody>
          <a:bodyPr lIns="0" tIns="0" rIns="0" bIns="0" rtlCol="0" anchor="t">
            <a:spAutoFit/>
          </a:bodyPr>
          <a:lstStyle/>
          <a:p>
            <a:pPr algn="ctr">
              <a:lnSpc>
                <a:spcPts val="2800"/>
              </a:lnSpc>
              <a:defRPr/>
            </a:pPr>
            <a:r>
              <a:rPr lang="en-US" sz="2000">
                <a:solidFill>
                  <a:srgbClr val="FFFFFF"/>
                </a:solidFill>
                <a:latin typeface="Roboto"/>
                <a:ea typeface="Roboto"/>
                <a:cs typeface="Roboto"/>
              </a:rPr>
              <a:t>JOUR 03</a:t>
            </a:r>
            <a:endParaRPr/>
          </a:p>
        </p:txBody>
      </p:sp>
      <p:sp>
        <p:nvSpPr>
          <p:cNvPr id="355039130" name="TextBox 48"/>
          <p:cNvSpPr txBox="1"/>
          <p:nvPr/>
        </p:nvSpPr>
        <p:spPr bwMode="auto">
          <a:xfrm rot="0">
            <a:off x="10618326" y="5623308"/>
            <a:ext cx="1750458" cy="358775"/>
          </a:xfrm>
          <a:prstGeom prst="rect">
            <a:avLst/>
          </a:prstGeom>
        </p:spPr>
        <p:txBody>
          <a:bodyPr lIns="0" tIns="0" rIns="0" bIns="0" rtlCol="0" anchor="t">
            <a:spAutoFit/>
          </a:bodyPr>
          <a:lstStyle/>
          <a:p>
            <a:pPr algn="ctr">
              <a:lnSpc>
                <a:spcPts val="2800"/>
              </a:lnSpc>
              <a:defRPr/>
            </a:pPr>
            <a:r>
              <a:rPr lang="en-US" sz="2000">
                <a:solidFill>
                  <a:srgbClr val="FFFFFF"/>
                </a:solidFill>
                <a:latin typeface="Roboto"/>
                <a:ea typeface="Roboto"/>
                <a:cs typeface="Roboto"/>
              </a:rPr>
              <a:t>JOUR 04</a:t>
            </a:r>
            <a:endParaRPr/>
          </a:p>
        </p:txBody>
      </p:sp>
      <p:sp>
        <p:nvSpPr>
          <p:cNvPr id="1950423343" name="TextBox 49"/>
          <p:cNvSpPr txBox="1"/>
          <p:nvPr/>
        </p:nvSpPr>
        <p:spPr bwMode="auto">
          <a:xfrm rot="0">
            <a:off x="13533993" y="5623308"/>
            <a:ext cx="1750458" cy="358775"/>
          </a:xfrm>
          <a:prstGeom prst="rect">
            <a:avLst/>
          </a:prstGeom>
        </p:spPr>
        <p:txBody>
          <a:bodyPr lIns="0" tIns="0" rIns="0" bIns="0" rtlCol="0" anchor="t">
            <a:spAutoFit/>
          </a:bodyPr>
          <a:lstStyle/>
          <a:p>
            <a:pPr algn="ctr">
              <a:lnSpc>
                <a:spcPts val="2800"/>
              </a:lnSpc>
              <a:defRPr/>
            </a:pPr>
            <a:r>
              <a:rPr lang="en-US" sz="2000">
                <a:solidFill>
                  <a:srgbClr val="FFFFFF"/>
                </a:solidFill>
                <a:latin typeface="Roboto"/>
                <a:ea typeface="Roboto"/>
                <a:cs typeface="Roboto"/>
              </a:rPr>
              <a:t>JOUR 05</a:t>
            </a:r>
            <a:endParaRPr/>
          </a:p>
        </p:txBody>
      </p:sp>
      <p:sp>
        <p:nvSpPr>
          <p:cNvPr id="446622774" name="Freeform 50"/>
          <p:cNvSpPr/>
          <p:nvPr/>
        </p:nvSpPr>
        <p:spPr bwMode="auto">
          <a:xfrm rot="-9502920" flipH="0" flipV="0">
            <a:off x="-119487" y="-640973"/>
            <a:ext cx="1452391" cy="1356171"/>
          </a:xfrm>
          <a:custGeom>
            <a:avLst/>
            <a:gdLst/>
            <a:ahLst/>
            <a:cxnLst/>
            <a:rect l="l" t="t" r="r" b="b"/>
            <a:pathLst>
              <a:path w="1452391" h="1356171" fill="norm" stroke="1" extrusionOk="0">
                <a:moveTo>
                  <a:pt x="0" y="0"/>
                </a:moveTo>
                <a:lnTo>
                  <a:pt x="1452391" y="0"/>
                </a:lnTo>
                <a:lnTo>
                  <a:pt x="1452391" y="1356171"/>
                </a:lnTo>
                <a:lnTo>
                  <a:pt x="0" y="1356171"/>
                </a:lnTo>
                <a:lnTo>
                  <a:pt x="0" y="0"/>
                </a:lnTo>
                <a:close/>
              </a:path>
            </a:pathLst>
          </a:custGeom>
          <a:blipFill>
            <a:blip r:embed="rId29">
              <a:alphaModFix amt="15000"/>
            </a:blip>
            <a:srcRect l="0" t="0" r="0" b="0"/>
            <a:stretch/>
          </a:blipFill>
          <a:ln cap="sq">
            <a:noFill/>
            <a:prstDash val="solid"/>
            <a:miter/>
          </a:ln>
        </p:spPr>
      </p:sp>
      <p:sp>
        <p:nvSpPr>
          <p:cNvPr id="1974441237" name="Freeform 51"/>
          <p:cNvSpPr/>
          <p:nvPr/>
        </p:nvSpPr>
        <p:spPr bwMode="auto">
          <a:xfrm rot="0" flipH="0" flipV="0">
            <a:off x="17457368" y="9258300"/>
            <a:ext cx="1661265" cy="1447377"/>
          </a:xfrm>
          <a:custGeom>
            <a:avLst/>
            <a:gdLst/>
            <a:ahLst/>
            <a:cxnLst/>
            <a:rect l="l" t="t" r="r" b="b"/>
            <a:pathLst>
              <a:path w="1661265" h="1447377" fill="norm" stroke="1" extrusionOk="0">
                <a:moveTo>
                  <a:pt x="0" y="0"/>
                </a:moveTo>
                <a:lnTo>
                  <a:pt x="1661264" y="0"/>
                </a:lnTo>
                <a:lnTo>
                  <a:pt x="1661264" y="1447377"/>
                </a:lnTo>
                <a:lnTo>
                  <a:pt x="0" y="1447377"/>
                </a:lnTo>
                <a:lnTo>
                  <a:pt x="0" y="0"/>
                </a:lnTo>
                <a:close/>
              </a:path>
            </a:pathLst>
          </a:custGeom>
          <a:blipFill>
            <a:blip r:embed="rId31">
              <a:alphaModFix amt="15000"/>
            </a:blip>
            <a:srcRect l="0" t="0" r="0" b="0"/>
            <a:stretch/>
          </a:blipFill>
          <a:ln cap="sq">
            <a:noFill/>
            <a:prstDash val="solid"/>
            <a:miter/>
          </a:ln>
        </p:spPr>
      </p:sp>
      <p:sp>
        <p:nvSpPr>
          <p:cNvPr id="1386893884" name="TextBox 52"/>
          <p:cNvSpPr txBox="1"/>
          <p:nvPr/>
        </p:nvSpPr>
        <p:spPr bwMode="auto">
          <a:xfrm rot="0">
            <a:off x="4724317"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7761655"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983769052"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214670074" name="TextBox 4"/>
          <p:cNvSpPr txBox="1"/>
          <p:nvPr/>
        </p:nvSpPr>
        <p:spPr bwMode="auto">
          <a:xfrm rot="0">
            <a:off x="1474401" y="652757"/>
            <a:ext cx="15973919" cy="8605543"/>
          </a:xfrm>
          <a:prstGeom prst="rect">
            <a:avLst/>
          </a:prstGeom>
        </p:spPr>
        <p:txBody>
          <a:bodyPr lIns="0" tIns="0" rIns="0" bIns="0" rtlCol="0" anchor="t">
            <a:spAutoFit/>
          </a:bodyPr>
          <a:lstStyle/>
          <a:p>
            <a:pPr marL="0" lvl="0" indent="0" algn="just">
              <a:lnSpc>
                <a:spcPts val="5761"/>
              </a:lnSpc>
              <a:spcBef>
                <a:spcPts val="0"/>
              </a:spcBef>
              <a:defRPr/>
            </a:pPr>
            <a:r>
              <a:rPr lang="en-US" sz="2650" u="none" strike="noStrike">
                <a:solidFill>
                  <a:srgbClr val="0345E4"/>
                </a:solidFill>
                <a:latin typeface="Montserrat"/>
                <a:ea typeface="Montserrat"/>
                <a:cs typeface="Montserrat"/>
              </a:rPr>
              <a:t> </a:t>
            </a:r>
            <a:r>
              <a:rPr lang="en-US" sz="2650" b="1" u="none" strike="noStrike">
                <a:solidFill>
                  <a:srgbClr val="000000"/>
                </a:solidFill>
                <a:latin typeface="Montserrat Bold"/>
                <a:ea typeface="Montserrat Bold"/>
                <a:cs typeface="Montserrat Bold"/>
              </a:rPr>
              <a:t>Étap</a:t>
            </a:r>
            <a:r>
              <a:rPr lang="en-US" sz="2650" b="1" u="none" strike="noStrike">
                <a:solidFill>
                  <a:srgbClr val="000000"/>
                </a:solidFill>
                <a:latin typeface="Montserrat Bold"/>
                <a:ea typeface="Montserrat Bold"/>
                <a:cs typeface="Montserrat Bold"/>
              </a:rPr>
              <a:t>e</a:t>
            </a:r>
            <a:r>
              <a:rPr lang="en-US" sz="2650" b="1" u="none" strike="noStrike">
                <a:solidFill>
                  <a:srgbClr val="000000"/>
                </a:solidFill>
                <a:latin typeface="Montserrat Bold"/>
                <a:ea typeface="Montserrat Bold"/>
                <a:cs typeface="Montserrat Bold"/>
              </a:rPr>
              <a:t>s 2:  Créer l'Environnement Conda</a:t>
            </a:r>
            <a:endParaRPr/>
          </a:p>
          <a:p>
            <a:pPr algn="just">
              <a:lnSpc>
                <a:spcPts val="5761"/>
              </a:lnSpc>
              <a:defRPr/>
            </a:pPr>
            <a:r>
              <a:rPr lang="en-US" sz="2650" u="none" strike="noStrike">
                <a:solidFill>
                  <a:srgbClr val="0D0D0D"/>
                </a:solidFill>
                <a:latin typeface="Montserrat"/>
                <a:ea typeface="Montserrat"/>
                <a:cs typeface="Montserrat"/>
              </a:rPr>
              <a:t>Su</a:t>
            </a:r>
            <a:r>
              <a:rPr lang="en-US" sz="2650" u="none" strike="noStrike">
                <a:solidFill>
                  <a:srgbClr val="0D0D0D"/>
                </a:solidFill>
                <a:latin typeface="Montserrat"/>
                <a:ea typeface="Montserrat"/>
                <a:cs typeface="Montserrat"/>
              </a:rPr>
              <a:t>i</a:t>
            </a:r>
            <a:r>
              <a:rPr lang="en-US" sz="2650" u="none" strike="noStrike">
                <a:solidFill>
                  <a:srgbClr val="0D0D0D"/>
                </a:solidFill>
                <a:latin typeface="Montserrat"/>
                <a:ea typeface="Montserrat"/>
                <a:cs typeface="Montserrat"/>
              </a:rPr>
              <a:t>v</a:t>
            </a:r>
            <a:r>
              <a:rPr lang="en-US" sz="2650" u="none" strike="noStrike">
                <a:solidFill>
                  <a:srgbClr val="0D0D0D"/>
                </a:solidFill>
                <a:latin typeface="Montserrat"/>
                <a:ea typeface="Montserrat"/>
                <a:cs typeface="Montserrat"/>
              </a:rPr>
              <a:t>e</a:t>
            </a:r>
            <a:r>
              <a:rPr lang="en-US" sz="2650" u="none" strike="noStrike">
                <a:solidFill>
                  <a:srgbClr val="0D0D0D"/>
                </a:solidFill>
                <a:latin typeface="Montserrat"/>
                <a:ea typeface="Montserrat"/>
                <a:cs typeface="Montserrat"/>
              </a:rPr>
              <a:t>z</a:t>
            </a:r>
            <a:r>
              <a:rPr lang="en-US" sz="2650" u="none" strike="noStrike">
                <a:solidFill>
                  <a:srgbClr val="0D0D0D"/>
                </a:solidFill>
                <a:latin typeface="Montserrat"/>
                <a:ea typeface="Montserrat"/>
                <a:cs typeface="Montserrat"/>
              </a:rPr>
              <a:t> </a:t>
            </a:r>
            <a:r>
              <a:rPr lang="en-US" sz="2650" u="none" strike="noStrike">
                <a:solidFill>
                  <a:srgbClr val="0D0D0D"/>
                </a:solidFill>
                <a:latin typeface="Montserrat"/>
                <a:ea typeface="Montserrat"/>
                <a:cs typeface="Montserrat"/>
              </a:rPr>
              <a:t>c</a:t>
            </a:r>
            <a:r>
              <a:rPr lang="en-US" sz="2650" u="none" strike="noStrike">
                <a:solidFill>
                  <a:srgbClr val="0D0D0D"/>
                </a:solidFill>
                <a:latin typeface="Montserrat"/>
                <a:ea typeface="Montserrat"/>
                <a:cs typeface="Montserrat"/>
              </a:rPr>
              <a:t>es </a:t>
            </a:r>
            <a:r>
              <a:rPr lang="en-US" sz="2650" u="none" strike="noStrike">
                <a:solidFill>
                  <a:srgbClr val="0D0D0D"/>
                </a:solidFill>
                <a:latin typeface="Montserrat"/>
                <a:ea typeface="Montserrat"/>
                <a:cs typeface="Montserrat"/>
              </a:rPr>
              <a:t>é</a:t>
            </a:r>
            <a:r>
              <a:rPr lang="en-US" sz="2650" u="none" strike="noStrike">
                <a:solidFill>
                  <a:srgbClr val="0D0D0D"/>
                </a:solidFill>
                <a:latin typeface="Montserrat"/>
                <a:ea typeface="Montserrat"/>
                <a:cs typeface="Montserrat"/>
              </a:rPr>
              <a:t>ta</a:t>
            </a:r>
            <a:r>
              <a:rPr lang="en-US" sz="2650" u="none" strike="noStrike">
                <a:solidFill>
                  <a:srgbClr val="0D0D0D"/>
                </a:solidFill>
                <a:latin typeface="Montserrat"/>
                <a:ea typeface="Montserrat"/>
                <a:cs typeface="Montserrat"/>
              </a:rPr>
              <a:t>p</a:t>
            </a:r>
            <a:r>
              <a:rPr lang="en-US" sz="2650" u="none" strike="noStrike">
                <a:solidFill>
                  <a:srgbClr val="0D0D0D"/>
                </a:solidFill>
                <a:latin typeface="Montserrat"/>
                <a:ea typeface="Montserrat"/>
                <a:cs typeface="Montserrat"/>
              </a:rPr>
              <a:t>es pour </a:t>
            </a:r>
            <a:r>
              <a:rPr lang="en-US" sz="2650" u="none" strike="noStrike">
                <a:solidFill>
                  <a:srgbClr val="0D0D0D"/>
                </a:solidFill>
                <a:latin typeface="Montserrat"/>
                <a:ea typeface="Montserrat"/>
                <a:cs typeface="Montserrat"/>
              </a:rPr>
              <a:t>cr</a:t>
            </a:r>
            <a:r>
              <a:rPr lang="en-US" sz="2650" u="none" strike="noStrike">
                <a:solidFill>
                  <a:srgbClr val="0D0D0D"/>
                </a:solidFill>
                <a:latin typeface="Montserrat"/>
                <a:ea typeface="Montserrat"/>
                <a:cs typeface="Montserrat"/>
              </a:rPr>
              <a:t>éer l</a:t>
            </a:r>
            <a:r>
              <a:rPr lang="en-US" sz="2650" u="none" strike="noStrike">
                <a:solidFill>
                  <a:srgbClr val="0D0D0D"/>
                </a:solidFill>
                <a:latin typeface="Montserrat"/>
                <a:ea typeface="Montserrat"/>
                <a:cs typeface="Montserrat"/>
              </a:rPr>
              <a:t>'</a:t>
            </a:r>
            <a:r>
              <a:rPr lang="en-US" sz="2650" u="none" strike="noStrike">
                <a:solidFill>
                  <a:srgbClr val="0D0D0D"/>
                </a:solidFill>
                <a:latin typeface="Montserrat"/>
                <a:ea typeface="Montserrat"/>
                <a:cs typeface="Montserrat"/>
              </a:rPr>
              <a:t>en</a:t>
            </a:r>
            <a:r>
              <a:rPr lang="en-US" sz="2650" u="none" strike="noStrike">
                <a:solidFill>
                  <a:srgbClr val="0D0D0D"/>
                </a:solidFill>
                <a:latin typeface="Montserrat"/>
                <a:ea typeface="Montserrat"/>
                <a:cs typeface="Montserrat"/>
              </a:rPr>
              <a:t>v</a:t>
            </a:r>
            <a:r>
              <a:rPr lang="en-US" sz="2650" u="none" strike="noStrike">
                <a:solidFill>
                  <a:srgbClr val="0D0D0D"/>
                </a:solidFill>
                <a:latin typeface="Montserrat"/>
                <a:ea typeface="Montserrat"/>
                <a:cs typeface="Montserrat"/>
              </a:rPr>
              <a:t>i</a:t>
            </a:r>
            <a:r>
              <a:rPr lang="en-US" sz="2650" u="none" strike="noStrike">
                <a:solidFill>
                  <a:srgbClr val="0D0D0D"/>
                </a:solidFill>
                <a:latin typeface="Montserrat"/>
                <a:ea typeface="Montserrat"/>
                <a:cs typeface="Montserrat"/>
              </a:rPr>
              <a:t>r</a:t>
            </a:r>
            <a:r>
              <a:rPr lang="en-US" sz="2650" u="none" strike="noStrike">
                <a:solidFill>
                  <a:srgbClr val="0D0D0D"/>
                </a:solidFill>
                <a:latin typeface="Montserrat"/>
                <a:ea typeface="Montserrat"/>
                <a:cs typeface="Montserrat"/>
              </a:rPr>
              <a:t>onneme</a:t>
            </a:r>
            <a:r>
              <a:rPr lang="en-US" sz="2650" u="none" strike="noStrike">
                <a:solidFill>
                  <a:srgbClr val="0D0D0D"/>
                </a:solidFill>
                <a:latin typeface="Montserrat"/>
                <a:ea typeface="Montserrat"/>
                <a:cs typeface="Montserrat"/>
              </a:rPr>
              <a:t>nt</a:t>
            </a:r>
            <a:r>
              <a:rPr lang="en-US" sz="2650" u="none" strike="noStrike">
                <a:solidFill>
                  <a:srgbClr val="0D0D0D"/>
                </a:solidFill>
                <a:latin typeface="Montserrat"/>
                <a:ea typeface="Montserrat"/>
                <a:cs typeface="Montserrat"/>
              </a:rPr>
              <a:t> </a:t>
            </a:r>
            <a:r>
              <a:rPr lang="en-US" sz="2650" u="none" strike="noStrike">
                <a:solidFill>
                  <a:srgbClr val="0D0D0D"/>
                </a:solidFill>
                <a:latin typeface="Montserrat"/>
                <a:ea typeface="Montserrat"/>
                <a:cs typeface="Montserrat"/>
              </a:rPr>
              <a:t>`c</a:t>
            </a:r>
            <a:r>
              <a:rPr lang="en-US" sz="2650" u="none" strike="noStrike">
                <a:solidFill>
                  <a:srgbClr val="0D0D0D"/>
                </a:solidFill>
                <a:latin typeface="Montserrat"/>
                <a:ea typeface="Montserrat"/>
                <a:cs typeface="Montserrat"/>
              </a:rPr>
              <a:t>l</a:t>
            </a:r>
            <a:r>
              <a:rPr lang="en-US" sz="2650" u="none" strike="noStrike">
                <a:solidFill>
                  <a:srgbClr val="0D0D0D"/>
                </a:solidFill>
                <a:latin typeface="Montserrat"/>
                <a:ea typeface="Montserrat"/>
                <a:cs typeface="Montserrat"/>
              </a:rPr>
              <a:t>im</a:t>
            </a:r>
            <a:r>
              <a:rPr lang="en-US" sz="2650" u="none" strike="noStrike">
                <a:solidFill>
                  <a:srgbClr val="0D0D0D"/>
                </a:solidFill>
                <a:latin typeface="Montserrat"/>
                <a:ea typeface="Montserrat"/>
                <a:cs typeface="Montserrat"/>
              </a:rPr>
              <a:t>ad</a:t>
            </a:r>
            <a:r>
              <a:rPr lang="en-US" sz="2650" u="none" strike="noStrike">
                <a:solidFill>
                  <a:srgbClr val="0D0D0D"/>
                </a:solidFill>
                <a:latin typeface="Montserrat"/>
                <a:ea typeface="Montserrat"/>
                <a:cs typeface="Montserrat"/>
              </a:rPr>
              <a:t>a_f</a:t>
            </a:r>
            <a:r>
              <a:rPr lang="en-US" sz="2650" u="none" strike="noStrike">
                <a:solidFill>
                  <a:srgbClr val="0D0D0D"/>
                </a:solidFill>
                <a:latin typeface="Montserrat"/>
                <a:ea typeface="Montserrat"/>
                <a:cs typeface="Montserrat"/>
              </a:rPr>
              <a:t>or</a:t>
            </a:r>
            <a:r>
              <a:rPr lang="en-US" sz="2650" u="none" strike="noStrike">
                <a:solidFill>
                  <a:srgbClr val="0D0D0D"/>
                </a:solidFill>
                <a:latin typeface="Montserrat"/>
                <a:ea typeface="Montserrat"/>
                <a:cs typeface="Montserrat"/>
              </a:rPr>
              <a:t>m</a:t>
            </a:r>
            <a:r>
              <a:rPr lang="en-US" sz="2650" u="none" strike="noStrike">
                <a:solidFill>
                  <a:srgbClr val="0D0D0D"/>
                </a:solidFill>
                <a:latin typeface="Montserrat"/>
                <a:ea typeface="Montserrat"/>
                <a:cs typeface="Montserrat"/>
              </a:rPr>
              <a:t>ation</a:t>
            </a:r>
            <a:r>
              <a:rPr lang="en-US" sz="2650" u="none" strike="noStrike">
                <a:solidFill>
                  <a:srgbClr val="0D0D0D"/>
                </a:solidFill>
                <a:latin typeface="Montserrat"/>
                <a:ea typeface="Montserrat"/>
                <a:cs typeface="Montserrat"/>
              </a:rPr>
              <a:t>`.</a:t>
            </a:r>
            <a:endParaRPr/>
          </a:p>
          <a:p>
            <a:pPr algn="just">
              <a:lnSpc>
                <a:spcPts val="5761"/>
              </a:lnSpc>
              <a:defRPr/>
            </a:pPr>
            <a:r>
              <a:rPr lang="en-US" sz="2650" b="1" u="none" strike="noStrike">
                <a:solidFill>
                  <a:srgbClr val="0D0D0D"/>
                </a:solidFill>
                <a:latin typeface="Montserrat Bold"/>
                <a:ea typeface="Montserrat Bold"/>
                <a:cs typeface="Montserrat Bold"/>
              </a:rPr>
              <a:t>1 </a:t>
            </a:r>
            <a:r>
              <a:rPr lang="en-US" sz="2650" b="1" u="none" strike="noStrike">
                <a:solidFill>
                  <a:srgbClr val="0D0D0D"/>
                </a:solidFill>
                <a:latin typeface="Montserrat Bold"/>
                <a:ea typeface="Montserrat Bold"/>
                <a:cs typeface="Montserrat Bold"/>
              </a:rPr>
              <a:t>Placer le fichier de configuration</a:t>
            </a:r>
            <a:endParaRPr/>
          </a:p>
          <a:p>
            <a:pPr algn="just">
              <a:lnSpc>
                <a:spcPts val="5761"/>
              </a:lnSpc>
              <a:defRPr/>
            </a:pPr>
            <a:r>
              <a:rPr lang="en-US" sz="2650" u="none" strike="noStrike">
                <a:solidFill>
                  <a:srgbClr val="0D0D0D"/>
                </a:solidFill>
                <a:latin typeface="Montserrat"/>
                <a:ea typeface="Montserrat"/>
                <a:cs typeface="Montserrat"/>
              </a:rPr>
              <a:t>A</a:t>
            </a:r>
            <a:r>
              <a:rPr lang="en-US" sz="2650" u="none" strike="noStrike">
                <a:solidFill>
                  <a:srgbClr val="0D0D0D"/>
                </a:solidFill>
                <a:latin typeface="Montserrat"/>
                <a:ea typeface="Montserrat"/>
                <a:cs typeface="Montserrat"/>
              </a:rPr>
              <a:t>s</a:t>
            </a:r>
            <a:r>
              <a:rPr lang="en-US" sz="2650" u="none" strike="noStrike">
                <a:solidFill>
                  <a:srgbClr val="0D0D0D"/>
                </a:solidFill>
                <a:latin typeface="Montserrat"/>
                <a:ea typeface="Montserrat"/>
                <a:cs typeface="Montserrat"/>
              </a:rPr>
              <a:t>surez-vou</a:t>
            </a:r>
            <a:r>
              <a:rPr lang="en-US" sz="2650" u="none" strike="noStrike">
                <a:solidFill>
                  <a:srgbClr val="0D0D0D"/>
                </a:solidFill>
                <a:latin typeface="Montserrat"/>
                <a:ea typeface="Montserrat"/>
                <a:cs typeface="Montserrat"/>
              </a:rPr>
              <a:t>s </a:t>
            </a:r>
            <a:r>
              <a:rPr lang="en-US" sz="2650" u="none" strike="noStrike">
                <a:solidFill>
                  <a:srgbClr val="0D0D0D"/>
                </a:solidFill>
                <a:latin typeface="Montserrat"/>
                <a:ea typeface="Montserrat"/>
                <a:cs typeface="Montserrat"/>
              </a:rPr>
              <a:t>qu</a:t>
            </a:r>
            <a:r>
              <a:rPr lang="en-US" sz="2650" u="none" strike="noStrike">
                <a:solidFill>
                  <a:srgbClr val="0D0D0D"/>
                </a:solidFill>
                <a:latin typeface="Montserrat"/>
                <a:ea typeface="Montserrat"/>
                <a:cs typeface="Montserrat"/>
              </a:rPr>
              <a:t>e l</a:t>
            </a:r>
            <a:r>
              <a:rPr lang="en-US" sz="2650" u="none" strike="noStrike">
                <a:solidFill>
                  <a:srgbClr val="0D0D0D"/>
                </a:solidFill>
                <a:latin typeface="Montserrat"/>
                <a:ea typeface="Montserrat"/>
                <a:cs typeface="Montserrat"/>
              </a:rPr>
              <a:t>e</a:t>
            </a:r>
            <a:r>
              <a:rPr lang="en-US" sz="2650" u="none" strike="noStrike">
                <a:solidFill>
                  <a:srgbClr val="0D0D0D"/>
                </a:solidFill>
                <a:latin typeface="Montserrat"/>
                <a:ea typeface="Montserrat"/>
                <a:cs typeface="Montserrat"/>
              </a:rPr>
              <a:t> </a:t>
            </a:r>
            <a:r>
              <a:rPr lang="en-US" sz="2650" u="none" strike="noStrike">
                <a:solidFill>
                  <a:srgbClr val="0D0D0D"/>
                </a:solidFill>
                <a:latin typeface="Montserrat"/>
                <a:ea typeface="Montserrat"/>
                <a:cs typeface="Montserrat"/>
              </a:rPr>
              <a:t>fi</a:t>
            </a:r>
            <a:r>
              <a:rPr lang="en-US" sz="2650" u="none" strike="noStrike">
                <a:solidFill>
                  <a:srgbClr val="0D0D0D"/>
                </a:solidFill>
                <a:latin typeface="Montserrat"/>
                <a:ea typeface="Montserrat"/>
                <a:cs typeface="Montserrat"/>
              </a:rPr>
              <a:t>ch</a:t>
            </a:r>
            <a:r>
              <a:rPr lang="en-US" sz="2650" u="none" strike="noStrike">
                <a:solidFill>
                  <a:srgbClr val="0D0D0D"/>
                </a:solidFill>
                <a:latin typeface="Montserrat"/>
                <a:ea typeface="Montserrat"/>
                <a:cs typeface="Montserrat"/>
              </a:rPr>
              <a:t>i</a:t>
            </a:r>
            <a:r>
              <a:rPr lang="en-US" sz="2650" u="none" strike="noStrike">
                <a:solidFill>
                  <a:srgbClr val="0D0D0D"/>
                </a:solidFill>
                <a:latin typeface="Montserrat"/>
                <a:ea typeface="Montserrat"/>
                <a:cs typeface="Montserrat"/>
              </a:rPr>
              <a:t>er </a:t>
            </a:r>
            <a:r>
              <a:rPr lang="en-US" sz="2650" b="1" u="none" strike="noStrike">
                <a:solidFill>
                  <a:srgbClr val="C34D24"/>
                </a:solidFill>
                <a:latin typeface="Montserrat Bold"/>
                <a:ea typeface="Montserrat Bold"/>
                <a:cs typeface="Montserrat Bold"/>
              </a:rPr>
              <a:t>environment_formation.yml</a:t>
            </a:r>
            <a:r>
              <a:rPr lang="en-US" sz="2650" u="none" strike="noStrike">
                <a:solidFill>
                  <a:srgbClr val="0D0D0D"/>
                </a:solidFill>
                <a:latin typeface="Montserrat"/>
                <a:ea typeface="Montserrat"/>
                <a:cs typeface="Montserrat"/>
              </a:rPr>
              <a:t> </a:t>
            </a:r>
            <a:r>
              <a:rPr lang="en-US" sz="2650" u="none" strike="noStrike">
                <a:solidFill>
                  <a:srgbClr val="0D0D0D"/>
                </a:solidFill>
                <a:latin typeface="Montserrat"/>
                <a:ea typeface="Montserrat"/>
                <a:cs typeface="Montserrat"/>
              </a:rPr>
              <a:t>qu</a:t>
            </a:r>
            <a:r>
              <a:rPr lang="en-US" sz="2650" u="none" strike="noStrike">
                <a:solidFill>
                  <a:srgbClr val="0D0D0D"/>
                </a:solidFill>
                <a:latin typeface="Montserrat"/>
                <a:ea typeface="Montserrat"/>
                <a:cs typeface="Montserrat"/>
              </a:rPr>
              <a:t>e </a:t>
            </a:r>
            <a:r>
              <a:rPr lang="en-US" sz="2650" u="none" strike="noStrike">
                <a:solidFill>
                  <a:srgbClr val="0D0D0D"/>
                </a:solidFill>
                <a:latin typeface="Montserrat"/>
                <a:ea typeface="Montserrat"/>
                <a:cs typeface="Montserrat"/>
              </a:rPr>
              <a:t>v</a:t>
            </a:r>
            <a:r>
              <a:rPr lang="en-US" sz="2650" u="none" strike="noStrike">
                <a:solidFill>
                  <a:srgbClr val="0D0D0D"/>
                </a:solidFill>
                <a:latin typeface="Montserrat"/>
                <a:ea typeface="Montserrat"/>
                <a:cs typeface="Montserrat"/>
              </a:rPr>
              <a:t>o</a:t>
            </a:r>
            <a:r>
              <a:rPr lang="en-US" sz="2650" u="none" strike="noStrike">
                <a:solidFill>
                  <a:srgbClr val="0D0D0D"/>
                </a:solidFill>
                <a:latin typeface="Montserrat"/>
                <a:ea typeface="Montserrat"/>
                <a:cs typeface="Montserrat"/>
              </a:rPr>
              <a:t>u</a:t>
            </a:r>
            <a:r>
              <a:rPr lang="en-US" sz="2650" u="none" strike="noStrike">
                <a:solidFill>
                  <a:srgbClr val="0D0D0D"/>
                </a:solidFill>
                <a:latin typeface="Montserrat"/>
                <a:ea typeface="Montserrat"/>
                <a:cs typeface="Montserrat"/>
              </a:rPr>
              <a:t>s </a:t>
            </a:r>
            <a:r>
              <a:rPr lang="en-US" sz="2650" u="none" strike="noStrike">
                <a:solidFill>
                  <a:srgbClr val="0D0D0D"/>
                </a:solidFill>
                <a:latin typeface="Montserrat"/>
                <a:ea typeface="Montserrat"/>
                <a:cs typeface="Montserrat"/>
              </a:rPr>
              <a:t>avez</a:t>
            </a:r>
            <a:r>
              <a:rPr lang="en-US" sz="2650" u="none" strike="noStrike">
                <a:solidFill>
                  <a:srgbClr val="0D0D0D"/>
                </a:solidFill>
                <a:latin typeface="Montserrat"/>
                <a:ea typeface="Montserrat"/>
                <a:cs typeface="Montserrat"/>
              </a:rPr>
              <a:t> r</a:t>
            </a:r>
            <a:r>
              <a:rPr lang="en-US" sz="2650" u="none" strike="noStrike">
                <a:solidFill>
                  <a:srgbClr val="0D0D0D"/>
                </a:solidFill>
                <a:latin typeface="Montserrat"/>
                <a:ea typeface="Montserrat"/>
                <a:cs typeface="Montserrat"/>
              </a:rPr>
              <a:t>eç</a:t>
            </a:r>
            <a:r>
              <a:rPr lang="en-US" sz="2650" u="none" strike="noStrike">
                <a:solidFill>
                  <a:srgbClr val="0D0D0D"/>
                </a:solidFill>
                <a:latin typeface="Montserrat"/>
                <a:ea typeface="Montserrat"/>
                <a:cs typeface="Montserrat"/>
              </a:rPr>
              <a:t>u se t</a:t>
            </a:r>
            <a:r>
              <a:rPr lang="en-US" sz="2650" u="none" strike="noStrike">
                <a:solidFill>
                  <a:srgbClr val="0D0D0D"/>
                </a:solidFill>
                <a:latin typeface="Montserrat"/>
                <a:ea typeface="Montserrat"/>
                <a:cs typeface="Montserrat"/>
              </a:rPr>
              <a:t>r</a:t>
            </a:r>
            <a:r>
              <a:rPr lang="en-US" sz="2650" u="none" strike="noStrike">
                <a:solidFill>
                  <a:srgbClr val="0D0D0D"/>
                </a:solidFill>
                <a:latin typeface="Montserrat"/>
                <a:ea typeface="Montserrat"/>
                <a:cs typeface="Montserrat"/>
              </a:rPr>
              <a:t>o</a:t>
            </a:r>
            <a:r>
              <a:rPr lang="en-US" sz="2650" u="none" strike="noStrike">
                <a:solidFill>
                  <a:srgbClr val="0D0D0D"/>
                </a:solidFill>
                <a:latin typeface="Montserrat"/>
                <a:ea typeface="Montserrat"/>
                <a:cs typeface="Montserrat"/>
              </a:rPr>
              <a:t>uve</a:t>
            </a:r>
            <a:r>
              <a:rPr lang="en-US" sz="2650" u="none" strike="noStrike">
                <a:solidFill>
                  <a:srgbClr val="0D0D0D"/>
                </a:solidFill>
                <a:latin typeface="Montserrat"/>
                <a:ea typeface="Montserrat"/>
                <a:cs typeface="Montserrat"/>
              </a:rPr>
              <a:t> dan</a:t>
            </a:r>
            <a:r>
              <a:rPr lang="en-US" sz="2650" u="none" strike="noStrike">
                <a:solidFill>
                  <a:srgbClr val="0D0D0D"/>
                </a:solidFill>
                <a:latin typeface="Montserrat"/>
                <a:ea typeface="Montserrat"/>
                <a:cs typeface="Montserrat"/>
              </a:rPr>
              <a:t>s</a:t>
            </a:r>
            <a:r>
              <a:rPr lang="en-US" sz="2650" u="none" strike="noStrike">
                <a:solidFill>
                  <a:srgbClr val="0D0D0D"/>
                </a:solidFill>
                <a:latin typeface="Montserrat"/>
                <a:ea typeface="Montserrat"/>
                <a:cs typeface="Montserrat"/>
              </a:rPr>
              <a:t> un d</a:t>
            </a:r>
            <a:r>
              <a:rPr lang="en-US" sz="2650" u="none" strike="noStrike">
                <a:solidFill>
                  <a:srgbClr val="0D0D0D"/>
                </a:solidFill>
                <a:latin typeface="Montserrat"/>
                <a:ea typeface="Montserrat"/>
                <a:cs typeface="Montserrat"/>
              </a:rPr>
              <a:t>ossi</a:t>
            </a:r>
            <a:r>
              <a:rPr lang="en-US" sz="2650" u="none" strike="noStrike">
                <a:solidFill>
                  <a:srgbClr val="0D0D0D"/>
                </a:solidFill>
                <a:latin typeface="Montserrat"/>
                <a:ea typeface="Montserrat"/>
                <a:cs typeface="Montserrat"/>
              </a:rPr>
              <a:t>e</a:t>
            </a:r>
            <a:r>
              <a:rPr lang="en-US" sz="2650" u="none" strike="noStrike">
                <a:solidFill>
                  <a:srgbClr val="0D0D0D"/>
                </a:solidFill>
                <a:latin typeface="Montserrat"/>
                <a:ea typeface="Montserrat"/>
                <a:cs typeface="Montserrat"/>
              </a:rPr>
              <a:t>r</a:t>
            </a:r>
            <a:r>
              <a:rPr lang="en-US" sz="2650" u="none" strike="noStrike">
                <a:solidFill>
                  <a:srgbClr val="0D0D0D"/>
                </a:solidFill>
                <a:latin typeface="Montserrat"/>
                <a:ea typeface="Montserrat"/>
                <a:cs typeface="Montserrat"/>
              </a:rPr>
              <a:t> de </a:t>
            </a:r>
            <a:r>
              <a:rPr lang="en-US" sz="2650" u="none" strike="noStrike">
                <a:solidFill>
                  <a:srgbClr val="0D0D0D"/>
                </a:solidFill>
                <a:latin typeface="Montserrat"/>
                <a:ea typeface="Montserrat"/>
                <a:cs typeface="Montserrat"/>
              </a:rPr>
              <a:t>vo</a:t>
            </a:r>
            <a:r>
              <a:rPr lang="en-US" sz="2650" u="none" strike="noStrike">
                <a:solidFill>
                  <a:srgbClr val="0D0D0D"/>
                </a:solidFill>
                <a:latin typeface="Montserrat"/>
                <a:ea typeface="Montserrat"/>
                <a:cs typeface="Montserrat"/>
              </a:rPr>
              <a:t>tre </a:t>
            </a:r>
            <a:r>
              <a:rPr lang="en-US" sz="2650" u="none" strike="noStrike">
                <a:solidFill>
                  <a:srgbClr val="0D0D0D"/>
                </a:solidFill>
                <a:latin typeface="Montserrat"/>
                <a:ea typeface="Montserrat"/>
                <a:cs typeface="Montserrat"/>
              </a:rPr>
              <a:t>cho</a:t>
            </a:r>
            <a:r>
              <a:rPr lang="en-US" sz="2650" u="none" strike="noStrike">
                <a:solidFill>
                  <a:srgbClr val="0D0D0D"/>
                </a:solidFill>
                <a:latin typeface="Montserrat"/>
                <a:ea typeface="Montserrat"/>
                <a:cs typeface="Montserrat"/>
              </a:rPr>
              <a:t>i</a:t>
            </a:r>
            <a:r>
              <a:rPr lang="en-US" sz="2650" u="none" strike="noStrike">
                <a:solidFill>
                  <a:srgbClr val="0D0D0D"/>
                </a:solidFill>
                <a:latin typeface="Montserrat"/>
                <a:ea typeface="Montserrat"/>
                <a:cs typeface="Montserrat"/>
              </a:rPr>
              <a:t>x</a:t>
            </a:r>
            <a:r>
              <a:rPr lang="en-US" sz="2650" u="none" strike="noStrike">
                <a:solidFill>
                  <a:srgbClr val="0D0D0D"/>
                </a:solidFill>
                <a:latin typeface="Montserrat"/>
                <a:ea typeface="Montserrat"/>
                <a:cs typeface="Montserrat"/>
              </a:rPr>
              <a:t> </a:t>
            </a:r>
            <a:r>
              <a:rPr lang="en-US" sz="2650" u="none" strike="noStrike">
                <a:solidFill>
                  <a:srgbClr val="0D0D0D"/>
                </a:solidFill>
                <a:latin typeface="Montserrat"/>
                <a:ea typeface="Montserrat"/>
                <a:cs typeface="Montserrat"/>
              </a:rPr>
              <a:t>s</a:t>
            </a:r>
            <a:r>
              <a:rPr lang="en-US" sz="2650" u="none" strike="noStrike">
                <a:solidFill>
                  <a:srgbClr val="0D0D0D"/>
                </a:solidFill>
                <a:latin typeface="Montserrat"/>
                <a:ea typeface="Montserrat"/>
                <a:cs typeface="Montserrat"/>
              </a:rPr>
              <a:t>ur </a:t>
            </a:r>
            <a:r>
              <a:rPr lang="en-US" sz="2650" u="none" strike="noStrike">
                <a:solidFill>
                  <a:srgbClr val="0D0D0D"/>
                </a:solidFill>
                <a:latin typeface="Montserrat"/>
                <a:ea typeface="Montserrat"/>
                <a:cs typeface="Montserrat"/>
              </a:rPr>
              <a:t>vot</a:t>
            </a:r>
            <a:r>
              <a:rPr lang="en-US" sz="2650" u="none" strike="noStrike">
                <a:solidFill>
                  <a:srgbClr val="0D0D0D"/>
                </a:solidFill>
                <a:latin typeface="Montserrat"/>
                <a:ea typeface="Montserrat"/>
                <a:cs typeface="Montserrat"/>
              </a:rPr>
              <a:t>re </a:t>
            </a:r>
            <a:r>
              <a:rPr lang="en-US" sz="2650" u="none" strike="noStrike">
                <a:solidFill>
                  <a:srgbClr val="0D0D0D"/>
                </a:solidFill>
                <a:latin typeface="Montserrat"/>
                <a:ea typeface="Montserrat"/>
                <a:cs typeface="Montserrat"/>
              </a:rPr>
              <a:t>o</a:t>
            </a:r>
            <a:r>
              <a:rPr lang="en-US" sz="2650" u="none" strike="noStrike">
                <a:solidFill>
                  <a:srgbClr val="0D0D0D"/>
                </a:solidFill>
                <a:latin typeface="Montserrat"/>
                <a:ea typeface="Montserrat"/>
                <a:cs typeface="Montserrat"/>
              </a:rPr>
              <a:t>r</a:t>
            </a:r>
            <a:r>
              <a:rPr lang="en-US" sz="2650" u="none" strike="noStrike">
                <a:solidFill>
                  <a:srgbClr val="0D0D0D"/>
                </a:solidFill>
                <a:latin typeface="Montserrat"/>
                <a:ea typeface="Montserrat"/>
                <a:cs typeface="Montserrat"/>
              </a:rPr>
              <a:t>d</a:t>
            </a:r>
            <a:r>
              <a:rPr lang="en-US" sz="2650" u="none" strike="noStrike">
                <a:solidFill>
                  <a:srgbClr val="0D0D0D"/>
                </a:solidFill>
                <a:latin typeface="Montserrat"/>
                <a:ea typeface="Montserrat"/>
                <a:cs typeface="Montserrat"/>
              </a:rPr>
              <a:t>i</a:t>
            </a:r>
            <a:r>
              <a:rPr lang="en-US" sz="2650" u="none" strike="noStrike">
                <a:solidFill>
                  <a:srgbClr val="0D0D0D"/>
                </a:solidFill>
                <a:latin typeface="Montserrat"/>
                <a:ea typeface="Montserrat"/>
                <a:cs typeface="Montserrat"/>
              </a:rPr>
              <a:t>n</a:t>
            </a:r>
            <a:r>
              <a:rPr lang="en-US" sz="2650" u="none" strike="noStrike">
                <a:solidFill>
                  <a:srgbClr val="0D0D0D"/>
                </a:solidFill>
                <a:latin typeface="Montserrat"/>
                <a:ea typeface="Montserrat"/>
                <a:cs typeface="Montserrat"/>
              </a:rPr>
              <a:t>ate</a:t>
            </a:r>
            <a:r>
              <a:rPr lang="en-US" sz="2650" u="none" strike="noStrike">
                <a:solidFill>
                  <a:srgbClr val="0D0D0D"/>
                </a:solidFill>
                <a:latin typeface="Montserrat"/>
                <a:ea typeface="Montserrat"/>
                <a:cs typeface="Montserrat"/>
              </a:rPr>
              <a:t>ur</a:t>
            </a:r>
            <a:r>
              <a:rPr lang="en-US" sz="2650" u="none" strike="noStrike">
                <a:solidFill>
                  <a:srgbClr val="0D0D0D"/>
                </a:solidFill>
                <a:latin typeface="Montserrat"/>
                <a:ea typeface="Montserrat"/>
                <a:cs typeface="Montserrat"/>
              </a:rPr>
              <a:t>.</a:t>
            </a:r>
            <a:endParaRPr/>
          </a:p>
          <a:p>
            <a:pPr algn="just">
              <a:lnSpc>
                <a:spcPts val="5761"/>
              </a:lnSpc>
              <a:defRPr/>
            </a:pPr>
            <a:r>
              <a:rPr lang="en-US" sz="2650" b="1" u="none" strike="noStrike">
                <a:solidFill>
                  <a:srgbClr val="0D0D0D"/>
                </a:solidFill>
                <a:latin typeface="Montserrat Bold"/>
                <a:ea typeface="Montserrat Bold"/>
                <a:cs typeface="Montserrat Bold"/>
              </a:rPr>
              <a:t> 2 Ouvrir un terminal</a:t>
            </a:r>
            <a:endParaRPr/>
          </a:p>
          <a:p>
            <a:pPr algn="just">
              <a:lnSpc>
                <a:spcPts val="5761"/>
              </a:lnSpc>
              <a:defRPr/>
            </a:pPr>
            <a:r>
              <a:rPr lang="en-US" sz="2650" b="1" u="none" strike="noStrike">
                <a:solidFill>
                  <a:srgbClr val="0D0D0D"/>
                </a:solidFill>
                <a:latin typeface="Montserrat Bold"/>
                <a:ea typeface="Montserrat Bold"/>
                <a:cs typeface="Montserrat Bold"/>
              </a:rPr>
              <a:t>- Sur Windows : </a:t>
            </a:r>
            <a:r>
              <a:rPr lang="en-US" sz="2650" u="none" strike="noStrike">
                <a:solidFill>
                  <a:srgbClr val="0D0D0D"/>
                </a:solidFill>
                <a:latin typeface="Montserrat"/>
                <a:ea typeface="Montserrat"/>
                <a:cs typeface="Montserrat"/>
              </a:rPr>
              <a:t>Ouvrez</a:t>
            </a:r>
            <a:r>
              <a:rPr lang="en-US" sz="2650" b="1" u="none" strike="noStrike">
                <a:solidFill>
                  <a:srgbClr val="0D0D0D"/>
                </a:solidFill>
                <a:latin typeface="Montserrat Bold"/>
                <a:ea typeface="Montserrat Bold"/>
                <a:cs typeface="Montserrat Bold"/>
              </a:rPr>
              <a:t> "Anaconda Prompt" </a:t>
            </a:r>
            <a:r>
              <a:rPr lang="en-US" sz="2650" u="none" strike="noStrike">
                <a:solidFill>
                  <a:srgbClr val="0D0D0D"/>
                </a:solidFill>
                <a:latin typeface="Montserrat"/>
                <a:ea typeface="Montserrat"/>
                <a:cs typeface="Montserrat"/>
              </a:rPr>
              <a:t>depuis le menu Démarrer. N'utilisez pas l'invite de commande classique (cmd.exe)</a:t>
            </a:r>
            <a:r>
              <a:rPr lang="en-US" sz="2650" b="1" u="none" strike="noStrike">
                <a:solidFill>
                  <a:srgbClr val="0D0D0D"/>
                </a:solidFill>
                <a:latin typeface="Montserrat Bold"/>
                <a:ea typeface="Montserrat Bold"/>
                <a:cs typeface="Montserrat Bold"/>
              </a:rPr>
              <a:t>.</a:t>
            </a:r>
            <a:endParaRPr/>
          </a:p>
          <a:p>
            <a:pPr algn="just">
              <a:lnSpc>
                <a:spcPts val="5761"/>
              </a:lnSpc>
              <a:defRPr/>
            </a:pPr>
            <a:r>
              <a:rPr lang="en-US" sz="2650" b="1" u="none" strike="noStrike">
                <a:solidFill>
                  <a:srgbClr val="0D0D0D"/>
                </a:solidFill>
                <a:latin typeface="Montserrat Bold"/>
                <a:ea typeface="Montserrat Bold"/>
                <a:cs typeface="Montserrat Bold"/>
              </a:rPr>
              <a:t>- Sur macOS ou Linux : Ouvrez une fenêtre de terminal classique.</a:t>
            </a:r>
            <a:endParaRPr/>
          </a:p>
          <a:p>
            <a:pPr algn="just">
              <a:lnSpc>
                <a:spcPts val="5761"/>
              </a:lnSpc>
              <a:defRPr/>
            </a:pPr>
            <a:r>
              <a:rPr lang="en-US" sz="2650" b="1" u="none" strike="noStrike">
                <a:solidFill>
                  <a:srgbClr val="0D0D0D"/>
                </a:solidFill>
                <a:latin typeface="Montserrat Bold"/>
                <a:ea typeface="Montserrat Bold"/>
                <a:cs typeface="Montserrat Bold"/>
              </a:rPr>
              <a:t>3 Naviguer jusqu'au dossier</a:t>
            </a:r>
            <a:endParaRPr/>
          </a:p>
          <a:p>
            <a:pPr algn="just">
              <a:lnSpc>
                <a:spcPts val="5761"/>
              </a:lnSpc>
              <a:defRPr/>
            </a:pPr>
            <a:r>
              <a:rPr lang="en-US" sz="2650" u="none" strike="noStrike">
                <a:solidFill>
                  <a:srgbClr val="0D0D0D"/>
                </a:solidFill>
                <a:latin typeface="Montserrat"/>
                <a:ea typeface="Montserrat"/>
                <a:cs typeface="Montserrat"/>
              </a:rPr>
              <a:t>Utilisez la commande</a:t>
            </a:r>
            <a:r>
              <a:rPr lang="en-US" sz="2650" b="1" u="none" strike="noStrike">
                <a:solidFill>
                  <a:srgbClr val="0D0D0D"/>
                </a:solidFill>
                <a:latin typeface="Montserrat Bold"/>
                <a:ea typeface="Montserrat Bold"/>
                <a:cs typeface="Montserrat Bold"/>
              </a:rPr>
              <a:t> </a:t>
            </a:r>
            <a:r>
              <a:rPr lang="en-US" sz="2650" b="1" u="none" strike="noStrike">
                <a:solidFill>
                  <a:srgbClr val="C34D24"/>
                </a:solidFill>
                <a:latin typeface="Montserrat Bold"/>
                <a:ea typeface="Montserrat Bold"/>
                <a:cs typeface="Montserrat Bold"/>
              </a:rPr>
              <a:t>cd</a:t>
            </a:r>
            <a:r>
              <a:rPr lang="en-US" sz="2650" b="1" u="none" strike="noStrike">
                <a:solidFill>
                  <a:srgbClr val="0D0D0D"/>
                </a:solidFill>
                <a:latin typeface="Montserrat Bold"/>
                <a:ea typeface="Montserrat Bold"/>
                <a:cs typeface="Montserrat Bold"/>
              </a:rPr>
              <a:t> (change directory) </a:t>
            </a:r>
            <a:r>
              <a:rPr lang="en-US" sz="2650" u="none" strike="noStrike">
                <a:solidFill>
                  <a:srgbClr val="0D0D0D"/>
                </a:solidFill>
                <a:latin typeface="Montserrat"/>
                <a:ea typeface="Montserrat"/>
                <a:cs typeface="Montserrat"/>
              </a:rPr>
              <a:t>pour vous déplacer dans le dossier où vous avez placé le fichier</a:t>
            </a:r>
            <a:r>
              <a:rPr lang="en-US" sz="2650" b="1" u="none" strike="noStrike">
                <a:solidFill>
                  <a:srgbClr val="0D0D0D"/>
                </a:solidFill>
                <a:latin typeface="Montserrat Bold"/>
                <a:ea typeface="Montserrat Bold"/>
                <a:cs typeface="Montserrat Bold"/>
              </a:rPr>
              <a:t> </a:t>
            </a:r>
            <a:r>
              <a:rPr lang="en-US" sz="2650" b="1" u="none" strike="noStrike">
                <a:solidFill>
                  <a:srgbClr val="C34D24"/>
                </a:solidFill>
                <a:latin typeface="Montserrat Bold"/>
                <a:ea typeface="Montserrat Bold"/>
                <a:cs typeface="Montserrat Bold"/>
              </a:rPr>
              <a:t>environment_formation.yml</a:t>
            </a:r>
            <a:r>
              <a:rPr lang="en-US" sz="2650" b="1" u="none" strike="noStrike">
                <a:solidFill>
                  <a:srgbClr val="0D0D0D"/>
                </a:solidFill>
                <a:latin typeface="Montserrat Bold"/>
                <a:ea typeface="Montserrat Bold"/>
                <a:cs typeface="Montserrat Bold"/>
              </a:rPr>
              <a:t>.</a:t>
            </a:r>
            <a:endParaRPr/>
          </a:p>
        </p:txBody>
      </p:sp>
      <p:sp>
        <p:nvSpPr>
          <p:cNvPr id="908306934"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7735990"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843510348"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545856236" name="TextBox 4"/>
          <p:cNvSpPr txBox="1"/>
          <p:nvPr/>
        </p:nvSpPr>
        <p:spPr bwMode="auto">
          <a:xfrm rot="0">
            <a:off x="1474401" y="652757"/>
            <a:ext cx="15973919" cy="8605543"/>
          </a:xfrm>
          <a:prstGeom prst="rect">
            <a:avLst/>
          </a:prstGeom>
        </p:spPr>
        <p:txBody>
          <a:bodyPr lIns="0" tIns="0" rIns="0" bIns="0" rtlCol="0" anchor="t">
            <a:spAutoFit/>
          </a:bodyPr>
          <a:lstStyle/>
          <a:p>
            <a:pPr algn="just">
              <a:lnSpc>
                <a:spcPts val="5761"/>
              </a:lnSpc>
              <a:defRPr/>
            </a:pPr>
            <a:r>
              <a:rPr lang="en-US" sz="2650">
                <a:solidFill>
                  <a:srgbClr val="000000"/>
                </a:solidFill>
                <a:latin typeface="Montserrat"/>
                <a:ea typeface="Montserrat"/>
                <a:cs typeface="Montserrat"/>
              </a:rPr>
              <a:t>P</a:t>
            </a:r>
            <a:r>
              <a:rPr lang="en-US" sz="2650" u="none" strike="noStrike">
                <a:solidFill>
                  <a:srgbClr val="000000"/>
                </a:solidFill>
                <a:latin typeface="Montserrat"/>
                <a:ea typeface="Montserrat"/>
                <a:cs typeface="Montserrat"/>
              </a:rPr>
              <a:t>a</a:t>
            </a:r>
            <a:r>
              <a:rPr lang="en-US" sz="2650" u="none" strike="noStrike">
                <a:solidFill>
                  <a:srgbClr val="000000"/>
                </a:solidFill>
                <a:latin typeface="Montserrat"/>
                <a:ea typeface="Montserrat"/>
                <a:cs typeface="Montserrat"/>
              </a:rPr>
              <a:t>r</a:t>
            </a:r>
            <a:r>
              <a:rPr lang="en-US" sz="2650" u="none" strike="noStrike">
                <a:solidFill>
                  <a:srgbClr val="000000"/>
                </a:solidFill>
                <a:latin typeface="Montserrat"/>
                <a:ea typeface="Montserrat"/>
                <a:cs typeface="Montserrat"/>
              </a:rPr>
              <a:t> e</a:t>
            </a:r>
            <a:r>
              <a:rPr lang="en-US" sz="2650" u="none" strike="noStrike">
                <a:solidFill>
                  <a:srgbClr val="000000"/>
                </a:solidFill>
                <a:latin typeface="Montserrat"/>
                <a:ea typeface="Montserrat"/>
                <a:cs typeface="Montserrat"/>
              </a:rPr>
              <a:t>x</a:t>
            </a:r>
            <a:r>
              <a:rPr lang="en-US" sz="2650" u="none" strike="noStrike">
                <a:solidFill>
                  <a:srgbClr val="000000"/>
                </a:solidFill>
                <a:latin typeface="Montserrat"/>
                <a:ea typeface="Montserrat"/>
                <a:cs typeface="Montserrat"/>
              </a:rPr>
              <a:t>em</a:t>
            </a:r>
            <a:r>
              <a:rPr lang="en-US" sz="2650" u="none" strike="noStrike">
                <a:solidFill>
                  <a:srgbClr val="000000"/>
                </a:solidFill>
                <a:latin typeface="Montserrat"/>
                <a:ea typeface="Montserrat"/>
                <a:cs typeface="Montserrat"/>
              </a:rPr>
              <a:t>ple, s</a:t>
            </a:r>
            <a:r>
              <a:rPr lang="en-US" sz="2650" u="none" strike="noStrike">
                <a:solidFill>
                  <a:srgbClr val="000000"/>
                </a:solidFill>
                <a:latin typeface="Montserrat"/>
                <a:ea typeface="Montserrat"/>
                <a:cs typeface="Montserrat"/>
              </a:rPr>
              <a:t>i</a:t>
            </a:r>
            <a:r>
              <a:rPr lang="en-US" sz="2650" u="none" strike="noStrike">
                <a:solidFill>
                  <a:srgbClr val="000000"/>
                </a:solidFill>
                <a:latin typeface="Montserrat"/>
                <a:ea typeface="Montserrat"/>
                <a:cs typeface="Montserrat"/>
              </a:rPr>
              <a:t> le fichier est </a:t>
            </a:r>
            <a:r>
              <a:rPr lang="en-US" sz="2650" u="none" strike="noStrike">
                <a:solidFill>
                  <a:srgbClr val="000000"/>
                </a:solidFill>
                <a:latin typeface="Montserrat"/>
                <a:ea typeface="Montserrat"/>
                <a:cs typeface="Montserrat"/>
              </a:rPr>
              <a:t>sur</a:t>
            </a:r>
            <a:r>
              <a:rPr lang="en-US" sz="2650" u="none" strike="noStrike">
                <a:solidFill>
                  <a:srgbClr val="000000"/>
                </a:solidFill>
                <a:latin typeface="Montserrat"/>
                <a:ea typeface="Montserrat"/>
                <a:cs typeface="Montserrat"/>
              </a:rPr>
              <a:t> votr</a:t>
            </a:r>
            <a:r>
              <a:rPr lang="en-US" sz="2650" u="none" strike="noStrike">
                <a:solidFill>
                  <a:srgbClr val="000000"/>
                </a:solidFill>
                <a:latin typeface="Montserrat"/>
                <a:ea typeface="Montserrat"/>
                <a:cs typeface="Montserrat"/>
              </a:rPr>
              <a:t>e</a:t>
            </a:r>
            <a:r>
              <a:rPr lang="en-US" sz="2650" u="none" strike="noStrike">
                <a:solidFill>
                  <a:srgbClr val="000000"/>
                </a:solidFill>
                <a:latin typeface="Montserrat"/>
                <a:ea typeface="Montserrat"/>
                <a:cs typeface="Montserrat"/>
              </a:rPr>
              <a:t> B</a:t>
            </a:r>
            <a:r>
              <a:rPr lang="en-US" sz="2650" u="none" strike="noStrike">
                <a:solidFill>
                  <a:srgbClr val="000000"/>
                </a:solidFill>
                <a:latin typeface="Montserrat"/>
                <a:ea typeface="Montserrat"/>
                <a:cs typeface="Montserrat"/>
              </a:rPr>
              <a:t>ur</a:t>
            </a:r>
            <a:r>
              <a:rPr lang="en-US" sz="2650" u="none" strike="noStrike">
                <a:solidFill>
                  <a:srgbClr val="000000"/>
                </a:solidFill>
                <a:latin typeface="Montserrat"/>
                <a:ea typeface="Montserrat"/>
                <a:cs typeface="Montserrat"/>
              </a:rPr>
              <a:t>ea</a:t>
            </a:r>
            <a:r>
              <a:rPr lang="en-US" sz="2650" u="none" strike="noStrike">
                <a:solidFill>
                  <a:srgbClr val="000000"/>
                </a:solidFill>
                <a:latin typeface="Montserrat"/>
                <a:ea typeface="Montserrat"/>
                <a:cs typeface="Montserrat"/>
              </a:rPr>
              <a:t>u</a:t>
            </a:r>
            <a:r>
              <a:rPr lang="en-US" sz="2650" u="none" strike="noStrike">
                <a:solidFill>
                  <a:srgbClr val="000000"/>
                </a:solidFill>
                <a:latin typeface="Montserrat"/>
                <a:ea typeface="Montserrat"/>
                <a:cs typeface="Montserrat"/>
              </a:rPr>
              <a:t> :</a:t>
            </a:r>
            <a:endParaRPr/>
          </a:p>
          <a:p>
            <a:pPr algn="just">
              <a:lnSpc>
                <a:spcPts val="5761"/>
              </a:lnSpc>
              <a:defRPr/>
            </a:pPr>
            <a:r>
              <a:rPr lang="en-US" sz="2650" u="none" strike="noStrike">
                <a:solidFill>
                  <a:srgbClr val="000000"/>
                </a:solidFill>
                <a:latin typeface="Montserrat"/>
                <a:ea typeface="Montserrat"/>
                <a:cs typeface="Montserrat"/>
              </a:rPr>
              <a:t>```b</a:t>
            </a:r>
            <a:r>
              <a:rPr lang="en-US" sz="2650" u="none" strike="noStrike">
                <a:solidFill>
                  <a:srgbClr val="000000"/>
                </a:solidFill>
                <a:latin typeface="Montserrat"/>
                <a:ea typeface="Montserrat"/>
                <a:cs typeface="Montserrat"/>
              </a:rPr>
              <a:t>ash</a:t>
            </a:r>
            <a:endParaRPr/>
          </a:p>
          <a:p>
            <a:pPr algn="just">
              <a:lnSpc>
                <a:spcPts val="5761"/>
              </a:lnSpc>
              <a:defRPr/>
            </a:pPr>
            <a:r>
              <a:rPr lang="en-US" sz="2650" b="1" u="none" strike="noStrike">
                <a:solidFill>
                  <a:srgbClr val="0345E4"/>
                </a:solidFill>
                <a:latin typeface="Montserrat Bold"/>
                <a:ea typeface="Montserrat Bold"/>
                <a:cs typeface="Montserrat Bold"/>
              </a:rPr>
              <a:t>cd Desktop</a:t>
            </a:r>
            <a:endParaRPr/>
          </a:p>
          <a:p>
            <a:pPr algn="just">
              <a:lnSpc>
                <a:spcPts val="5761"/>
              </a:lnSpc>
              <a:defRPr/>
            </a:pPr>
            <a:r>
              <a:rPr lang="en-US" sz="2650" u="none" strike="noStrike">
                <a:solidFill>
                  <a:srgbClr val="000000"/>
                </a:solidFill>
                <a:latin typeface="Montserrat"/>
                <a:ea typeface="Montserrat"/>
                <a:cs typeface="Montserrat"/>
              </a:rPr>
              <a:t>```</a:t>
            </a:r>
            <a:endParaRPr/>
          </a:p>
          <a:p>
            <a:pPr algn="just">
              <a:lnSpc>
                <a:spcPts val="5761"/>
              </a:lnSpc>
              <a:defRPr/>
            </a:pPr>
            <a:r>
              <a:rPr lang="en-US" sz="2650" u="none" strike="noStrike">
                <a:solidFill>
                  <a:srgbClr val="000000"/>
                </a:solidFill>
                <a:latin typeface="Montserrat"/>
                <a:ea typeface="Montserrat"/>
                <a:cs typeface="Montserrat"/>
              </a:rPr>
              <a:t>O</a:t>
            </a:r>
            <a:r>
              <a:rPr lang="en-US" sz="2650" u="none" strike="noStrike">
                <a:solidFill>
                  <a:srgbClr val="000000"/>
                </a:solidFill>
                <a:latin typeface="Montserrat"/>
                <a:ea typeface="Montserrat"/>
                <a:cs typeface="Montserrat"/>
              </a:rPr>
              <a:t>u</a:t>
            </a:r>
            <a:r>
              <a:rPr lang="en-US" sz="2650" u="none" strike="noStrike">
                <a:solidFill>
                  <a:srgbClr val="000000"/>
                </a:solidFill>
                <a:latin typeface="Montserrat"/>
                <a:ea typeface="Montserrat"/>
                <a:cs typeface="Montserrat"/>
              </a:rPr>
              <a:t> dan</a:t>
            </a:r>
            <a:r>
              <a:rPr lang="en-US" sz="2650" u="none" strike="noStrike">
                <a:solidFill>
                  <a:srgbClr val="000000"/>
                </a:solidFill>
                <a:latin typeface="Montserrat"/>
                <a:ea typeface="Montserrat"/>
                <a:cs typeface="Montserrat"/>
              </a:rPr>
              <a:t>s</a:t>
            </a:r>
            <a:r>
              <a:rPr lang="en-US" sz="2650" u="none" strike="noStrike">
                <a:solidFill>
                  <a:srgbClr val="000000"/>
                </a:solidFill>
                <a:latin typeface="Montserrat"/>
                <a:ea typeface="Montserrat"/>
                <a:cs typeface="Montserrat"/>
              </a:rPr>
              <a:t> un d</a:t>
            </a:r>
            <a:r>
              <a:rPr lang="en-US" sz="2650" u="none" strike="noStrike">
                <a:solidFill>
                  <a:srgbClr val="000000"/>
                </a:solidFill>
                <a:latin typeface="Montserrat"/>
                <a:ea typeface="Montserrat"/>
                <a:cs typeface="Montserrat"/>
              </a:rPr>
              <a:t>ossi</a:t>
            </a:r>
            <a:r>
              <a:rPr lang="en-US" sz="2650" u="none" strike="noStrike">
                <a:solidFill>
                  <a:srgbClr val="000000"/>
                </a:solidFill>
                <a:latin typeface="Montserrat"/>
                <a:ea typeface="Montserrat"/>
                <a:cs typeface="Montserrat"/>
              </a:rPr>
              <a:t>e</a:t>
            </a:r>
            <a:r>
              <a:rPr lang="en-US" sz="2650" u="none" strike="noStrike">
                <a:solidFill>
                  <a:srgbClr val="000000"/>
                </a:solidFill>
                <a:latin typeface="Montserrat"/>
                <a:ea typeface="Montserrat"/>
                <a:cs typeface="Montserrat"/>
              </a:rPr>
              <a:t>r</a:t>
            </a:r>
            <a:r>
              <a:rPr lang="en-US" sz="2650" u="none" strike="noStrike">
                <a:solidFill>
                  <a:srgbClr val="000000"/>
                </a:solidFill>
                <a:latin typeface="Montserrat"/>
                <a:ea typeface="Montserrat"/>
                <a:cs typeface="Montserrat"/>
              </a:rPr>
              <a:t> spé</a:t>
            </a:r>
            <a:r>
              <a:rPr lang="en-US" sz="2650" u="none" strike="noStrike">
                <a:solidFill>
                  <a:srgbClr val="000000"/>
                </a:solidFill>
                <a:latin typeface="Montserrat"/>
                <a:ea typeface="Montserrat"/>
                <a:cs typeface="Montserrat"/>
              </a:rPr>
              <a:t>cif</a:t>
            </a:r>
            <a:r>
              <a:rPr lang="en-US" sz="2650" u="none" strike="noStrike">
                <a:solidFill>
                  <a:srgbClr val="000000"/>
                </a:solidFill>
                <a:latin typeface="Montserrat"/>
                <a:ea typeface="Montserrat"/>
                <a:cs typeface="Montserrat"/>
              </a:rPr>
              <a:t>ique (ex</a:t>
            </a:r>
            <a:r>
              <a:rPr lang="en-US" sz="2650" u="none" strike="noStrike">
                <a:solidFill>
                  <a:srgbClr val="000000"/>
                </a:solidFill>
                <a:latin typeface="Montserrat"/>
                <a:ea typeface="Montserrat"/>
                <a:cs typeface="Montserrat"/>
              </a:rPr>
              <a:t>em</a:t>
            </a:r>
            <a:r>
              <a:rPr lang="en-US" sz="2650" u="none" strike="noStrike">
                <a:solidFill>
                  <a:srgbClr val="000000"/>
                </a:solidFill>
                <a:latin typeface="Montserrat"/>
                <a:ea typeface="Montserrat"/>
                <a:cs typeface="Montserrat"/>
              </a:rPr>
              <a:t>p</a:t>
            </a:r>
            <a:r>
              <a:rPr lang="en-US" sz="2650" u="none" strike="noStrike">
                <a:solidFill>
                  <a:srgbClr val="000000"/>
                </a:solidFill>
                <a:latin typeface="Montserrat"/>
                <a:ea typeface="Montserrat"/>
                <a:cs typeface="Montserrat"/>
              </a:rPr>
              <a:t>l</a:t>
            </a:r>
            <a:r>
              <a:rPr lang="en-US" sz="2650" u="none" strike="noStrike">
                <a:solidFill>
                  <a:srgbClr val="000000"/>
                </a:solidFill>
                <a:latin typeface="Montserrat"/>
                <a:ea typeface="Montserrat"/>
                <a:cs typeface="Montserrat"/>
              </a:rPr>
              <a:t>e</a:t>
            </a:r>
            <a:r>
              <a:rPr lang="en-US" sz="2650" u="none" strike="noStrike">
                <a:solidFill>
                  <a:srgbClr val="000000"/>
                </a:solidFill>
                <a:latin typeface="Montserrat"/>
                <a:ea typeface="Montserrat"/>
                <a:cs typeface="Montserrat"/>
              </a:rPr>
              <a:t> </a:t>
            </a:r>
            <a:r>
              <a:rPr lang="en-US" sz="2650" u="none" strike="noStrike">
                <a:solidFill>
                  <a:srgbClr val="000000"/>
                </a:solidFill>
                <a:latin typeface="Montserrat"/>
                <a:ea typeface="Montserrat"/>
                <a:cs typeface="Montserrat"/>
              </a:rPr>
              <a:t>po</a:t>
            </a:r>
            <a:r>
              <a:rPr lang="en-US" sz="2650" u="none" strike="noStrike">
                <a:solidFill>
                  <a:srgbClr val="000000"/>
                </a:solidFill>
                <a:latin typeface="Montserrat"/>
                <a:ea typeface="Montserrat"/>
                <a:cs typeface="Montserrat"/>
              </a:rPr>
              <a:t>ur Windows</a:t>
            </a:r>
            <a:r>
              <a:rPr lang="en-US" sz="2650" u="none" strike="noStrike">
                <a:solidFill>
                  <a:srgbClr val="000000"/>
                </a:solidFill>
                <a:latin typeface="Montserrat"/>
                <a:ea typeface="Montserrat"/>
                <a:cs typeface="Montserrat"/>
              </a:rPr>
              <a:t>)</a:t>
            </a:r>
            <a:r>
              <a:rPr lang="en-US" sz="2650" u="none" strike="noStrike">
                <a:solidFill>
                  <a:srgbClr val="000000"/>
                </a:solidFill>
                <a:latin typeface="Montserrat"/>
                <a:ea typeface="Montserrat"/>
                <a:cs typeface="Montserrat"/>
              </a:rPr>
              <a:t> :</a:t>
            </a:r>
            <a:endParaRPr/>
          </a:p>
          <a:p>
            <a:pPr algn="just">
              <a:lnSpc>
                <a:spcPts val="5761"/>
              </a:lnSpc>
              <a:defRPr/>
            </a:pPr>
            <a:r>
              <a:rPr lang="en-US" sz="2650" u="none" strike="noStrike">
                <a:solidFill>
                  <a:srgbClr val="000000"/>
                </a:solidFill>
                <a:latin typeface="Montserrat"/>
                <a:ea typeface="Montserrat"/>
                <a:cs typeface="Montserrat"/>
              </a:rPr>
              <a:t>```b</a:t>
            </a:r>
            <a:r>
              <a:rPr lang="en-US" sz="2650" u="none" strike="noStrike">
                <a:solidFill>
                  <a:srgbClr val="000000"/>
                </a:solidFill>
                <a:latin typeface="Montserrat"/>
                <a:ea typeface="Montserrat"/>
                <a:cs typeface="Montserrat"/>
              </a:rPr>
              <a:t>a</a:t>
            </a:r>
            <a:r>
              <a:rPr lang="en-US" sz="2650" u="none" strike="noStrike">
                <a:solidFill>
                  <a:srgbClr val="000000"/>
                </a:solidFill>
                <a:latin typeface="Montserrat"/>
                <a:ea typeface="Montserrat"/>
                <a:cs typeface="Montserrat"/>
              </a:rPr>
              <a:t>sh</a:t>
            </a:r>
            <a:endParaRPr/>
          </a:p>
          <a:p>
            <a:pPr algn="just">
              <a:lnSpc>
                <a:spcPts val="5761"/>
              </a:lnSpc>
              <a:defRPr/>
            </a:pPr>
            <a:r>
              <a:rPr lang="en-US" sz="2650" b="1" u="none" strike="noStrike">
                <a:solidFill>
                  <a:srgbClr val="000000"/>
                </a:solidFill>
                <a:latin typeface="Montserrat Bold"/>
                <a:ea typeface="Montserrat Bold"/>
                <a:cs typeface="Montserrat Bold"/>
              </a:rPr>
              <a:t>cd</a:t>
            </a:r>
            <a:r>
              <a:rPr lang="en-US" sz="2650" b="1" u="none" strike="noStrike">
                <a:solidFill>
                  <a:srgbClr val="C34D24"/>
                </a:solidFill>
                <a:latin typeface="Montserrat Bold"/>
                <a:ea typeface="Montserrat Bold"/>
                <a:cs typeface="Montserrat Bold"/>
              </a:rPr>
              <a:t> </a:t>
            </a:r>
            <a:r>
              <a:rPr lang="en-US" sz="2650" b="1" u="none" strike="noStrike">
                <a:solidFill>
                  <a:srgbClr val="C34D24"/>
                </a:solidFill>
                <a:latin typeface="Montserrat Bold"/>
                <a:ea typeface="Montserrat Bold"/>
                <a:cs typeface="Montserrat Bold"/>
              </a:rPr>
              <a:t>C:\Users\Vo</a:t>
            </a:r>
            <a:r>
              <a:rPr lang="en-US" sz="2650" b="1" u="none" strike="noStrike">
                <a:solidFill>
                  <a:srgbClr val="C34D24"/>
                </a:solidFill>
                <a:latin typeface="Montserrat Bold"/>
                <a:ea typeface="Montserrat Bold"/>
                <a:cs typeface="Montserrat Bold"/>
              </a:rPr>
              <a:t>treNom\Documents\Formation_CLIMADA</a:t>
            </a:r>
            <a:endParaRPr/>
          </a:p>
          <a:p>
            <a:pPr algn="just">
              <a:lnSpc>
                <a:spcPts val="5761"/>
              </a:lnSpc>
              <a:defRPr/>
            </a:pPr>
            <a:r>
              <a:rPr lang="en-US" sz="2650" u="none" strike="noStrike">
                <a:solidFill>
                  <a:srgbClr val="000000"/>
                </a:solidFill>
                <a:latin typeface="Montserrat"/>
                <a:ea typeface="Montserrat"/>
                <a:cs typeface="Montserrat"/>
              </a:rPr>
              <a:t>```</a:t>
            </a:r>
            <a:endParaRPr/>
          </a:p>
          <a:p>
            <a:pPr algn="just">
              <a:lnSpc>
                <a:spcPts val="5761"/>
              </a:lnSpc>
              <a:defRPr/>
            </a:pPr>
            <a:r>
              <a:rPr lang="en-US" sz="2650" u="none" strike="noStrike">
                <a:solidFill>
                  <a:srgbClr val="000000"/>
                </a:solidFill>
                <a:latin typeface="Montserrat"/>
                <a:ea typeface="Montserrat"/>
                <a:cs typeface="Montserrat"/>
              </a:rPr>
              <a:t>Naviguez dans le dossier qui vient d'être créé (cd nom-du-dossier), puis utilisez le fichier </a:t>
            </a:r>
            <a:r>
              <a:rPr lang="en-US" sz="2650" b="1" u="none" strike="noStrike">
                <a:solidFill>
                  <a:srgbClr val="C34D24"/>
                </a:solidFill>
                <a:latin typeface="Montserrat Bold"/>
                <a:ea typeface="Montserrat Bold"/>
                <a:cs typeface="Montserrat Bold"/>
              </a:rPr>
              <a:t>environnement_formation.yml</a:t>
            </a:r>
            <a:r>
              <a:rPr lang="en-US" sz="2650" u="none" strike="noStrike">
                <a:solidFill>
                  <a:srgbClr val="000000"/>
                </a:solidFill>
                <a:latin typeface="Montserrat"/>
                <a:ea typeface="Montserrat"/>
                <a:cs typeface="Montserrat"/>
              </a:rPr>
              <a:t> pour construire l'environnement.</a:t>
            </a:r>
            <a:endParaRPr/>
          </a:p>
          <a:p>
            <a:pPr algn="just">
              <a:lnSpc>
                <a:spcPts val="5761"/>
              </a:lnSpc>
              <a:defRPr/>
            </a:pPr>
            <a:r>
              <a:rPr lang="en-US" sz="2650" u="none" strike="noStrike">
                <a:solidFill>
                  <a:srgbClr val="000000"/>
                </a:solidFill>
                <a:latin typeface="Montserrat"/>
                <a:ea typeface="Montserrat"/>
                <a:cs typeface="Montserrat"/>
              </a:rPr>
              <a:t> fichier </a:t>
            </a:r>
            <a:r>
              <a:rPr lang="en-US" sz="2650" b="1" u="none" strike="noStrike">
                <a:solidFill>
                  <a:srgbClr val="C34D24"/>
                </a:solidFill>
                <a:latin typeface="Montserrat Bold"/>
                <a:ea typeface="Montserrat Bold"/>
                <a:cs typeface="Montserrat Bold"/>
              </a:rPr>
              <a:t>environment_formation.yml</a:t>
            </a:r>
            <a:r>
              <a:rPr lang="en-US" sz="2650" u="none" strike="noStrike">
                <a:solidFill>
                  <a:srgbClr val="000000"/>
                </a:solidFill>
                <a:latin typeface="Montserrat"/>
                <a:ea typeface="Montserrat"/>
                <a:cs typeface="Montserrat"/>
              </a:rPr>
              <a:t>, téléchargera toutes les versions spécifiées des paquetages et créera l'environnement nommé </a:t>
            </a:r>
            <a:r>
              <a:rPr lang="en-US" sz="2650" b="1" u="none" strike="noStrike">
                <a:solidFill>
                  <a:srgbClr val="C34D24"/>
                </a:solidFill>
                <a:latin typeface="Montserrat Bold"/>
                <a:ea typeface="Montserrat Bold"/>
                <a:cs typeface="Montserrat Bold"/>
              </a:rPr>
              <a:t>climada_formation</a:t>
            </a:r>
            <a:r>
              <a:rPr lang="en-US" sz="2650" u="none" strike="noStrike">
                <a:solidFill>
                  <a:srgbClr val="000000"/>
                </a:solidFill>
                <a:latin typeface="Montserrat"/>
                <a:ea typeface="Montserrat"/>
                <a:cs typeface="Montserrat"/>
              </a:rPr>
              <a:t>.</a:t>
            </a:r>
            <a:endParaRPr/>
          </a:p>
        </p:txBody>
      </p:sp>
      <p:sp>
        <p:nvSpPr>
          <p:cNvPr id="1186800184"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80347266"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62684621"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72714958" name="TextBox 4"/>
          <p:cNvSpPr txBox="1"/>
          <p:nvPr/>
        </p:nvSpPr>
        <p:spPr bwMode="auto">
          <a:xfrm rot="0">
            <a:off x="1474401" y="781050"/>
            <a:ext cx="15973919" cy="8605543"/>
          </a:xfrm>
          <a:prstGeom prst="rect">
            <a:avLst/>
          </a:prstGeom>
        </p:spPr>
        <p:txBody>
          <a:bodyPr lIns="0" tIns="0" rIns="0" bIns="0" rtlCol="0" anchor="t">
            <a:spAutoFit/>
          </a:bodyPr>
          <a:lstStyle/>
          <a:p>
            <a:pPr algn="just">
              <a:lnSpc>
                <a:spcPts val="5761"/>
              </a:lnSpc>
              <a:defRPr/>
            </a:pPr>
            <a:r>
              <a:rPr lang="en-US" sz="2650" u="none" strike="noStrike">
                <a:solidFill>
                  <a:srgbClr val="000000"/>
                </a:solidFill>
                <a:latin typeface="Montserrat"/>
                <a:ea typeface="Montserrat"/>
                <a:cs typeface="Montserrat"/>
              </a:rPr>
              <a:t>```bash</a:t>
            </a:r>
            <a:endParaRPr/>
          </a:p>
          <a:p>
            <a:pPr algn="just">
              <a:lnSpc>
                <a:spcPts val="5761"/>
              </a:lnSpc>
              <a:defRPr/>
            </a:pPr>
            <a:r>
              <a:rPr lang="en-US" sz="2650" b="1" u="none" strike="noStrike">
                <a:solidFill>
                  <a:srgbClr val="C34D24"/>
                </a:solidFill>
                <a:latin typeface="Montserrat Bold"/>
                <a:ea typeface="Montserrat Bold"/>
                <a:cs typeface="Montserrat Bold"/>
              </a:rPr>
              <a:t>conda env create -f environment_formation.yml</a:t>
            </a:r>
            <a:endParaRPr/>
          </a:p>
          <a:p>
            <a:pPr algn="just">
              <a:lnSpc>
                <a:spcPts val="5761"/>
              </a:lnSpc>
              <a:defRPr/>
            </a:pPr>
            <a:r>
              <a:rPr lang="en-US" sz="2650" u="none" strike="noStrike">
                <a:solidFill>
                  <a:srgbClr val="000000"/>
                </a:solidFill>
                <a:latin typeface="Montserrat"/>
                <a:ea typeface="Montserrat"/>
                <a:cs typeface="Montserrat"/>
              </a:rPr>
              <a:t>```</a:t>
            </a:r>
            <a:endParaRPr/>
          </a:p>
          <a:p>
            <a:pPr algn="just">
              <a:lnSpc>
                <a:spcPts val="5761"/>
              </a:lnSpc>
              <a:defRPr/>
            </a:pPr>
            <a:r>
              <a:rPr lang="en-US" sz="2650" u="none" strike="noStrike">
                <a:solidFill>
                  <a:srgbClr val="000000"/>
                </a:solidFill>
                <a:latin typeface="Montserrat"/>
                <a:ea typeface="Montserrat"/>
                <a:cs typeface="Montserrat"/>
              </a:rPr>
              <a:t>Votre invite de commande devrait maintenant afficher </a:t>
            </a:r>
            <a:r>
              <a:rPr lang="en-US" sz="2650" b="1" u="none" strike="noStrike">
                <a:solidFill>
                  <a:srgbClr val="000000"/>
                </a:solidFill>
                <a:latin typeface="Montserrat Bold"/>
                <a:ea typeface="Montserrat Bold"/>
                <a:cs typeface="Montserrat Bold"/>
              </a:rPr>
              <a:t>(climada_formation)</a:t>
            </a:r>
            <a:r>
              <a:rPr lang="en-US" sz="2650" u="none" strike="noStrike">
                <a:solidFill>
                  <a:srgbClr val="000000"/>
                </a:solidFill>
                <a:latin typeface="Montserrat"/>
                <a:ea typeface="Montserrat"/>
                <a:cs typeface="Montserrat"/>
              </a:rPr>
              <a:t> au début de la ligne, indiquant que l'environnement est actif.</a:t>
            </a:r>
            <a:endParaRPr/>
          </a:p>
          <a:p>
            <a:pPr algn="just">
              <a:lnSpc>
                <a:spcPts val="5761"/>
              </a:lnSpc>
              <a:defRPr/>
            </a:pPr>
            <a:r>
              <a:rPr lang="en-US" sz="2650" b="1" u="none" strike="noStrike">
                <a:solidFill>
                  <a:srgbClr val="000000"/>
                </a:solidFill>
                <a:latin typeface="Montserrat Bold"/>
                <a:ea typeface="Montserrat Bold"/>
                <a:cs typeface="Montserrat Bold"/>
              </a:rPr>
              <a:t>Étape 3 : Activer l'Environnement et Lancer Jupyter Lab </a:t>
            </a:r>
            <a:endParaRPr/>
          </a:p>
          <a:p>
            <a:pPr algn="just">
              <a:lnSpc>
                <a:spcPts val="5761"/>
              </a:lnSpc>
              <a:defRPr/>
            </a:pPr>
            <a:r>
              <a:rPr lang="en-US" sz="2650" u="none" strike="noStrike">
                <a:solidFill>
                  <a:srgbClr val="000000"/>
                </a:solidFill>
                <a:latin typeface="Montserrat"/>
                <a:ea typeface="Montserrat"/>
                <a:cs typeface="Montserrat"/>
              </a:rPr>
              <a:t>Activez votre nouvel environnement (conda activate climada_formation) puis lancez l'interface de travail (jupyter lab).</a:t>
            </a:r>
            <a:endParaRPr/>
          </a:p>
          <a:p>
            <a:pPr algn="just">
              <a:lnSpc>
                <a:spcPts val="5761"/>
              </a:lnSpc>
              <a:defRPr/>
            </a:pPr>
            <a:r>
              <a:rPr lang="en-US" sz="2650" b="1" u="none" strike="noStrike">
                <a:solidFill>
                  <a:srgbClr val="040606"/>
                </a:solidFill>
                <a:latin typeface="Montserrat Bold"/>
                <a:ea typeface="Montserrat Bold"/>
                <a:cs typeface="Montserrat Bold"/>
              </a:rPr>
              <a:t>Étape 4: Vérifier l'installation</a:t>
            </a:r>
            <a:endParaRPr/>
          </a:p>
          <a:p>
            <a:pPr algn="just">
              <a:lnSpc>
                <a:spcPts val="5761"/>
              </a:lnSpc>
              <a:defRPr/>
            </a:pPr>
            <a:r>
              <a:rPr lang="en-US" sz="2650" u="none" strike="noStrike">
                <a:solidFill>
                  <a:srgbClr val="000000"/>
                </a:solidFill>
                <a:latin typeface="Montserrat"/>
                <a:ea typeface="Montserrat"/>
                <a:cs typeface="Montserrat"/>
              </a:rPr>
              <a:t>Pour vous assurer que CLIMADA est correctement installé, vous pouvez exécuter la commande de test suivante directement dans votre terminal (assurez-vous que l'environnement</a:t>
            </a:r>
            <a:r>
              <a:rPr lang="en-US" sz="2650" b="1" u="none" strike="noStrike">
                <a:solidFill>
                  <a:srgbClr val="C34D24"/>
                </a:solidFill>
                <a:latin typeface="Montserrat Bold"/>
                <a:ea typeface="Montserrat Bold"/>
                <a:cs typeface="Montserrat Bold"/>
              </a:rPr>
              <a:t> climada_formation</a:t>
            </a:r>
            <a:r>
              <a:rPr lang="en-US" sz="2650" u="none" strike="noStrike">
                <a:solidFill>
                  <a:srgbClr val="000000"/>
                </a:solidFill>
                <a:latin typeface="Montserrat"/>
                <a:ea typeface="Montserrat"/>
                <a:cs typeface="Montserrat"/>
              </a:rPr>
              <a:t> est toujours actif) :</a:t>
            </a:r>
            <a:endParaRPr/>
          </a:p>
        </p:txBody>
      </p:sp>
      <p:sp>
        <p:nvSpPr>
          <p:cNvPr id="1116971499"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10237788"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826278163"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2044299041" name="TextBox 4"/>
          <p:cNvSpPr txBox="1"/>
          <p:nvPr/>
        </p:nvSpPr>
        <p:spPr bwMode="auto">
          <a:xfrm rot="0">
            <a:off x="1474401" y="781050"/>
            <a:ext cx="15973919" cy="6433843"/>
          </a:xfrm>
          <a:prstGeom prst="rect">
            <a:avLst/>
          </a:prstGeom>
        </p:spPr>
        <p:txBody>
          <a:bodyPr lIns="0" tIns="0" rIns="0" bIns="0" rtlCol="0" anchor="t">
            <a:spAutoFit/>
          </a:bodyPr>
          <a:lstStyle/>
          <a:p>
            <a:pPr algn="just">
              <a:lnSpc>
                <a:spcPts val="5761"/>
              </a:lnSpc>
              <a:defRPr/>
            </a:pPr>
            <a:r>
              <a:rPr lang="en-US" sz="2650" u="none" strike="noStrike">
                <a:solidFill>
                  <a:srgbClr val="000000"/>
                </a:solidFill>
                <a:latin typeface="Montserrat"/>
                <a:ea typeface="Montserrat"/>
                <a:cs typeface="Montserrat"/>
              </a:rPr>
              <a:t>```bash</a:t>
            </a:r>
            <a:endParaRPr/>
          </a:p>
          <a:p>
            <a:pPr algn="just">
              <a:lnSpc>
                <a:spcPts val="5761"/>
              </a:lnSpc>
              <a:defRPr/>
            </a:pPr>
            <a:r>
              <a:rPr lang="en-US" sz="2650" u="none" strike="noStrike">
                <a:solidFill>
                  <a:srgbClr val="000000"/>
                </a:solidFill>
                <a:latin typeface="Montserrat"/>
                <a:ea typeface="Montserrat"/>
                <a:cs typeface="Montserrat"/>
              </a:rPr>
              <a:t>python -c </a:t>
            </a:r>
            <a:r>
              <a:rPr lang="en-US" sz="2650" b="1" u="none" strike="noStrike">
                <a:solidFill>
                  <a:srgbClr val="000000"/>
                </a:solidFill>
                <a:latin typeface="Montserrat Bold"/>
                <a:ea typeface="Montserrat Bold"/>
                <a:cs typeface="Montserrat Bold"/>
              </a:rPr>
              <a:t>'from climada.hazard import Hazard; from climada.entity import Exposures; from climada.engine import Impact; print("✅ CLIMADA et ses composants principaux sont installés et fonctionnels !")'</a:t>
            </a:r>
            <a:endParaRPr/>
          </a:p>
          <a:p>
            <a:pPr algn="just">
              <a:lnSpc>
                <a:spcPts val="5761"/>
              </a:lnSpc>
              <a:defRPr/>
            </a:pPr>
            <a:r>
              <a:rPr lang="en-US" sz="2650" b="1" u="none" strike="noStrike">
                <a:solidFill>
                  <a:srgbClr val="000000"/>
                </a:solidFill>
                <a:latin typeface="Montserrat Bold"/>
                <a:ea typeface="Montserrat Bold"/>
                <a:cs typeface="Montserrat Bold"/>
              </a:rPr>
              <a:t>```</a:t>
            </a:r>
            <a:endParaRPr/>
          </a:p>
          <a:p>
            <a:pPr algn="just">
              <a:lnSpc>
                <a:spcPts val="5761"/>
              </a:lnSpc>
              <a:defRPr/>
            </a:pPr>
            <a:r>
              <a:rPr lang="en-US" sz="2650" u="none" strike="noStrike">
                <a:solidFill>
                  <a:srgbClr val="000000"/>
                </a:solidFill>
                <a:latin typeface="Montserrat"/>
                <a:ea typeface="Montserrat"/>
                <a:cs typeface="Montserrat"/>
              </a:rPr>
              <a:t>Si le message "✅ CLIMADA et ses composants principaux sont installés et fonctionnels !" s'affiche, cela signifie que tout est en ordre.</a:t>
            </a:r>
            <a:endParaRPr/>
          </a:p>
          <a:p>
            <a:pPr algn="just">
              <a:lnSpc>
                <a:spcPts val="5761"/>
              </a:lnSpc>
              <a:defRPr/>
            </a:pPr>
            <a:r>
              <a:rPr lang="en-US" sz="2650" u="none" strike="noStrike">
                <a:solidFill>
                  <a:srgbClr val="000000"/>
                </a:solidFill>
                <a:latin typeface="Montserrat"/>
                <a:ea typeface="Montserrat"/>
                <a:cs typeface="Montserrat"/>
              </a:rPr>
              <a:t>Vous êtes maintenant prêt !</a:t>
            </a:r>
            <a:endParaRPr/>
          </a:p>
          <a:p>
            <a:pPr algn="just">
              <a:lnSpc>
                <a:spcPts val="5761"/>
              </a:lnSpc>
              <a:defRPr/>
            </a:pPr>
            <a:endParaRPr/>
          </a:p>
        </p:txBody>
      </p:sp>
      <p:sp>
        <p:nvSpPr>
          <p:cNvPr id="637156679"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DFD"/>
        </a:solidFill>
      </p:bgPr>
    </p:bg>
    <p:spTree>
      <p:nvGrpSpPr>
        <p:cNvPr id="1" name=""/>
        <p:cNvGrpSpPr/>
        <p:nvPr/>
      </p:nvGrpSpPr>
      <p:grpSpPr bwMode="auto">
        <a:xfrm>
          <a:off x="0" y="0"/>
          <a:ext cx="0" cy="0"/>
          <a:chOff x="0" y="0"/>
          <a:chExt cx="0" cy="0"/>
        </a:xfrm>
      </p:grpSpPr>
      <p:grpSp>
        <p:nvGrpSpPr>
          <p:cNvPr id="804938342" name="Group 2"/>
          <p:cNvGrpSpPr/>
          <p:nvPr/>
        </p:nvGrpSpPr>
        <p:grpSpPr bwMode="auto">
          <a:xfrm rot="0">
            <a:off x="14106149" y="0"/>
            <a:ext cx="4181851" cy="10287000"/>
            <a:chOff x="0" y="0"/>
            <a:chExt cx="1101393" cy="2709333"/>
          </a:xfrm>
        </p:grpSpPr>
        <p:sp>
          <p:nvSpPr>
            <p:cNvPr id="3" name="Freeform 3"/>
            <p:cNvSpPr/>
            <p:nvPr/>
          </p:nvSpPr>
          <p:spPr bwMode="auto">
            <a:xfrm rot="0" flipH="0" flipV="0">
              <a:off x="0" y="0"/>
              <a:ext cx="1101393" cy="2709333"/>
            </a:xfrm>
            <a:custGeom>
              <a:avLst/>
              <a:gdLst/>
              <a:ahLst/>
              <a:cxnLst/>
              <a:rect l="l" t="t" r="r" b="b"/>
              <a:pathLst>
                <a:path w="1101393" h="2709333" fill="norm" stroke="1" extrusionOk="0">
                  <a:moveTo>
                    <a:pt x="0" y="0"/>
                  </a:moveTo>
                  <a:lnTo>
                    <a:pt x="1101393" y="0"/>
                  </a:lnTo>
                  <a:lnTo>
                    <a:pt x="1101393" y="2709333"/>
                  </a:lnTo>
                  <a:lnTo>
                    <a:pt x="0" y="2709333"/>
                  </a:lnTo>
                  <a:close/>
                </a:path>
              </a:pathLst>
            </a:custGeom>
            <a:solidFill>
              <a:srgbClr val="46C1AB"/>
            </a:solidFill>
          </p:spPr>
        </p:sp>
        <p:sp>
          <p:nvSpPr>
            <p:cNvPr id="4" name="TextBox 4"/>
            <p:cNvSpPr txBox="1"/>
            <p:nvPr/>
          </p:nvSpPr>
          <p:spPr bwMode="auto">
            <a:xfrm>
              <a:off x="0" y="-19050"/>
              <a:ext cx="1101393" cy="2728383"/>
            </a:xfrm>
            <a:prstGeom prst="rect">
              <a:avLst/>
            </a:prstGeom>
            <a:grpFill/>
          </p:spPr>
          <p:txBody>
            <a:bodyPr lIns="50800" tIns="50800" rIns="50800" bIns="50800" rtlCol="0" anchor="ctr"/>
            <a:lstStyle/>
            <a:p>
              <a:pPr algn="ctr">
                <a:lnSpc>
                  <a:spcPts val="2600"/>
                </a:lnSpc>
                <a:defRPr/>
              </a:pPr>
              <a:endParaRPr/>
            </a:p>
          </p:txBody>
        </p:sp>
      </p:grpSp>
      <p:grpSp>
        <p:nvGrpSpPr>
          <p:cNvPr id="423688725" name="Group 5"/>
          <p:cNvGrpSpPr/>
          <p:nvPr/>
        </p:nvGrpSpPr>
        <p:grpSpPr bwMode="auto">
          <a:xfrm rot="0">
            <a:off x="0" y="5143500"/>
            <a:ext cx="14106149" cy="5143500"/>
            <a:chOff x="0" y="0"/>
            <a:chExt cx="2185412" cy="796863"/>
          </a:xfrm>
        </p:grpSpPr>
        <p:sp>
          <p:nvSpPr>
            <p:cNvPr id="6" name="Freeform 6"/>
            <p:cNvSpPr/>
            <p:nvPr/>
          </p:nvSpPr>
          <p:spPr bwMode="auto">
            <a:xfrm rot="0" flipH="0" flipV="0">
              <a:off x="0" y="0"/>
              <a:ext cx="2185412" cy="796863"/>
            </a:xfrm>
            <a:custGeom>
              <a:avLst/>
              <a:gdLst/>
              <a:ahLst/>
              <a:cxnLst/>
              <a:rect l="l" t="t" r="r" b="b"/>
              <a:pathLst>
                <a:path w="2185412" h="796863" fill="norm" stroke="1" extrusionOk="0">
                  <a:moveTo>
                    <a:pt x="0" y="0"/>
                  </a:moveTo>
                  <a:lnTo>
                    <a:pt x="2185412" y="0"/>
                  </a:lnTo>
                  <a:lnTo>
                    <a:pt x="2185412" y="796863"/>
                  </a:lnTo>
                  <a:lnTo>
                    <a:pt x="0" y="796863"/>
                  </a:lnTo>
                  <a:close/>
                </a:path>
              </a:pathLst>
            </a:custGeom>
            <a:blipFill>
              <a:blip r:embed="rId3"/>
              <a:srcRect l="0" t="20228" r="15295" b="33442"/>
              <a:stretch/>
            </a:blipFill>
          </p:spPr>
        </p:sp>
      </p:grpSp>
      <p:sp>
        <p:nvSpPr>
          <p:cNvPr id="1629532310" name="Freeform 7"/>
          <p:cNvSpPr/>
          <p:nvPr/>
        </p:nvSpPr>
        <p:spPr bwMode="auto">
          <a:xfrm rot="0" flipH="0" flipV="0">
            <a:off x="1366881" y="9070360"/>
            <a:ext cx="504865" cy="504865"/>
          </a:xfrm>
          <a:custGeom>
            <a:avLst/>
            <a:gdLst/>
            <a:ahLst/>
            <a:cxnLst/>
            <a:rect l="l" t="t" r="r" b="b"/>
            <a:pathLst>
              <a:path w="504865" h="504865" fill="norm" stroke="1" extrusionOk="0">
                <a:moveTo>
                  <a:pt x="0" y="0"/>
                </a:moveTo>
                <a:lnTo>
                  <a:pt x="504865" y="0"/>
                </a:lnTo>
                <a:lnTo>
                  <a:pt x="504865" y="504865"/>
                </a:lnTo>
                <a:lnTo>
                  <a:pt x="0" y="504865"/>
                </a:lnTo>
                <a:lnTo>
                  <a:pt x="0" y="0"/>
                </a:lnTo>
                <a:close/>
              </a:path>
            </a:pathLst>
          </a:custGeom>
          <a:blipFill>
            <a:blip r:embed="rId4"/>
            <a:srcRect l="0" t="0" r="0" b="0"/>
            <a:stretch/>
          </a:blipFill>
        </p:spPr>
      </p:sp>
      <p:sp>
        <p:nvSpPr>
          <p:cNvPr id="2085725233" name="TextBox 8"/>
          <p:cNvSpPr txBox="1"/>
          <p:nvPr/>
        </p:nvSpPr>
        <p:spPr bwMode="auto">
          <a:xfrm rot="0">
            <a:off x="401355" y="89065"/>
            <a:ext cx="8443187"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LE CŒUR DU MODÈLE : OÙ TROUVER LES DONNÉES ?</a:t>
            </a:r>
            <a:endParaRPr/>
          </a:p>
        </p:txBody>
      </p:sp>
      <p:sp>
        <p:nvSpPr>
          <p:cNvPr id="644296245" name="TextBox 9"/>
          <p:cNvSpPr txBox="1"/>
          <p:nvPr/>
        </p:nvSpPr>
        <p:spPr bwMode="auto">
          <a:xfrm rot="0">
            <a:off x="401355" y="781050"/>
            <a:ext cx="13454036" cy="3539150"/>
          </a:xfrm>
          <a:prstGeom prst="rect">
            <a:avLst/>
          </a:prstGeom>
        </p:spPr>
        <p:txBody>
          <a:bodyPr lIns="0" tIns="0" rIns="0" bIns="0" rtlCol="0" anchor="t">
            <a:spAutoFit/>
          </a:bodyPr>
          <a:lstStyle/>
          <a:p>
            <a:pPr algn="just">
              <a:lnSpc>
                <a:spcPts val="5745"/>
              </a:lnSpc>
              <a:defRPr/>
            </a:pPr>
            <a:r>
              <a:rPr lang="en-US" sz="2650" u="none" strike="noStrike">
                <a:solidFill>
                  <a:srgbClr val="000000"/>
                </a:solidFill>
                <a:latin typeface="Montserrat"/>
                <a:ea typeface="Montserrat"/>
                <a:cs typeface="Montserrat"/>
              </a:rPr>
              <a:t>La qualité d'une modélisation dépend entièrement de la </a:t>
            </a:r>
            <a:r>
              <a:rPr lang="en-US" sz="2650" b="1" u="none" strike="noStrike">
                <a:solidFill>
                  <a:srgbClr val="000000"/>
                </a:solidFill>
                <a:latin typeface="Montserrat Bold"/>
                <a:ea typeface="Montserrat Bold"/>
                <a:cs typeface="Montserrat Bold"/>
              </a:rPr>
              <a:t>qualité de ses données d'entrée</a:t>
            </a:r>
            <a:r>
              <a:rPr lang="en-US" sz="2650" u="none" strike="noStrike">
                <a:solidFill>
                  <a:srgbClr val="000000"/>
                </a:solidFill>
                <a:latin typeface="Montserrat"/>
                <a:ea typeface="Montserrat"/>
                <a:cs typeface="Montserrat"/>
              </a:rPr>
              <a:t>. Notre stratégie consistera à démarrer nos analyses avec des bases de données internationales, qui sont facilement accessibles, pour ensuite progressivement les enrichir et les remplacer par des données nationales, beaucoup plus précises.</a:t>
            </a:r>
            <a:endParaRPr/>
          </a:p>
        </p:txBody>
      </p:sp>
      <p:sp>
        <p:nvSpPr>
          <p:cNvPr id="255918634" name="TextBox 10"/>
          <p:cNvSpPr txBox="1"/>
          <p:nvPr/>
        </p:nvSpPr>
        <p:spPr bwMode="auto">
          <a:xfrm rot="0">
            <a:off x="13753209" y="9996133"/>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8351495" name="TextBox 3"/>
          <p:cNvSpPr txBox="1"/>
          <p:nvPr/>
        </p:nvSpPr>
        <p:spPr bwMode="auto">
          <a:xfrm rot="0">
            <a:off x="579936" y="134265"/>
            <a:ext cx="15756074" cy="894435"/>
          </a:xfrm>
          <a:prstGeom prst="rect">
            <a:avLst/>
          </a:prstGeom>
        </p:spPr>
        <p:txBody>
          <a:bodyPr lIns="0" tIns="0" rIns="0" bIns="0" rtlCol="0" anchor="t">
            <a:spAutoFit/>
          </a:bodyPr>
          <a:lstStyle/>
          <a:p>
            <a:pPr algn="ctr">
              <a:lnSpc>
                <a:spcPts val="3462"/>
              </a:lnSpc>
              <a:spcBef>
                <a:spcPts val="0"/>
              </a:spcBef>
              <a:defRPr/>
            </a:pPr>
            <a:r>
              <a:rPr lang="en-US" sz="2450" b="1">
                <a:solidFill>
                  <a:srgbClr val="000000"/>
                </a:solidFill>
                <a:latin typeface="Helvetica World Bold"/>
                <a:ea typeface="Helvetica World Bold"/>
                <a:cs typeface="Helvetica World Bold"/>
              </a:rPr>
              <a:t>1.Donné</a:t>
            </a:r>
            <a:r>
              <a:rPr lang="en-US" sz="2450" b="1">
                <a:solidFill>
                  <a:srgbClr val="000000"/>
                </a:solidFill>
                <a:latin typeface="Helvetica World Bold"/>
                <a:ea typeface="Helvetica World Bold"/>
                <a:cs typeface="Helvetica World Bold"/>
              </a:rPr>
              <a:t>es d'Aléa (Hazard)</a:t>
            </a:r>
            <a:endParaRPr/>
          </a:p>
          <a:p>
            <a:pPr algn="l">
              <a:lnSpc>
                <a:spcPts val="3462"/>
              </a:lnSpc>
              <a:spcBef>
                <a:spcPts val="0"/>
              </a:spcBef>
              <a:defRPr/>
            </a:pPr>
            <a:r>
              <a:rPr lang="en-US" sz="2450">
                <a:solidFill>
                  <a:srgbClr val="000000"/>
                </a:solidFill>
                <a:latin typeface="Helvetica World"/>
                <a:ea typeface="Helvetica World"/>
                <a:cs typeface="Helvetica World"/>
              </a:rPr>
              <a:t>Ce sont les données qui décrivent l'intensité et la fréquence des phénomènes climatiques.</a:t>
            </a:r>
            <a:endParaRPr/>
          </a:p>
        </p:txBody>
      </p:sp>
      <p:pic>
        <p:nvPicPr>
          <p:cNvPr id="105909604" name=""/>
          <p:cNvPicPr>
            <a:picLocks noChangeAspect="1"/>
          </p:cNvPicPr>
          <p:nvPr/>
        </p:nvPicPr>
        <p:blipFill>
          <a:blip r:embed="rId3"/>
          <a:stretch/>
        </p:blipFill>
        <p:spPr bwMode="auto">
          <a:xfrm flipH="0" flipV="0">
            <a:off x="399583" y="1257299"/>
            <a:ext cx="17092083" cy="885228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9179218" name="TextBox 3"/>
          <p:cNvSpPr txBox="1"/>
          <p:nvPr/>
        </p:nvSpPr>
        <p:spPr bwMode="auto">
          <a:xfrm rot="0">
            <a:off x="579936" y="134265"/>
            <a:ext cx="15756074" cy="894435"/>
          </a:xfrm>
          <a:prstGeom prst="rect">
            <a:avLst/>
          </a:prstGeom>
        </p:spPr>
        <p:txBody>
          <a:bodyPr lIns="0" tIns="0" rIns="0" bIns="0" rtlCol="0" anchor="t">
            <a:spAutoFit/>
          </a:bodyPr>
          <a:lstStyle/>
          <a:p>
            <a:pPr algn="ctr">
              <a:lnSpc>
                <a:spcPts val="3462"/>
              </a:lnSpc>
              <a:spcBef>
                <a:spcPts val="0"/>
              </a:spcBef>
              <a:defRPr/>
            </a:pPr>
            <a:r>
              <a:rPr lang="en-US" sz="2450" b="1">
                <a:solidFill>
                  <a:srgbClr val="000000"/>
                </a:solidFill>
                <a:latin typeface="Helvetica World Bold"/>
                <a:ea typeface="Helvetica World Bold"/>
                <a:cs typeface="Helvetica World Bold"/>
              </a:rPr>
              <a:t>2.</a:t>
            </a:r>
            <a:r>
              <a:rPr lang="en-US" sz="2450" b="1">
                <a:solidFill>
                  <a:srgbClr val="000000"/>
                </a:solidFill>
                <a:latin typeface="Helvetica World Bold"/>
                <a:ea typeface="Helvetica World Bold"/>
                <a:cs typeface="Helvetica World Bold"/>
              </a:rPr>
              <a:t>Données d'Exposition (Exposure)</a:t>
            </a:r>
            <a:endParaRPr/>
          </a:p>
          <a:p>
            <a:pPr algn="l">
              <a:lnSpc>
                <a:spcPts val="3462"/>
              </a:lnSpc>
              <a:spcBef>
                <a:spcPts val="0"/>
              </a:spcBef>
              <a:defRPr/>
            </a:pPr>
            <a:r>
              <a:rPr lang="en-US" sz="2450">
                <a:solidFill>
                  <a:srgbClr val="000000"/>
                </a:solidFill>
                <a:latin typeface="Helvetica World"/>
                <a:ea typeface="Helvetica World"/>
                <a:cs typeface="Helvetica World"/>
              </a:rPr>
              <a:t>Ce sont les données qui décrivent la localisation et la valeur des actifs qui peuvent être endommagés.</a:t>
            </a:r>
            <a:endParaRPr/>
          </a:p>
        </p:txBody>
      </p:sp>
      <p:pic>
        <p:nvPicPr>
          <p:cNvPr id="1953440001" name=""/>
          <p:cNvPicPr>
            <a:picLocks noChangeAspect="1"/>
          </p:cNvPicPr>
          <p:nvPr/>
        </p:nvPicPr>
        <p:blipFill>
          <a:blip r:embed="rId3"/>
          <a:stretch/>
        </p:blipFill>
        <p:spPr bwMode="auto">
          <a:xfrm flipH="0" flipV="0">
            <a:off x="267291" y="1407053"/>
            <a:ext cx="17644324" cy="857514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8564294" name="TextBox 3"/>
          <p:cNvSpPr txBox="1"/>
          <p:nvPr/>
        </p:nvSpPr>
        <p:spPr bwMode="auto">
          <a:xfrm rot="0">
            <a:off x="579936" y="134265"/>
            <a:ext cx="15756074" cy="894435"/>
          </a:xfrm>
          <a:prstGeom prst="rect">
            <a:avLst/>
          </a:prstGeom>
        </p:spPr>
        <p:txBody>
          <a:bodyPr lIns="0" tIns="0" rIns="0" bIns="0" rtlCol="0" anchor="t">
            <a:spAutoFit/>
          </a:bodyPr>
          <a:lstStyle/>
          <a:p>
            <a:pPr algn="ctr">
              <a:lnSpc>
                <a:spcPts val="3462"/>
              </a:lnSpc>
              <a:spcBef>
                <a:spcPts val="0"/>
              </a:spcBef>
              <a:defRPr/>
            </a:pPr>
            <a:r>
              <a:rPr lang="en-US" sz="2450" b="1">
                <a:solidFill>
                  <a:srgbClr val="000000"/>
                </a:solidFill>
                <a:latin typeface="Helvetica World Bold"/>
                <a:ea typeface="Helvetica World Bold"/>
                <a:cs typeface="Helvetica World Bold"/>
              </a:rPr>
              <a:t>3.</a:t>
            </a:r>
            <a:r>
              <a:rPr lang="en-US" sz="2450" b="1">
                <a:solidFill>
                  <a:srgbClr val="000000"/>
                </a:solidFill>
                <a:latin typeface="Helvetica World Bold"/>
                <a:ea typeface="Helvetica World Bold"/>
                <a:cs typeface="Helvetica World Bold"/>
              </a:rPr>
              <a:t>Données Fonctions de Vulnérabilité / Dommage (Impact Functions)</a:t>
            </a:r>
            <a:endParaRPr/>
          </a:p>
          <a:p>
            <a:pPr algn="l">
              <a:lnSpc>
                <a:spcPts val="3462"/>
              </a:lnSpc>
              <a:spcBef>
                <a:spcPts val="0"/>
              </a:spcBef>
              <a:defRPr/>
            </a:pPr>
            <a:r>
              <a:rPr lang="en-US" sz="2450">
                <a:solidFill>
                  <a:srgbClr val="000000"/>
                </a:solidFill>
                <a:latin typeface="Helvetica World"/>
                <a:ea typeface="Helvetica World"/>
                <a:cs typeface="Helvetica World"/>
              </a:rPr>
              <a:t>C'est la partie la plus complexe, car elle nécessite de lier l'intensité d'un aléa à un pourcentage de dommage.</a:t>
            </a:r>
            <a:endParaRPr/>
          </a:p>
        </p:txBody>
      </p:sp>
      <p:pic>
        <p:nvPicPr>
          <p:cNvPr id="173579716" name=""/>
          <p:cNvPicPr>
            <a:picLocks noChangeAspect="1"/>
          </p:cNvPicPr>
          <p:nvPr/>
        </p:nvPicPr>
        <p:blipFill>
          <a:blip r:embed="rId3"/>
          <a:stretch/>
        </p:blipFill>
        <p:spPr bwMode="auto">
          <a:xfrm flipH="0" flipV="0">
            <a:off x="745595" y="1106487"/>
            <a:ext cx="16780119" cy="892122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77146691" name="Freeform 2"/>
          <p:cNvSpPr/>
          <p:nvPr/>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3"/>
            <a:srcRect l="0" t="7785" r="0" b="7785"/>
            <a:stretch/>
          </a:blipFill>
        </p:spPr>
      </p:sp>
      <p:sp>
        <p:nvSpPr>
          <p:cNvPr id="1404751504" name="Freeform 3"/>
          <p:cNvSpPr/>
          <p:nvPr/>
        </p:nvSpPr>
        <p:spPr bwMode="auto">
          <a:xfrm rot="0" flipH="1" flipV="1">
            <a:off x="-3801253" y="0"/>
            <a:ext cx="7602505" cy="6745495"/>
          </a:xfrm>
          <a:custGeom>
            <a:avLst/>
            <a:gdLst/>
            <a:ahLst/>
            <a:cxnLst/>
            <a:rect l="l" t="t" r="r" b="b"/>
            <a:pathLst>
              <a:path w="7602505" h="6745495" fill="norm" stroke="1" extrusionOk="0">
                <a:moveTo>
                  <a:pt x="7602506" y="6745495"/>
                </a:moveTo>
                <a:lnTo>
                  <a:pt x="0" y="6745495"/>
                </a:lnTo>
                <a:lnTo>
                  <a:pt x="0" y="0"/>
                </a:lnTo>
                <a:lnTo>
                  <a:pt x="7602506" y="0"/>
                </a:lnTo>
                <a:lnTo>
                  <a:pt x="7602506" y="6745495"/>
                </a:lnTo>
                <a:close/>
              </a:path>
            </a:pathLst>
          </a:custGeom>
          <a:blipFill>
            <a:blip r:embed="rId4"/>
            <a:srcRect l="0" t="0" r="0" b="0"/>
            <a:stretch/>
          </a:blipFill>
        </p:spPr>
      </p:sp>
      <p:sp>
        <p:nvSpPr>
          <p:cNvPr id="1330808892" name="Freeform 4"/>
          <p:cNvSpPr/>
          <p:nvPr/>
        </p:nvSpPr>
        <p:spPr bwMode="auto">
          <a:xfrm rot="0" flipH="1" flipV="0">
            <a:off x="14486747" y="3541505"/>
            <a:ext cx="7602505" cy="6745495"/>
          </a:xfrm>
          <a:custGeom>
            <a:avLst/>
            <a:gdLst/>
            <a:ahLst/>
            <a:cxnLst/>
            <a:rect l="l" t="t" r="r" b="b"/>
            <a:pathLst>
              <a:path w="7602505" h="6745495" fill="norm" stroke="1" extrusionOk="0">
                <a:moveTo>
                  <a:pt x="7602506" y="0"/>
                </a:moveTo>
                <a:lnTo>
                  <a:pt x="0" y="0"/>
                </a:lnTo>
                <a:lnTo>
                  <a:pt x="0" y="6745495"/>
                </a:lnTo>
                <a:lnTo>
                  <a:pt x="7602506" y="6745495"/>
                </a:lnTo>
                <a:lnTo>
                  <a:pt x="7602506" y="0"/>
                </a:lnTo>
                <a:close/>
              </a:path>
            </a:pathLst>
          </a:custGeom>
          <a:blipFill>
            <a:blip r:embed="rId4"/>
            <a:srcRect l="0" t="0" r="0" b="0"/>
            <a:stretch/>
          </a:blipFill>
        </p:spPr>
      </p:sp>
      <p:sp>
        <p:nvSpPr>
          <p:cNvPr id="434511785" name="AutoShape 5"/>
          <p:cNvSpPr/>
          <p:nvPr/>
        </p:nvSpPr>
        <p:spPr bwMode="auto">
          <a:xfrm flipV="1">
            <a:off x="1753892" y="2877161"/>
            <a:ext cx="15505408" cy="0"/>
          </a:xfrm>
          <a:prstGeom prst="line">
            <a:avLst/>
          </a:prstGeom>
          <a:ln w="38100" cap="flat">
            <a:solidFill>
              <a:srgbClr val="FFFFFF"/>
            </a:solidFill>
            <a:prstDash val="solid"/>
            <a:headEnd type="none" w="sm" len="sm"/>
            <a:tailEnd type="none" w="sm" len="sm"/>
          </a:ln>
        </p:spPr>
      </p:sp>
      <p:sp>
        <p:nvSpPr>
          <p:cNvPr id="1299558542" name="AutoShape 6"/>
          <p:cNvSpPr/>
          <p:nvPr/>
        </p:nvSpPr>
        <p:spPr bwMode="auto">
          <a:xfrm flipV="1">
            <a:off x="1753892" y="7379458"/>
            <a:ext cx="15505408" cy="0"/>
          </a:xfrm>
          <a:prstGeom prst="line">
            <a:avLst/>
          </a:prstGeom>
          <a:ln w="38100" cap="flat">
            <a:solidFill>
              <a:srgbClr val="FFFFFF"/>
            </a:solidFill>
            <a:prstDash val="solid"/>
            <a:headEnd type="none" w="sm" len="sm"/>
            <a:tailEnd type="none" w="sm" len="sm"/>
          </a:ln>
        </p:spPr>
      </p:sp>
      <p:grpSp>
        <p:nvGrpSpPr>
          <p:cNvPr id="1306906894" name="Group 7"/>
          <p:cNvGrpSpPr/>
          <p:nvPr/>
        </p:nvGrpSpPr>
        <p:grpSpPr bwMode="auto">
          <a:xfrm rot="5400000">
            <a:off x="1772680" y="3000925"/>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FFFFFF"/>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74538734" name="Group 10"/>
          <p:cNvGrpSpPr/>
          <p:nvPr/>
        </p:nvGrpSpPr>
        <p:grpSpPr bwMode="auto">
          <a:xfrm rot="-5400000">
            <a:off x="16395061" y="6358070"/>
            <a:ext cx="845452" cy="883027"/>
            <a:chOff x="0" y="0"/>
            <a:chExt cx="571500" cy="596900"/>
          </a:xfrm>
        </p:grpSpPr>
        <p:sp>
          <p:nvSpPr>
            <p:cNvPr id="11" name="Freeform 11"/>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FFFFFF"/>
            </a:solidFill>
          </p:spPr>
        </p:sp>
        <p:sp>
          <p:nvSpPr>
            <p:cNvPr id="12" name="TextBox 12"/>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578180562" name="TextBox 13"/>
          <p:cNvSpPr txBox="1"/>
          <p:nvPr/>
        </p:nvSpPr>
        <p:spPr bwMode="auto">
          <a:xfrm rot="0">
            <a:off x="2372574" y="3731815"/>
            <a:ext cx="14003699" cy="2503158"/>
          </a:xfrm>
          <a:prstGeom prst="rect">
            <a:avLst/>
          </a:prstGeom>
        </p:spPr>
        <p:txBody>
          <a:bodyPr lIns="0" tIns="0" rIns="0" bIns="0" rtlCol="0" anchor="t">
            <a:spAutoFit/>
          </a:bodyPr>
          <a:lstStyle/>
          <a:p>
            <a:pPr algn="ctr">
              <a:lnSpc>
                <a:spcPts val="10080"/>
              </a:lnSpc>
              <a:defRPr/>
            </a:pPr>
            <a:r>
              <a:rPr lang="en-US" sz="7200" b="1">
                <a:solidFill>
                  <a:srgbClr val="FFFFFF"/>
                </a:solidFill>
                <a:latin typeface="Open Sans Bold"/>
                <a:ea typeface="Open Sans Bold"/>
                <a:cs typeface="Open Sans Bold"/>
              </a:rPr>
              <a:t>5</a:t>
            </a:r>
            <a:r>
              <a:rPr lang="en-US" sz="7200" b="1">
                <a:solidFill>
                  <a:srgbClr val="FFFFFF"/>
                </a:solidFill>
                <a:latin typeface="Open Sans Bold"/>
                <a:ea typeface="Open Sans Bold"/>
                <a:cs typeface="Open Sans Bold"/>
              </a:rPr>
              <a:t>.Cas Pratiques - Travaux Dirigés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3280172"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442640469"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647742359" name="TextBox 4"/>
          <p:cNvSpPr txBox="1"/>
          <p:nvPr/>
        </p:nvSpPr>
        <p:spPr bwMode="auto">
          <a:xfrm rot="0">
            <a:off x="1876207" y="579229"/>
            <a:ext cx="15973919" cy="8193048"/>
          </a:xfrm>
          <a:prstGeom prst="rect">
            <a:avLst/>
          </a:prstGeom>
        </p:spPr>
        <p:txBody>
          <a:bodyPr lIns="0" tIns="0" rIns="0" bIns="0" rtlCol="0" anchor="t">
            <a:spAutoFit/>
          </a:bodyPr>
          <a:lstStyle/>
          <a:p>
            <a:pPr marL="0" lvl="0" indent="0" algn="just">
              <a:lnSpc>
                <a:spcPts val="5979"/>
              </a:lnSpc>
              <a:spcBef>
                <a:spcPts val="0"/>
              </a:spcBef>
              <a:defRPr/>
            </a:pPr>
            <a:r>
              <a:rPr lang="en-US" sz="2750" b="1" u="none" strike="noStrike">
                <a:solidFill>
                  <a:srgbClr val="C34D24"/>
                </a:solidFill>
                <a:latin typeface="Montserrat Bold"/>
                <a:ea typeface="Montserrat Bold"/>
                <a:cs typeface="Montserrat Bold"/>
              </a:rPr>
              <a:t>TP 1 : Inondations Urbaines à Abidjan (2018)</a:t>
            </a:r>
            <a:endParaRPr/>
          </a:p>
          <a:p>
            <a:pPr marL="0" lvl="0" indent="0" algn="just">
              <a:lnSpc>
                <a:spcPts val="5979"/>
              </a:lnSpc>
              <a:spcBef>
                <a:spcPts val="0"/>
              </a:spcBef>
              <a:defRPr/>
            </a:pPr>
            <a:r>
              <a:rPr lang="en-US" sz="2750" b="1" u="none" strike="noStrike">
                <a:solidFill>
                  <a:srgbClr val="0D0D0D"/>
                </a:solidFill>
                <a:latin typeface="Montserrat Bold"/>
                <a:ea typeface="Montserrat Bold"/>
                <a:cs typeface="Montserrat Bold"/>
              </a:rPr>
              <a:t>Objectif : </a:t>
            </a:r>
            <a:r>
              <a:rPr lang="en-US" sz="2750" u="none" strike="noStrike">
                <a:solidFill>
                  <a:srgbClr val="0D0D0D"/>
                </a:solidFill>
                <a:latin typeface="Montserrat"/>
                <a:ea typeface="Montserrat"/>
                <a:cs typeface="Montserrat"/>
              </a:rPr>
              <a:t>Quantifier les dommages économiques d'un évènement réel.</a:t>
            </a:r>
            <a:endParaRPr/>
          </a:p>
          <a:p>
            <a:pPr marL="592142" lvl="1" indent="-296071" algn="just">
              <a:lnSpc>
                <a:spcPts val="5979"/>
              </a:lnSpc>
              <a:buFont typeface="Arial"/>
              <a:buChar char="•"/>
              <a:defRPr/>
            </a:pPr>
            <a:r>
              <a:rPr lang="en-US" sz="2750" b="1" u="none" strike="noStrike">
                <a:solidFill>
                  <a:srgbClr val="0D0D0D"/>
                </a:solidFill>
                <a:latin typeface="Montserrat Bold"/>
                <a:ea typeface="Montserrat Bold"/>
                <a:cs typeface="Montserrat Bold"/>
              </a:rPr>
              <a:t>Construire l'aléa</a:t>
            </a:r>
            <a:r>
              <a:rPr lang="en-US" sz="2750" u="none" strike="noStrike">
                <a:solidFill>
                  <a:srgbClr val="0D0D0D"/>
                </a:solidFill>
                <a:latin typeface="Montserrat"/>
                <a:ea typeface="Montserrat"/>
                <a:cs typeface="Montserrat"/>
              </a:rPr>
              <a:t>, en utilisant les données de pluviométrie de la SODEXAM et un Modèle Numérique de Terrain pour générer une carte précise des hauteurs d'eau maximales par quartier;</a:t>
            </a:r>
            <a:endParaRPr/>
          </a:p>
          <a:p>
            <a:pPr marL="592142" lvl="1" indent="-296071" algn="just">
              <a:lnSpc>
                <a:spcPts val="5979"/>
              </a:lnSpc>
              <a:spcBef>
                <a:spcPts val="0"/>
              </a:spcBef>
              <a:buFont typeface="Arial"/>
              <a:buChar char="•"/>
              <a:defRPr/>
            </a:pPr>
            <a:r>
              <a:rPr lang="en-US" sz="2750" u="none" strike="noStrike">
                <a:solidFill>
                  <a:srgbClr val="0D0D0D"/>
                </a:solidFill>
                <a:latin typeface="Montserrat"/>
                <a:ea typeface="Montserrat"/>
                <a:cs typeface="Montserrat"/>
              </a:rPr>
              <a:t>Ensuite, nous </a:t>
            </a:r>
            <a:r>
              <a:rPr lang="en-US" sz="2750" b="1" u="none" strike="noStrike">
                <a:solidFill>
                  <a:srgbClr val="0D0D0D"/>
                </a:solidFill>
                <a:latin typeface="Montserrat Bold"/>
                <a:ea typeface="Montserrat Bold"/>
                <a:cs typeface="Montserrat Bold"/>
              </a:rPr>
              <a:t>créerons l'exposition</a:t>
            </a:r>
            <a:r>
              <a:rPr lang="en-US" sz="2750" u="none" strike="noStrike">
                <a:solidFill>
                  <a:srgbClr val="0D0D0D"/>
                </a:solidFill>
                <a:latin typeface="Montserrat"/>
                <a:ea typeface="Montserrat"/>
                <a:cs typeface="Montserrat"/>
              </a:rPr>
              <a:t> en cartographiant les bâtiments à partir des données d'OpenStreetMap et de l'ANSATAT, en leur assignant une valeur économique moyenne;</a:t>
            </a:r>
            <a:endParaRPr/>
          </a:p>
          <a:p>
            <a:pPr marL="592142" lvl="1" indent="-296071" algn="just">
              <a:lnSpc>
                <a:spcPts val="5979"/>
              </a:lnSpc>
              <a:buFont typeface="Arial"/>
              <a:buChar char="•"/>
              <a:defRPr/>
            </a:pPr>
            <a:r>
              <a:rPr lang="en-US" sz="2750" u="none" strike="noStrike">
                <a:solidFill>
                  <a:srgbClr val="0D0D0D"/>
                </a:solidFill>
                <a:latin typeface="Montserrat"/>
                <a:ea typeface="Montserrat"/>
                <a:cs typeface="Montserrat"/>
              </a:rPr>
              <a:t>Enfin, nous </a:t>
            </a:r>
            <a:r>
              <a:rPr lang="en-US" sz="2750" b="1" u="none" strike="noStrike">
                <a:solidFill>
                  <a:srgbClr val="0D0D0D"/>
                </a:solidFill>
                <a:latin typeface="Montserrat Bold"/>
                <a:ea typeface="Montserrat Bold"/>
                <a:cs typeface="Montserrat Bold"/>
              </a:rPr>
              <a:t>lancerons le calcul de l'impact</a:t>
            </a:r>
            <a:r>
              <a:rPr lang="en-US" sz="2750" u="none" strike="noStrike">
                <a:solidFill>
                  <a:srgbClr val="0D0D0D"/>
                </a:solidFill>
                <a:latin typeface="Montserrat"/>
                <a:ea typeface="Montserrat"/>
                <a:cs typeface="Montserrat"/>
              </a:rPr>
              <a:t> en appliquant les fonctions de dommage de CLIMADA pour le bâti. L'objectif est de produire une carte détaillée des dommages en FCFA, d'estimer le coût total de l’évènement .</a:t>
            </a:r>
            <a:endParaRPr/>
          </a:p>
        </p:txBody>
      </p:sp>
      <p:sp>
        <p:nvSpPr>
          <p:cNvPr id="583880386"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44928458"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436393983"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848585929"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786186855"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179128820" name="TextBox 10"/>
          <p:cNvSpPr txBox="1"/>
          <p:nvPr/>
        </p:nvSpPr>
        <p:spPr bwMode="auto">
          <a:xfrm rot="0">
            <a:off x="2372574" y="3825246"/>
            <a:ext cx="14003699" cy="250315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1.Contexte et Enjeux Stratégiques  </a:t>
            </a:r>
            <a:endParaRPr/>
          </a:p>
        </p:txBody>
      </p:sp>
      <p:sp>
        <p:nvSpPr>
          <p:cNvPr id="170266451"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35255418"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207283565"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805465368" name="TextBox 4"/>
          <p:cNvSpPr txBox="1"/>
          <p:nvPr/>
        </p:nvSpPr>
        <p:spPr bwMode="auto">
          <a:xfrm rot="0">
            <a:off x="1610620" y="311175"/>
            <a:ext cx="15973919" cy="8945523"/>
          </a:xfrm>
          <a:prstGeom prst="rect">
            <a:avLst/>
          </a:prstGeom>
        </p:spPr>
        <p:txBody>
          <a:bodyPr lIns="0" tIns="0" rIns="0" bIns="0" rtlCol="0" anchor="t">
            <a:spAutoFit/>
          </a:bodyPr>
          <a:lstStyle/>
          <a:p>
            <a:pPr marL="0" lvl="0" indent="0" algn="just">
              <a:lnSpc>
                <a:spcPts val="5979"/>
              </a:lnSpc>
              <a:spcBef>
                <a:spcPts val="0"/>
              </a:spcBef>
              <a:defRPr/>
            </a:pPr>
            <a:r>
              <a:rPr lang="en-US" sz="2750" b="1" u="none" strike="noStrike">
                <a:solidFill>
                  <a:srgbClr val="C34D24"/>
                </a:solidFill>
                <a:latin typeface="Montserrat Bold"/>
                <a:ea typeface="Montserrat Bold"/>
                <a:cs typeface="Montserrat Bold"/>
              </a:rPr>
              <a:t>TP 2 : Sècheresse Agricole (2016)</a:t>
            </a:r>
            <a:endParaRPr/>
          </a:p>
          <a:p>
            <a:pPr marL="0" lvl="0" indent="0" algn="just">
              <a:lnSpc>
                <a:spcPts val="5979"/>
              </a:lnSpc>
              <a:spcBef>
                <a:spcPts val="0"/>
              </a:spcBef>
              <a:defRPr/>
            </a:pPr>
            <a:r>
              <a:rPr lang="en-US" sz="2750" b="1" u="none" strike="noStrike">
                <a:solidFill>
                  <a:srgbClr val="0D0D0D"/>
                </a:solidFill>
                <a:latin typeface="Montserrat Bold"/>
                <a:ea typeface="Montserrat Bold"/>
                <a:cs typeface="Montserrat Bold"/>
              </a:rPr>
              <a:t>Objectif : </a:t>
            </a:r>
            <a:r>
              <a:rPr lang="en-US" sz="2750" u="none" strike="noStrike">
                <a:solidFill>
                  <a:srgbClr val="0D0D0D"/>
                </a:solidFill>
                <a:latin typeface="Montserrat"/>
                <a:ea typeface="Montserrat"/>
                <a:cs typeface="Montserrat"/>
              </a:rPr>
              <a:t>Évaluer les pertes de rendement pour la filière anacarde dans le Nord.</a:t>
            </a:r>
            <a:endParaRPr/>
          </a:p>
          <a:p>
            <a:pPr marL="0" lvl="0" indent="0" algn="just">
              <a:lnSpc>
                <a:spcPts val="5979"/>
              </a:lnSpc>
              <a:spcBef>
                <a:spcPts val="0"/>
              </a:spcBef>
              <a:defRPr/>
            </a:pPr>
            <a:r>
              <a:rPr lang="en-US" sz="2750" u="none" strike="noStrike">
                <a:solidFill>
                  <a:srgbClr val="0D0D0D"/>
                </a:solidFill>
                <a:latin typeface="Montserrat"/>
                <a:ea typeface="Montserrat"/>
                <a:cs typeface="Montserrat"/>
              </a:rPr>
              <a:t>nous analyserons l'impact économique de la sècheresse de 2016. </a:t>
            </a:r>
            <a:endParaRPr/>
          </a:p>
          <a:p>
            <a:pPr marL="592142" lvl="1" indent="-296071" algn="just">
              <a:lnSpc>
                <a:spcPts val="5979"/>
              </a:lnSpc>
              <a:buFont typeface="Arial"/>
              <a:buChar char="•"/>
              <a:defRPr/>
            </a:pPr>
            <a:r>
              <a:rPr lang="en-US" sz="2750" b="1" u="none" strike="noStrike">
                <a:solidFill>
                  <a:srgbClr val="0D0D0D"/>
                </a:solidFill>
                <a:latin typeface="Montserrat Bold"/>
                <a:ea typeface="Montserrat Bold"/>
                <a:cs typeface="Montserrat Bold"/>
              </a:rPr>
              <a:t>modéliser l'aléa </a:t>
            </a:r>
            <a:r>
              <a:rPr lang="en-US" sz="2750" u="none" strike="noStrike">
                <a:solidFill>
                  <a:srgbClr val="0D0D0D"/>
                </a:solidFill>
                <a:latin typeface="Montserrat"/>
                <a:ea typeface="Montserrat"/>
                <a:cs typeface="Montserrat"/>
              </a:rPr>
              <a:t>en calculant un indice de sècheresse, comme le SPI, à partir des données de pluie et de température. Cela nous donnera une carte de l'intensité du phénomène dans les régions productrices.</a:t>
            </a:r>
            <a:endParaRPr/>
          </a:p>
          <a:p>
            <a:pPr marL="592142" lvl="1" indent="-296071" algn="just">
              <a:lnSpc>
                <a:spcPts val="5979"/>
              </a:lnSpc>
              <a:spcBef>
                <a:spcPts val="0"/>
              </a:spcBef>
              <a:buFont typeface="Arial"/>
              <a:buChar char="•"/>
              <a:defRPr/>
            </a:pPr>
            <a:r>
              <a:rPr lang="en-US" sz="2750" u="none" strike="noStrike">
                <a:solidFill>
                  <a:srgbClr val="0D0D0D"/>
                </a:solidFill>
                <a:latin typeface="Montserrat"/>
                <a:ea typeface="Montserrat"/>
                <a:cs typeface="Montserrat"/>
              </a:rPr>
              <a:t>p</a:t>
            </a:r>
            <a:r>
              <a:rPr lang="en-US" sz="2750" u="none" strike="noStrike">
                <a:solidFill>
                  <a:srgbClr val="0D0D0D"/>
                </a:solidFill>
                <a:latin typeface="Montserrat"/>
                <a:ea typeface="Montserrat"/>
                <a:cs typeface="Montserrat"/>
              </a:rPr>
              <a:t>ar la suite, nous </a:t>
            </a:r>
            <a:r>
              <a:rPr lang="en-US" sz="2750" b="1" u="none" strike="noStrike">
                <a:solidFill>
                  <a:srgbClr val="0D0D0D"/>
                </a:solidFill>
                <a:latin typeface="Montserrat Bold"/>
                <a:ea typeface="Montserrat Bold"/>
                <a:cs typeface="Montserrat Bold"/>
              </a:rPr>
              <a:t>modéliserons l'exposition</a:t>
            </a:r>
            <a:r>
              <a:rPr lang="en-US" sz="2750" u="none" strike="noStrike">
                <a:solidFill>
                  <a:srgbClr val="0D0D0D"/>
                </a:solidFill>
                <a:latin typeface="Montserrat"/>
                <a:ea typeface="Montserrat"/>
                <a:cs typeface="Montserrat"/>
              </a:rPr>
              <a:t> en cartographiant les zones de culture d'anacarde.</a:t>
            </a:r>
            <a:endParaRPr/>
          </a:p>
          <a:p>
            <a:pPr marL="592142" lvl="1" indent="-296071" algn="just">
              <a:lnSpc>
                <a:spcPts val="5979"/>
              </a:lnSpc>
              <a:buFont typeface="Arial"/>
              <a:buChar char="•"/>
              <a:defRPr/>
            </a:pPr>
            <a:r>
              <a:rPr lang="en-US" sz="2750" u="none" strike="noStrike">
                <a:solidFill>
                  <a:srgbClr val="0D0D0D"/>
                </a:solidFill>
                <a:latin typeface="Montserrat"/>
                <a:ea typeface="Montserrat"/>
                <a:cs typeface="Montserrat"/>
              </a:rPr>
              <a:t>e</a:t>
            </a:r>
            <a:r>
              <a:rPr lang="en-US" sz="2750" u="none" strike="noStrike">
                <a:solidFill>
                  <a:srgbClr val="0D0D0D"/>
                </a:solidFill>
                <a:latin typeface="Montserrat"/>
                <a:ea typeface="Montserrat"/>
                <a:cs typeface="Montserrat"/>
              </a:rPr>
              <a:t>nfin, le </a:t>
            </a:r>
            <a:r>
              <a:rPr lang="en-US" sz="2750" b="1" u="none" strike="noStrike">
                <a:solidFill>
                  <a:srgbClr val="0D0D0D"/>
                </a:solidFill>
                <a:latin typeface="Montserrat Bold"/>
                <a:ea typeface="Montserrat Bold"/>
                <a:cs typeface="Montserrat Bold"/>
              </a:rPr>
              <a:t>calcul de l'impact </a:t>
            </a:r>
            <a:r>
              <a:rPr lang="en-US" sz="2750" u="none" strike="noStrike">
                <a:solidFill>
                  <a:srgbClr val="0D0D0D"/>
                </a:solidFill>
                <a:latin typeface="Montserrat"/>
                <a:ea typeface="Montserrat"/>
                <a:cs typeface="Montserrat"/>
              </a:rPr>
              <a:t>se fera en appliquant une fonction de dommage qui lie l'intensité de la sécheresse à un pourcentage de perte de rendement. Cela nous permettra d'estimer les pertes de production en tonnes et en FCFA, et d'analyser l'impact sur les recettes d'exportation.</a:t>
            </a:r>
            <a:endParaRPr/>
          </a:p>
        </p:txBody>
      </p:sp>
      <p:sp>
        <p:nvSpPr>
          <p:cNvPr id="780462340"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13855646"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547522867"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1854766233" name="TextBox 4"/>
          <p:cNvSpPr txBox="1"/>
          <p:nvPr/>
        </p:nvSpPr>
        <p:spPr bwMode="auto">
          <a:xfrm rot="0">
            <a:off x="1610620" y="493450"/>
            <a:ext cx="15973919" cy="8193048"/>
          </a:xfrm>
          <a:prstGeom prst="rect">
            <a:avLst/>
          </a:prstGeom>
        </p:spPr>
        <p:txBody>
          <a:bodyPr lIns="0" tIns="0" rIns="0" bIns="0" rtlCol="0" anchor="t">
            <a:spAutoFit/>
          </a:bodyPr>
          <a:lstStyle/>
          <a:p>
            <a:pPr marL="0" lvl="0" indent="0" algn="just">
              <a:lnSpc>
                <a:spcPts val="5979"/>
              </a:lnSpc>
              <a:spcBef>
                <a:spcPts val="0"/>
              </a:spcBef>
              <a:defRPr/>
            </a:pPr>
            <a:r>
              <a:rPr lang="en-US" sz="2750" b="1" u="none" strike="noStrike">
                <a:solidFill>
                  <a:srgbClr val="C34D24"/>
                </a:solidFill>
                <a:latin typeface="Montserrat Bold"/>
                <a:ea typeface="Montserrat Bold"/>
                <a:cs typeface="Montserrat Bold"/>
              </a:rPr>
              <a:t>TP 3 : Érosion Côtière à Grand-Bassam</a:t>
            </a:r>
            <a:endParaRPr/>
          </a:p>
          <a:p>
            <a:pPr marL="0" lvl="0" indent="0" algn="just">
              <a:lnSpc>
                <a:spcPts val="5979"/>
              </a:lnSpc>
              <a:spcBef>
                <a:spcPts val="0"/>
              </a:spcBef>
              <a:defRPr/>
            </a:pPr>
            <a:r>
              <a:rPr lang="en-US" sz="2750" u="none" strike="noStrike">
                <a:solidFill>
                  <a:srgbClr val="0D0D0D"/>
                </a:solidFill>
                <a:latin typeface="Montserrat"/>
                <a:ea typeface="Montserrat"/>
                <a:cs typeface="Montserrat"/>
              </a:rPr>
              <a:t>Objectif : Évaluer le risque économique pour le patrimoine touristique et résidentiel.</a:t>
            </a:r>
            <a:endParaRPr/>
          </a:p>
          <a:p>
            <a:pPr marL="592142" lvl="1" indent="-296071" algn="just">
              <a:lnSpc>
                <a:spcPts val="5979"/>
              </a:lnSpc>
              <a:buFont typeface="Arial"/>
              <a:buChar char="•"/>
              <a:defRPr/>
            </a:pPr>
            <a:r>
              <a:rPr lang="en-US" sz="2750" b="1" u="none" strike="noStrike">
                <a:solidFill>
                  <a:srgbClr val="0D0D0D"/>
                </a:solidFill>
                <a:latin typeface="Montserrat Bold"/>
                <a:ea typeface="Montserrat Bold"/>
                <a:cs typeface="Montserrat Bold"/>
              </a:rPr>
              <a:t>modéliser l'aléa </a:t>
            </a:r>
            <a:r>
              <a:rPr lang="en-US" sz="2750" u="none" strike="noStrike">
                <a:solidFill>
                  <a:srgbClr val="0D0D0D"/>
                </a:solidFill>
                <a:latin typeface="Montserrat"/>
                <a:ea typeface="Montserrat"/>
                <a:cs typeface="Montserrat"/>
              </a:rPr>
              <a:t>en intégrant les taux d'érosion historiques fournis par le Centre de Recherches Océanologiques et les scénarios d'élévation du niveau de la mer. L'objectif est de cartographier la ligne de côte future et les zones de submersion permanente.</a:t>
            </a:r>
            <a:endParaRPr/>
          </a:p>
          <a:p>
            <a:pPr marL="592142" lvl="1" indent="-296071" algn="just">
              <a:lnSpc>
                <a:spcPts val="5979"/>
              </a:lnSpc>
              <a:buFont typeface="Arial"/>
              <a:buChar char="•"/>
              <a:defRPr/>
            </a:pPr>
            <a:r>
              <a:rPr lang="en-US" sz="2750" u="none" strike="noStrike">
                <a:solidFill>
                  <a:srgbClr val="0D0D0D"/>
                </a:solidFill>
                <a:latin typeface="Montserrat"/>
                <a:ea typeface="Montserrat"/>
                <a:cs typeface="Montserrat"/>
              </a:rPr>
              <a:t>ensuite, nous </a:t>
            </a:r>
            <a:r>
              <a:rPr lang="en-US" sz="2750" b="1" u="none" strike="noStrike">
                <a:solidFill>
                  <a:srgbClr val="0D0D0D"/>
                </a:solidFill>
                <a:latin typeface="Montserrat Bold"/>
                <a:ea typeface="Montserrat Bold"/>
                <a:cs typeface="Montserrat Bold"/>
              </a:rPr>
              <a:t>quantifierons l'exposition</a:t>
            </a:r>
            <a:r>
              <a:rPr lang="en-US" sz="2750" u="none" strike="noStrike">
                <a:solidFill>
                  <a:srgbClr val="0D0D0D"/>
                </a:solidFill>
                <a:latin typeface="Montserrat"/>
                <a:ea typeface="Montserrat"/>
                <a:cs typeface="Montserrat"/>
              </a:rPr>
              <a:t> en cartographiant précisément les infrastructures hôtelières, les sites touristiques et les bâtiments résidentiels menacés.</a:t>
            </a:r>
            <a:endParaRPr/>
          </a:p>
          <a:p>
            <a:pPr marL="592142" lvl="1" indent="-296071" algn="just">
              <a:lnSpc>
                <a:spcPts val="5979"/>
              </a:lnSpc>
              <a:buFont typeface="Arial"/>
              <a:buChar char="•"/>
              <a:defRPr/>
            </a:pPr>
            <a:r>
              <a:rPr lang="en-US" sz="2750" b="1" u="none" strike="noStrike">
                <a:solidFill>
                  <a:srgbClr val="0D0D0D"/>
                </a:solidFill>
                <a:latin typeface="Montserrat Bold"/>
                <a:ea typeface="Montserrat Bold"/>
                <a:cs typeface="Montserrat Bold"/>
              </a:rPr>
              <a:t>Le calcul de l'impact</a:t>
            </a:r>
            <a:r>
              <a:rPr lang="en-US" sz="2750" u="none" strike="noStrike">
                <a:solidFill>
                  <a:srgbClr val="0D0D0D"/>
                </a:solidFill>
                <a:latin typeface="Montserrat"/>
                <a:ea typeface="Montserrat"/>
                <a:cs typeface="Montserrat"/>
              </a:rPr>
              <a:t> sera basé sur une fonction de dommage qui estime la perte de valeur des actifs situés dans la future zone d'érosion. Cette analyse nous donnera une estimation chiffrée des pertes d'actifs et de l'impact direct sur le secteur touristique local.</a:t>
            </a:r>
            <a:endParaRPr/>
          </a:p>
        </p:txBody>
      </p:sp>
      <p:sp>
        <p:nvSpPr>
          <p:cNvPr id="647180233" name="TextBox 5"/>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99290858"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1945235450"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1503242094"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1699485562"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1131513760" name="TextBox 10"/>
          <p:cNvSpPr txBox="1"/>
          <p:nvPr/>
        </p:nvSpPr>
        <p:spPr bwMode="auto">
          <a:xfrm rot="0">
            <a:off x="2372574" y="4284829"/>
            <a:ext cx="14003699" cy="250315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6.De l'Analyse à la Décision Économique</a:t>
            </a:r>
            <a:endParaRPr/>
          </a:p>
        </p:txBody>
      </p:sp>
      <p:sp>
        <p:nvSpPr>
          <p:cNvPr id="836554671"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DFBFB"/>
        </a:solidFill>
      </p:bgPr>
    </p:bg>
    <p:spTree>
      <p:nvGrpSpPr>
        <p:cNvPr id="1" name=""/>
        <p:cNvGrpSpPr/>
        <p:nvPr/>
      </p:nvGrpSpPr>
      <p:grpSpPr bwMode="auto">
        <a:xfrm>
          <a:off x="0" y="0"/>
          <a:ext cx="0" cy="0"/>
          <a:chOff x="0" y="0"/>
          <a:chExt cx="0" cy="0"/>
        </a:xfrm>
      </p:grpSpPr>
      <p:sp>
        <p:nvSpPr>
          <p:cNvPr id="749182394" name="Freeform 2"/>
          <p:cNvSpPr/>
          <p:nvPr/>
        </p:nvSpPr>
        <p:spPr bwMode="auto">
          <a:xfrm rot="0" flipH="0" flipV="0">
            <a:off x="16384715" y="9009597"/>
            <a:ext cx="3806571" cy="2083232"/>
          </a:xfrm>
          <a:custGeom>
            <a:avLst/>
            <a:gdLst/>
            <a:ahLst/>
            <a:cxnLst/>
            <a:rect l="l" t="t" r="r" b="b"/>
            <a:pathLst>
              <a:path w="3806571" h="2083232" fill="norm" stroke="1" extrusionOk="0">
                <a:moveTo>
                  <a:pt x="0" y="0"/>
                </a:moveTo>
                <a:lnTo>
                  <a:pt x="3806570" y="0"/>
                </a:lnTo>
                <a:lnTo>
                  <a:pt x="3806570" y="2083232"/>
                </a:lnTo>
                <a:lnTo>
                  <a:pt x="0" y="2083232"/>
                </a:lnTo>
                <a:lnTo>
                  <a:pt x="0" y="0"/>
                </a:lnTo>
                <a:close/>
              </a:path>
            </a:pathLst>
          </a:custGeom>
          <a:blipFill>
            <a:blip r:embed="rId3"/>
            <a:srcRect l="0" t="0" r="0" b="0"/>
            <a:stretch/>
          </a:blipFill>
        </p:spPr>
      </p:sp>
      <p:sp>
        <p:nvSpPr>
          <p:cNvPr id="432826684" name="Freeform 3"/>
          <p:cNvSpPr/>
          <p:nvPr/>
        </p:nvSpPr>
        <p:spPr bwMode="auto">
          <a:xfrm rot="0" flipH="0" flipV="0">
            <a:off x="15882076" y="-2057400"/>
            <a:ext cx="4114800" cy="4114800"/>
          </a:xfrm>
          <a:custGeom>
            <a:avLst/>
            <a:gdLst/>
            <a:ahLst/>
            <a:cxnLst/>
            <a:rect l="l" t="t" r="r" b="b"/>
            <a:pathLst>
              <a:path w="4114800" h="4114800" fill="norm" stroke="1" extrusionOk="0">
                <a:moveTo>
                  <a:pt x="0" y="0"/>
                </a:moveTo>
                <a:lnTo>
                  <a:pt x="4114800" y="0"/>
                </a:lnTo>
                <a:lnTo>
                  <a:pt x="4114800" y="4114800"/>
                </a:lnTo>
                <a:lnTo>
                  <a:pt x="0" y="4114800"/>
                </a:lnTo>
                <a:lnTo>
                  <a:pt x="0" y="0"/>
                </a:lnTo>
                <a:close/>
              </a:path>
            </a:pathLst>
          </a:custGeom>
          <a:blipFill>
            <a:blip r:embed="rId4"/>
            <a:srcRect l="0" t="0" r="0" b="0"/>
            <a:stretch/>
          </a:blipFill>
        </p:spPr>
      </p:sp>
      <p:sp>
        <p:nvSpPr>
          <p:cNvPr id="917627519" name="Freeform 4"/>
          <p:cNvSpPr/>
          <p:nvPr/>
        </p:nvSpPr>
        <p:spPr bwMode="auto">
          <a:xfrm rot="0" flipH="0" flipV="0">
            <a:off x="141942" y="1780635"/>
            <a:ext cx="7633455" cy="7228962"/>
          </a:xfrm>
          <a:custGeom>
            <a:avLst/>
            <a:gdLst/>
            <a:ahLst/>
            <a:cxnLst/>
            <a:rect l="l" t="t" r="r" b="b"/>
            <a:pathLst>
              <a:path w="7633455" h="7228963" fill="norm" stroke="1" extrusionOk="0">
                <a:moveTo>
                  <a:pt x="0" y="0"/>
                </a:moveTo>
                <a:lnTo>
                  <a:pt x="7633455" y="0"/>
                </a:lnTo>
                <a:lnTo>
                  <a:pt x="7633455" y="7228962"/>
                </a:lnTo>
                <a:lnTo>
                  <a:pt x="0" y="7228962"/>
                </a:lnTo>
                <a:lnTo>
                  <a:pt x="0" y="0"/>
                </a:lnTo>
                <a:close/>
              </a:path>
            </a:pathLst>
          </a:custGeom>
          <a:blipFill>
            <a:blip r:embed="rId6"/>
            <a:srcRect l="9396" t="0" r="6918" b="0"/>
            <a:stretch/>
          </a:blipFill>
        </p:spPr>
      </p:sp>
      <p:sp>
        <p:nvSpPr>
          <p:cNvPr id="1457027763" name="TextBox 5"/>
          <p:cNvSpPr txBox="1"/>
          <p:nvPr/>
        </p:nvSpPr>
        <p:spPr bwMode="auto">
          <a:xfrm rot="0">
            <a:off x="8035143" y="150470"/>
            <a:ext cx="6947706"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DE L'ANALYSE À LA DÉCISION ÉCONOMIQUE</a:t>
            </a:r>
            <a:endParaRPr/>
          </a:p>
        </p:txBody>
      </p:sp>
      <p:sp>
        <p:nvSpPr>
          <p:cNvPr id="825371290" name="TextBox 6"/>
          <p:cNvSpPr txBox="1"/>
          <p:nvPr/>
        </p:nvSpPr>
        <p:spPr bwMode="auto">
          <a:xfrm rot="0">
            <a:off x="8035143" y="819150"/>
            <a:ext cx="9631390" cy="9684979"/>
          </a:xfrm>
          <a:prstGeom prst="rect">
            <a:avLst/>
          </a:prstGeom>
        </p:spPr>
        <p:txBody>
          <a:bodyPr lIns="0" tIns="0" rIns="0" bIns="0" rtlCol="0" anchor="t">
            <a:spAutoFit/>
          </a:bodyPr>
          <a:lstStyle/>
          <a:p>
            <a:pPr algn="just">
              <a:lnSpc>
                <a:spcPts val="4872"/>
              </a:lnSpc>
              <a:defRPr/>
            </a:pPr>
            <a:r>
              <a:rPr lang="en-US" sz="2250" b="1">
                <a:solidFill>
                  <a:srgbClr val="0D0D0D"/>
                </a:solidFill>
                <a:latin typeface="Montserrat Bold"/>
                <a:ea typeface="Montserrat Bold"/>
                <a:cs typeface="Montserrat Bold"/>
              </a:rPr>
              <a:t>Utiliser CLIMADA pour informer les politiques publiques</a:t>
            </a:r>
            <a:endParaRPr/>
          </a:p>
          <a:p>
            <a:pPr algn="just">
              <a:lnSpc>
                <a:spcPts val="4872"/>
              </a:lnSpc>
              <a:defRPr/>
            </a:pPr>
            <a:r>
              <a:rPr lang="en-US" sz="2250">
                <a:solidFill>
                  <a:srgbClr val="0D0D0D"/>
                </a:solidFill>
                <a:latin typeface="Montserrat"/>
                <a:ea typeface="Montserrat"/>
                <a:cs typeface="Montserrat"/>
              </a:rPr>
              <a:t>La modélisation des risques climatiques avec CLIMADA peut aider la Côte d'Ivoire à prendre des décisions éclairées en matière d'adaptation. Les résultats de la modélisation peuvent être utilisés pour :</a:t>
            </a:r>
            <a:endParaRPr/>
          </a:p>
          <a:p>
            <a:pPr marL="482541" lvl="1" indent="-241271" algn="just">
              <a:lnSpc>
                <a:spcPts val="4872"/>
              </a:lnSpc>
              <a:buFont typeface="Arial"/>
              <a:buChar char="•"/>
              <a:defRPr/>
            </a:pPr>
            <a:r>
              <a:rPr lang="en-US" sz="2250" b="1">
                <a:solidFill>
                  <a:srgbClr val="99391B"/>
                </a:solidFill>
                <a:latin typeface="Montserrat Bold"/>
                <a:ea typeface="Montserrat Bold"/>
                <a:cs typeface="Montserrat Bold"/>
              </a:rPr>
              <a:t>Planifier les investissements d'adaptation : Prioriser les investissements dans les infrastructures résilientes au climat, l'agriculture durable et la gestion des ressources en eau;</a:t>
            </a:r>
            <a:endParaRPr/>
          </a:p>
          <a:p>
            <a:pPr marL="482541" lvl="1" indent="-241271" algn="just">
              <a:lnSpc>
                <a:spcPts val="4872"/>
              </a:lnSpc>
              <a:buFont typeface="Arial"/>
              <a:buChar char="•"/>
              <a:defRPr/>
            </a:pPr>
            <a:r>
              <a:rPr lang="en-US" sz="2250" b="1">
                <a:solidFill>
                  <a:srgbClr val="99391B"/>
                </a:solidFill>
                <a:latin typeface="Montserrat Bold"/>
                <a:ea typeface="Montserrat Bold"/>
                <a:cs typeface="Montserrat Bold"/>
              </a:rPr>
              <a:t>Développer des politiques d'adaptation : Mettre en œuvre des politiques qui encouragent l'adaptation au changement climatique;</a:t>
            </a:r>
            <a:endParaRPr/>
          </a:p>
          <a:p>
            <a:pPr marL="482541" lvl="1" indent="-241271" algn="just">
              <a:lnSpc>
                <a:spcPts val="4872"/>
              </a:lnSpc>
              <a:buFont typeface="Arial"/>
              <a:buChar char="•"/>
              <a:defRPr/>
            </a:pPr>
            <a:r>
              <a:rPr lang="en-US" sz="2250" b="1">
                <a:solidFill>
                  <a:srgbClr val="99391B"/>
                </a:solidFill>
                <a:latin typeface="Montserrat Bold"/>
                <a:ea typeface="Montserrat Bold"/>
                <a:cs typeface="Montserrat Bold"/>
              </a:rPr>
              <a:t>Sensibiliser le public : Informer le public;</a:t>
            </a:r>
            <a:endParaRPr/>
          </a:p>
          <a:p>
            <a:pPr marL="482541" lvl="1" indent="-241271" algn="just">
              <a:lnSpc>
                <a:spcPts val="4872"/>
              </a:lnSpc>
              <a:buFont typeface="Arial"/>
              <a:buChar char="•"/>
              <a:defRPr/>
            </a:pPr>
            <a:r>
              <a:rPr lang="en-US" sz="2250" b="1">
                <a:solidFill>
                  <a:srgbClr val="99391B"/>
                </a:solidFill>
                <a:latin typeface="Montserrat Bold"/>
                <a:ea typeface="Montserrat Bold"/>
                <a:cs typeface="Montserrat Bold"/>
              </a:rPr>
              <a:t>Intégrer les métriques de pertes, dans la Déclaration des Risques Budgétaires (DRB).</a:t>
            </a:r>
            <a:endParaRPr/>
          </a:p>
          <a:p>
            <a:pPr algn="just">
              <a:lnSpc>
                <a:spcPts val="4872"/>
              </a:lnSpc>
              <a:defRPr/>
            </a:pPr>
            <a:endParaRPr/>
          </a:p>
        </p:txBody>
      </p:sp>
      <p:sp>
        <p:nvSpPr>
          <p:cNvPr id="779391704" name="TextBox 7"/>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63296979"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1731288033"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911989495"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285743282"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3624216" name="TextBox 10"/>
          <p:cNvSpPr txBox="1"/>
          <p:nvPr/>
        </p:nvSpPr>
        <p:spPr bwMode="auto">
          <a:xfrm rot="0">
            <a:off x="2372574" y="4284829"/>
            <a:ext cx="14003699" cy="122680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7.Conclusion </a:t>
            </a:r>
            <a:endParaRPr/>
          </a:p>
        </p:txBody>
      </p:sp>
      <p:sp>
        <p:nvSpPr>
          <p:cNvPr id="260576896"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33887858"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423816219"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722856729" name="TextBox 4"/>
          <p:cNvSpPr txBox="1"/>
          <p:nvPr/>
        </p:nvSpPr>
        <p:spPr bwMode="auto">
          <a:xfrm rot="0">
            <a:off x="561766" y="1664358"/>
            <a:ext cx="17568006" cy="6585183"/>
          </a:xfrm>
          <a:prstGeom prst="rect">
            <a:avLst/>
          </a:prstGeom>
        </p:spPr>
        <p:txBody>
          <a:bodyPr lIns="0" tIns="0" rIns="0" bIns="0" rtlCol="0" anchor="t">
            <a:spAutoFit/>
          </a:bodyPr>
          <a:lstStyle/>
          <a:p>
            <a:pPr algn="just">
              <a:lnSpc>
                <a:spcPts val="5761"/>
              </a:lnSpc>
              <a:defRPr/>
            </a:pPr>
            <a:r>
              <a:rPr lang="en-US" sz="2650" b="1" u="none" strike="noStrike">
                <a:solidFill>
                  <a:srgbClr val="000000"/>
                </a:solidFill>
                <a:latin typeface="Montserrat Bold"/>
                <a:ea typeface="Montserrat Bold"/>
                <a:cs typeface="Montserrat Bold"/>
              </a:rPr>
              <a:t>En conclusion</a:t>
            </a:r>
            <a:r>
              <a:rPr lang="en-US" sz="2650" u="none" strike="noStrike">
                <a:solidFill>
                  <a:srgbClr val="000000"/>
                </a:solidFill>
                <a:latin typeface="Montserrat"/>
                <a:ea typeface="Montserrat"/>
                <a:cs typeface="Montserrat"/>
              </a:rPr>
              <a:t>, cette formation vous aura permis de </a:t>
            </a:r>
            <a:r>
              <a:rPr lang="en-US" sz="2650" b="1" u="none" strike="noStrike">
                <a:solidFill>
                  <a:srgbClr val="000000"/>
                </a:solidFill>
                <a:latin typeface="Montserrat Bold"/>
                <a:ea typeface="Montserrat Bold"/>
                <a:cs typeface="Montserrat Bold"/>
              </a:rPr>
              <a:t>maîtriser les concepts</a:t>
            </a:r>
            <a:r>
              <a:rPr lang="en-US" sz="2650" u="none" strike="noStrike">
                <a:solidFill>
                  <a:srgbClr val="000000"/>
                </a:solidFill>
                <a:latin typeface="Montserrat"/>
                <a:ea typeface="Montserrat"/>
                <a:cs typeface="Montserrat"/>
              </a:rPr>
              <a:t> et les outils de CLIMADA, vous donnant </a:t>
            </a:r>
            <a:r>
              <a:rPr lang="en-US" sz="2650" b="1" u="none" strike="noStrike">
                <a:solidFill>
                  <a:srgbClr val="000000"/>
                </a:solidFill>
                <a:latin typeface="Montserrat Bold"/>
                <a:ea typeface="Montserrat Bold"/>
                <a:cs typeface="Montserrat Bold"/>
              </a:rPr>
              <a:t>la capacité de mener des analyses de risque quantitatives</a:t>
            </a:r>
            <a:r>
              <a:rPr lang="en-US" sz="2650" u="none" strike="noStrike">
                <a:solidFill>
                  <a:srgbClr val="000000"/>
                </a:solidFill>
                <a:latin typeface="Montserrat"/>
                <a:ea typeface="Montserrat"/>
                <a:cs typeface="Montserrat"/>
              </a:rPr>
              <a:t> de manière autonome et de faire le lien essentiel entre l'analyse scientifique et la décision économique. </a:t>
            </a:r>
            <a:endParaRPr/>
          </a:p>
          <a:p>
            <a:pPr algn="just">
              <a:lnSpc>
                <a:spcPts val="5761"/>
              </a:lnSpc>
              <a:defRPr/>
            </a:pPr>
            <a:r>
              <a:rPr lang="en-US" sz="2650" u="none" strike="noStrike">
                <a:solidFill>
                  <a:srgbClr val="000000"/>
                </a:solidFill>
                <a:latin typeface="Montserrat"/>
                <a:ea typeface="Montserrat"/>
                <a:cs typeface="Montserrat"/>
              </a:rPr>
              <a:t>Pour capitaliser sur ces acquis, nous proposons un plan d'action post-formation clair. Dans les  semaines ou  mois à venir, un groupe de travail sera créé pour consolider une base de données ivoirienne centralisée. L'objectif du premier trimestre sera de répliquer les cas pratiques sur d'autres scénarios et d'intégrer les premiers résultats dans vos documents d'analyse, avec pour objectif annuel d'intégrer une analyse CLIMADA dans l'évaluation de chaque nouveau projet d'investissement public majeur et dans la prochaine Déclaration des Risques Budgétaires.</a:t>
            </a:r>
            <a:endParaRPr/>
          </a:p>
        </p:txBody>
      </p:sp>
      <p:sp>
        <p:nvSpPr>
          <p:cNvPr id="468511655" name="TextBox 5"/>
          <p:cNvSpPr txBox="1"/>
          <p:nvPr/>
        </p:nvSpPr>
        <p:spPr bwMode="auto">
          <a:xfrm rot="0">
            <a:off x="2059222" y="248417"/>
            <a:ext cx="8159895" cy="443863"/>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SYNTHÈSE ET PLAN D'ACTION POST-FORMATION 1/2</a:t>
            </a:r>
            <a:endParaRPr/>
          </a:p>
        </p:txBody>
      </p:sp>
      <p:sp>
        <p:nvSpPr>
          <p:cNvPr id="1903590716" name="TextBox 6"/>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03994704" name="Freeform 2"/>
          <p:cNvSpPr/>
          <p:nvPr/>
        </p:nvSpPr>
        <p:spPr bwMode="auto">
          <a:xfrm rot="0" flipH="1" flipV="1">
            <a:off x="-2059222" y="-798391"/>
            <a:ext cx="4118443" cy="3654183"/>
          </a:xfrm>
          <a:custGeom>
            <a:avLst/>
            <a:gdLst/>
            <a:ahLst/>
            <a:cxnLst/>
            <a:rect l="l" t="t" r="r" b="b"/>
            <a:pathLst>
              <a:path w="4118443" h="3654183" fill="norm" stroke="1" extrusionOk="0">
                <a:moveTo>
                  <a:pt x="4118444" y="3654182"/>
                </a:moveTo>
                <a:lnTo>
                  <a:pt x="0" y="3654182"/>
                </a:lnTo>
                <a:lnTo>
                  <a:pt x="0" y="0"/>
                </a:lnTo>
                <a:lnTo>
                  <a:pt x="4118444" y="0"/>
                </a:lnTo>
                <a:lnTo>
                  <a:pt x="4118444" y="3654182"/>
                </a:lnTo>
                <a:close/>
              </a:path>
            </a:pathLst>
          </a:custGeom>
          <a:blipFill>
            <a:blip r:embed="rId3"/>
            <a:srcRect l="0" t="0" r="0" b="0"/>
            <a:stretch/>
          </a:blipFill>
        </p:spPr>
      </p:sp>
      <p:sp>
        <p:nvSpPr>
          <p:cNvPr id="114686451" name="Freeform 3"/>
          <p:cNvSpPr/>
          <p:nvPr/>
        </p:nvSpPr>
        <p:spPr bwMode="auto">
          <a:xfrm rot="0" flipH="0" flipV="0">
            <a:off x="16322124" y="7754894"/>
            <a:ext cx="4118443" cy="3654183"/>
          </a:xfrm>
          <a:custGeom>
            <a:avLst/>
            <a:gdLst/>
            <a:ahLst/>
            <a:cxnLst/>
            <a:rect l="l" t="t" r="r" b="b"/>
            <a:pathLst>
              <a:path w="4118443" h="3654183" fill="norm" stroke="1" extrusionOk="0">
                <a:moveTo>
                  <a:pt x="0" y="0"/>
                </a:moveTo>
                <a:lnTo>
                  <a:pt x="4118443" y="0"/>
                </a:lnTo>
                <a:lnTo>
                  <a:pt x="4118443" y="3654183"/>
                </a:lnTo>
                <a:lnTo>
                  <a:pt x="0" y="3654183"/>
                </a:lnTo>
                <a:lnTo>
                  <a:pt x="0" y="0"/>
                </a:lnTo>
                <a:close/>
              </a:path>
            </a:pathLst>
          </a:custGeom>
          <a:blipFill>
            <a:blip r:embed="rId3"/>
            <a:srcRect l="0" t="0" r="0" b="0"/>
            <a:stretch/>
          </a:blipFill>
        </p:spPr>
      </p:sp>
      <p:sp>
        <p:nvSpPr>
          <p:cNvPr id="2033454602" name="TextBox 4"/>
          <p:cNvSpPr txBox="1"/>
          <p:nvPr/>
        </p:nvSpPr>
        <p:spPr bwMode="auto">
          <a:xfrm rot="0">
            <a:off x="1028700" y="1666338"/>
            <a:ext cx="16425739" cy="2926440"/>
          </a:xfrm>
          <a:prstGeom prst="rect">
            <a:avLst/>
          </a:prstGeom>
        </p:spPr>
        <p:txBody>
          <a:bodyPr lIns="0" tIns="0" rIns="0" bIns="0" rtlCol="0" anchor="t">
            <a:spAutoFit/>
          </a:bodyPr>
          <a:lstStyle/>
          <a:p>
            <a:pPr marL="0" marR="0" indent="0" algn="just">
              <a:lnSpc>
                <a:spcPts val="5759"/>
              </a:lnSpc>
              <a:spcBef>
                <a:spcPts val="0"/>
              </a:spcBef>
              <a:spcAft>
                <a:spcPts val="0"/>
              </a:spcAft>
              <a:defRPr/>
            </a:pPr>
            <a:r>
              <a:rPr lang="en-US" sz="2650" b="0" i="0" u="none" strike="noStrike" cap="none" spc="0">
                <a:solidFill>
                  <a:srgbClr val="000000"/>
                </a:solidFill>
                <a:latin typeface="Montserrat Bold"/>
                <a:ea typeface="Montserrat Bold"/>
                <a:cs typeface="Montserrat Bold"/>
              </a:rPr>
              <a:t>Cette formation est donc une étape décisive vers une </a:t>
            </a:r>
            <a:r>
              <a:rPr lang="en-US" sz="2650" b="1" i="0" u="none" strike="noStrike" cap="none" spc="0">
                <a:solidFill>
                  <a:srgbClr val="000000"/>
                </a:solidFill>
                <a:latin typeface="Montserrat Bold"/>
                <a:ea typeface="Montserrat Bold"/>
                <a:cs typeface="Montserrat Bold"/>
              </a:rPr>
              <a:t>planification économique plus robuste</a:t>
            </a:r>
            <a:r>
              <a:rPr lang="en-US" sz="2650" b="0" i="0" u="none" strike="noStrike" cap="none" spc="0">
                <a:solidFill>
                  <a:srgbClr val="000000"/>
                </a:solidFill>
                <a:latin typeface="Montserrat Bold"/>
                <a:ea typeface="Montserrat Bold"/>
                <a:cs typeface="Montserrat Bold"/>
              </a:rPr>
              <a:t> </a:t>
            </a:r>
            <a:r>
              <a:rPr lang="en-US" sz="2650" b="0" i="0" u="none" strike="noStrike" cap="none" spc="0">
                <a:solidFill>
                  <a:srgbClr val="000000"/>
                </a:solidFill>
                <a:latin typeface="Montserrat Bold"/>
                <a:ea typeface="Montserrat Bold"/>
                <a:cs typeface="Montserrat Bold"/>
              </a:rPr>
              <a:t>et </a:t>
            </a:r>
            <a:r>
              <a:rPr lang="en-US" sz="2650" b="1" i="0" u="none" strike="noStrike" cap="none" spc="0">
                <a:solidFill>
                  <a:srgbClr val="000000"/>
                </a:solidFill>
                <a:latin typeface="Montserrat Bold"/>
                <a:ea typeface="Montserrat Bold"/>
                <a:cs typeface="Montserrat Bold"/>
              </a:rPr>
              <a:t>prospective</a:t>
            </a:r>
            <a:r>
              <a:rPr lang="en-US" sz="2650" b="0" i="0" u="none" strike="noStrike" cap="none" spc="0">
                <a:solidFill>
                  <a:srgbClr val="000000"/>
                </a:solidFill>
                <a:latin typeface="Montserrat Bold"/>
                <a:ea typeface="Montserrat Bold"/>
                <a:cs typeface="Montserrat Bold"/>
              </a:rPr>
              <a:t>, </a:t>
            </a:r>
            <a:r>
              <a:rPr lang="en-US" sz="2650" b="1" i="0" u="none" strike="noStrike" cap="none" spc="0">
                <a:solidFill>
                  <a:srgbClr val="000000"/>
                </a:solidFill>
                <a:latin typeface="Montserrat Bold"/>
                <a:ea typeface="Montserrat Bold"/>
                <a:cs typeface="Montserrat Bold"/>
              </a:rPr>
              <a:t>capable de relever le défi climatique</a:t>
            </a:r>
            <a:r>
              <a:rPr lang="en-US" sz="2650" b="0" i="0" u="none" strike="noStrike" cap="none" spc="0">
                <a:solidFill>
                  <a:srgbClr val="000000"/>
                </a:solidFill>
                <a:latin typeface="Montserrat Bold"/>
                <a:ea typeface="Montserrat Bold"/>
                <a:cs typeface="Montserrat Bold"/>
              </a:rPr>
              <a:t> qui s'impose désormais comme un paramètre incontournable de toute politique de </a:t>
            </a:r>
            <a:r>
              <a:rPr lang="en-US" sz="2650" b="0" i="0" u="none" strike="noStrike" cap="none" spc="0">
                <a:solidFill>
                  <a:srgbClr val="000000"/>
                </a:solidFill>
                <a:latin typeface="Montserrat Bold"/>
                <a:ea typeface="Montserrat Bold"/>
                <a:cs typeface="Montserrat Bold"/>
              </a:rPr>
              <a:t>développement</a:t>
            </a:r>
            <a:r>
              <a:rPr lang="en-US" sz="2650" b="0" i="0" u="none" strike="noStrike" cap="none" spc="0">
                <a:solidFill>
                  <a:srgbClr val="000000"/>
                </a:solidFill>
                <a:latin typeface="Montserrat Bold"/>
                <a:ea typeface="Montserrat Bold"/>
                <a:cs typeface="Montserrat Bold"/>
              </a:rPr>
              <a:t>.</a:t>
            </a:r>
            <a:endParaRPr lang="en-US" sz="2650" b="0" i="0" u="none" strike="noStrike" cap="none" spc="0">
              <a:solidFill>
                <a:srgbClr val="000000"/>
              </a:solidFill>
              <a:latin typeface="Montserrat Bold"/>
              <a:cs typeface="Montserrat Bold"/>
            </a:endParaRPr>
          </a:p>
          <a:p>
            <a:pPr marL="0" marR="0" indent="0" algn="just">
              <a:lnSpc>
                <a:spcPts val="5759"/>
              </a:lnSpc>
              <a:spcBef>
                <a:spcPts val="0"/>
              </a:spcBef>
              <a:spcAft>
                <a:spcPts val="0"/>
              </a:spcAft>
              <a:defRPr/>
            </a:pPr>
            <a:endParaRPr lang="en-US" sz="2650" b="0" i="0" u="none" strike="noStrike" cap="none" spc="0">
              <a:solidFill>
                <a:srgbClr val="000000"/>
              </a:solidFill>
              <a:latin typeface="Montserrat Bold"/>
              <a:cs typeface="Montserrat Bold"/>
            </a:endParaRPr>
          </a:p>
        </p:txBody>
      </p:sp>
      <p:sp>
        <p:nvSpPr>
          <p:cNvPr id="1888900155" name="TextBox 5"/>
          <p:cNvSpPr txBox="1"/>
          <p:nvPr/>
        </p:nvSpPr>
        <p:spPr bwMode="auto">
          <a:xfrm rot="0">
            <a:off x="2059221" y="443180"/>
            <a:ext cx="8160614" cy="427079"/>
          </a:xfrm>
          <a:prstGeom prst="rect">
            <a:avLst/>
          </a:prstGeom>
        </p:spPr>
        <p:txBody>
          <a:bodyPr lIns="0" tIns="0" rIns="0" bIns="0" rtlCol="0" anchor="t">
            <a:spAutoFit/>
          </a:bodyPr>
          <a:lstStyle/>
          <a:p>
            <a:pPr marL="0" lvl="0" indent="0" algn="just">
              <a:lnSpc>
                <a:spcPts val="3360"/>
              </a:lnSpc>
              <a:spcBef>
                <a:spcPts val="0"/>
              </a:spcBef>
              <a:defRPr/>
            </a:pPr>
            <a:r>
              <a:rPr lang="en-US" sz="2400" b="1">
                <a:solidFill>
                  <a:srgbClr val="C34D24"/>
                </a:solidFill>
                <a:latin typeface="Helvetica World Bold"/>
                <a:ea typeface="Helvetica World Bold"/>
                <a:cs typeface="Helvetica World Bold"/>
              </a:rPr>
              <a:t>SYNTHÈSE ET PLAN D'ACTION POST-FORMATION </a:t>
            </a:r>
            <a:r>
              <a:rPr lang="fr-FR" sz="2400" b="1">
                <a:solidFill>
                  <a:srgbClr val="C34D24"/>
                </a:solidFill>
                <a:latin typeface="Helvetica World Bold"/>
                <a:ea typeface="Helvetica World Bold"/>
                <a:cs typeface="Helvetica World Bold"/>
              </a:rPr>
              <a:t>2</a:t>
            </a:r>
            <a:r>
              <a:rPr lang="en-US" sz="2400" b="1">
                <a:solidFill>
                  <a:srgbClr val="C34D24"/>
                </a:solidFill>
                <a:latin typeface="Helvetica World Bold"/>
                <a:ea typeface="Helvetica World Bold"/>
                <a:cs typeface="Helvetica World Bold"/>
              </a:rPr>
              <a:t>/2</a:t>
            </a:r>
            <a:endParaRPr/>
          </a:p>
        </p:txBody>
      </p:sp>
      <p:sp>
        <p:nvSpPr>
          <p:cNvPr id="1244997650" name="TextBox 6"/>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055403455" name="Group 2"/>
          <p:cNvGrpSpPr/>
          <p:nvPr/>
        </p:nvGrpSpPr>
        <p:grpSpPr bwMode="auto">
          <a:xfrm rot="0">
            <a:off x="12831051" y="0"/>
            <a:ext cx="5416831" cy="12022429"/>
            <a:chOff x="0" y="0"/>
            <a:chExt cx="2858770" cy="6344920"/>
          </a:xfrm>
        </p:grpSpPr>
        <p:sp>
          <p:nvSpPr>
            <p:cNvPr id="3" name="Freeform 3"/>
            <p:cNvSpPr/>
            <p:nvPr/>
          </p:nvSpPr>
          <p:spPr bwMode="auto">
            <a:xfrm rot="0" flipH="0" flipV="0">
              <a:off x="0" y="0"/>
              <a:ext cx="2858770" cy="6344920"/>
            </a:xfrm>
            <a:custGeom>
              <a:avLst/>
              <a:gdLst/>
              <a:ahLst/>
              <a:cxnLst/>
              <a:rect l="l" t="t" r="r" b="b"/>
              <a:pathLst>
                <a:path w="2858770" h="6344920" fill="norm" stroke="1" extrusionOk="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3"/>
              <a:srcRect l="36483" t="0" r="36483" b="0"/>
              <a:stretch/>
            </a:blipFill>
          </p:spPr>
        </p:sp>
      </p:grpSp>
      <p:grpSp>
        <p:nvGrpSpPr>
          <p:cNvPr id="541978081" name="Group 4"/>
          <p:cNvGrpSpPr/>
          <p:nvPr/>
        </p:nvGrpSpPr>
        <p:grpSpPr bwMode="auto">
          <a:xfrm rot="0">
            <a:off x="17259300" y="7109187"/>
            <a:ext cx="1028700" cy="3177813"/>
            <a:chOff x="0" y="0"/>
            <a:chExt cx="812800" cy="2510865"/>
          </a:xfrm>
        </p:grpSpPr>
        <p:sp>
          <p:nvSpPr>
            <p:cNvPr id="5" name="Freeform 5"/>
            <p:cNvSpPr/>
            <p:nvPr/>
          </p:nvSpPr>
          <p:spPr bwMode="auto">
            <a:xfrm rot="0" flipH="0" flipV="0">
              <a:off x="0" y="0"/>
              <a:ext cx="812800" cy="2510865"/>
            </a:xfrm>
            <a:custGeom>
              <a:avLst/>
              <a:gdLst/>
              <a:ahLst/>
              <a:cxnLst/>
              <a:rect l="l" t="t" r="r" b="b"/>
              <a:pathLst>
                <a:path w="812800" h="2510865" fill="norm" stroke="1" extrusionOk="0">
                  <a:moveTo>
                    <a:pt x="0" y="0"/>
                  </a:moveTo>
                  <a:lnTo>
                    <a:pt x="812800" y="0"/>
                  </a:lnTo>
                  <a:lnTo>
                    <a:pt x="812800" y="2510865"/>
                  </a:lnTo>
                  <a:lnTo>
                    <a:pt x="0" y="2510865"/>
                  </a:lnTo>
                  <a:close/>
                </a:path>
              </a:pathLst>
            </a:custGeom>
            <a:solidFill>
              <a:srgbClr val="1C5739"/>
            </a:solidFill>
          </p:spPr>
        </p:sp>
        <p:sp>
          <p:nvSpPr>
            <p:cNvPr id="6" name="TextBox 6"/>
            <p:cNvSpPr txBox="1"/>
            <p:nvPr/>
          </p:nvSpPr>
          <p:spPr bwMode="auto">
            <a:xfrm>
              <a:off x="0" y="-38100"/>
              <a:ext cx="812800" cy="2548964"/>
            </a:xfrm>
            <a:prstGeom prst="rect">
              <a:avLst/>
            </a:prstGeom>
            <a:grpFill/>
          </p:spPr>
          <p:txBody>
            <a:bodyPr lIns="50800" tIns="50800" rIns="50800" bIns="50800" rtlCol="0" anchor="ctr"/>
            <a:lstStyle/>
            <a:p>
              <a:pPr algn="ctr">
                <a:lnSpc>
                  <a:spcPts val="2659"/>
                </a:lnSpc>
                <a:defRPr/>
              </a:pPr>
              <a:endParaRPr/>
            </a:p>
          </p:txBody>
        </p:sp>
      </p:grpSp>
      <p:grpSp>
        <p:nvGrpSpPr>
          <p:cNvPr id="2045749851" name="Group 7"/>
          <p:cNvGrpSpPr/>
          <p:nvPr/>
        </p:nvGrpSpPr>
        <p:grpSpPr bwMode="auto">
          <a:xfrm rot="0">
            <a:off x="0" y="7118712"/>
            <a:ext cx="11842469" cy="3177813"/>
            <a:chOff x="0" y="0"/>
            <a:chExt cx="9357013" cy="2510865"/>
          </a:xfrm>
        </p:grpSpPr>
        <p:sp>
          <p:nvSpPr>
            <p:cNvPr id="8" name="Freeform 8"/>
            <p:cNvSpPr/>
            <p:nvPr/>
          </p:nvSpPr>
          <p:spPr bwMode="auto">
            <a:xfrm rot="0" flipH="0" flipV="0">
              <a:off x="0" y="0"/>
              <a:ext cx="9357013" cy="2510865"/>
            </a:xfrm>
            <a:custGeom>
              <a:avLst/>
              <a:gdLst/>
              <a:ahLst/>
              <a:cxnLst/>
              <a:rect l="l" t="t" r="r" b="b"/>
              <a:pathLst>
                <a:path w="9357013" h="2510865" fill="norm" stroke="1" extrusionOk="0">
                  <a:moveTo>
                    <a:pt x="0" y="0"/>
                  </a:moveTo>
                  <a:lnTo>
                    <a:pt x="9357013" y="0"/>
                  </a:lnTo>
                  <a:lnTo>
                    <a:pt x="9357013" y="2510865"/>
                  </a:lnTo>
                  <a:lnTo>
                    <a:pt x="0" y="2510865"/>
                  </a:lnTo>
                  <a:close/>
                </a:path>
              </a:pathLst>
            </a:custGeom>
            <a:solidFill>
              <a:srgbClr val="F6F6F6"/>
            </a:solidFill>
          </p:spPr>
        </p:sp>
        <p:sp>
          <p:nvSpPr>
            <p:cNvPr id="9" name="TextBox 9"/>
            <p:cNvSpPr txBox="1"/>
            <p:nvPr/>
          </p:nvSpPr>
          <p:spPr bwMode="auto">
            <a:xfrm>
              <a:off x="0" y="-38100"/>
              <a:ext cx="9357013" cy="2548964"/>
            </a:xfrm>
            <a:prstGeom prst="rect">
              <a:avLst/>
            </a:prstGeom>
            <a:grpFill/>
          </p:spPr>
          <p:txBody>
            <a:bodyPr lIns="50800" tIns="50800" rIns="50800" bIns="50800" rtlCol="0" anchor="ctr"/>
            <a:lstStyle/>
            <a:p>
              <a:pPr algn="ctr">
                <a:lnSpc>
                  <a:spcPts val="2659"/>
                </a:lnSpc>
                <a:defRPr/>
              </a:pPr>
              <a:endParaRPr/>
            </a:p>
          </p:txBody>
        </p:sp>
      </p:grpSp>
      <p:grpSp>
        <p:nvGrpSpPr>
          <p:cNvPr id="1583791615" name="Group 10"/>
          <p:cNvGrpSpPr/>
          <p:nvPr/>
        </p:nvGrpSpPr>
        <p:grpSpPr bwMode="auto">
          <a:xfrm rot="0">
            <a:off x="17259300" y="0"/>
            <a:ext cx="1028700" cy="1028700"/>
            <a:chOff x="0" y="0"/>
            <a:chExt cx="812800" cy="812800"/>
          </a:xfrm>
        </p:grpSpPr>
        <p:sp>
          <p:nvSpPr>
            <p:cNvPr id="11" name="Freeform 11"/>
            <p:cNvSpPr/>
            <p:nvPr/>
          </p:nvSpPr>
          <p:spPr bwMode="auto">
            <a:xfrm rot="0" flipH="0" flipV="0">
              <a:off x="0" y="0"/>
              <a:ext cx="812800" cy="812800"/>
            </a:xfrm>
            <a:custGeom>
              <a:avLst/>
              <a:gdLst/>
              <a:ahLst/>
              <a:cxnLst/>
              <a:rect l="l" t="t" r="r" b="b"/>
              <a:pathLst>
                <a:path w="812800" h="812800" fill="norm" stroke="1" extrusionOk="0">
                  <a:moveTo>
                    <a:pt x="0" y="0"/>
                  </a:moveTo>
                  <a:lnTo>
                    <a:pt x="812800" y="0"/>
                  </a:lnTo>
                  <a:lnTo>
                    <a:pt x="812800" y="812800"/>
                  </a:lnTo>
                  <a:lnTo>
                    <a:pt x="0" y="812800"/>
                  </a:lnTo>
                  <a:close/>
                </a:path>
              </a:pathLst>
            </a:custGeom>
            <a:solidFill>
              <a:srgbClr val="1C5739"/>
            </a:solidFill>
          </p:spPr>
        </p:sp>
        <p:sp>
          <p:nvSpPr>
            <p:cNvPr id="12" name="TextBox 12"/>
            <p:cNvSpPr txBox="1"/>
            <p:nvPr/>
          </p:nvSpPr>
          <p:spPr bwMode="auto">
            <a:xfrm>
              <a:off x="0" y="-38100"/>
              <a:ext cx="812800" cy="850900"/>
            </a:xfrm>
            <a:prstGeom prst="rect">
              <a:avLst/>
            </a:prstGeom>
            <a:grpFill/>
          </p:spPr>
          <p:txBody>
            <a:bodyPr lIns="50800" tIns="50800" rIns="50800" bIns="50800" rtlCol="0" anchor="ctr"/>
            <a:lstStyle/>
            <a:p>
              <a:pPr algn="ctr">
                <a:lnSpc>
                  <a:spcPts val="2659"/>
                </a:lnSpc>
                <a:defRPr/>
              </a:pPr>
              <a:endParaRPr/>
            </a:p>
          </p:txBody>
        </p:sp>
      </p:grpSp>
      <p:grpSp>
        <p:nvGrpSpPr>
          <p:cNvPr id="1616016468" name="Group 13"/>
          <p:cNvGrpSpPr/>
          <p:nvPr/>
        </p:nvGrpSpPr>
        <p:grpSpPr bwMode="auto">
          <a:xfrm rot="0">
            <a:off x="-609914" y="0"/>
            <a:ext cx="1694792" cy="10287000"/>
            <a:chOff x="0" y="0"/>
            <a:chExt cx="446365" cy="2709333"/>
          </a:xfrm>
        </p:grpSpPr>
        <p:sp>
          <p:nvSpPr>
            <p:cNvPr id="14" name="Freeform 14"/>
            <p:cNvSpPr/>
            <p:nvPr/>
          </p:nvSpPr>
          <p:spPr bwMode="auto">
            <a:xfrm rot="0" flipH="0" flipV="0">
              <a:off x="0" y="0"/>
              <a:ext cx="446365" cy="2709333"/>
            </a:xfrm>
            <a:custGeom>
              <a:avLst/>
              <a:gdLst/>
              <a:ahLst/>
              <a:cxnLst/>
              <a:rect l="l" t="t" r="r" b="b"/>
              <a:pathLst>
                <a:path w="446365" h="2709333" fill="norm" stroke="1" extrusionOk="0">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C5739"/>
            </a:solidFill>
          </p:spPr>
        </p:sp>
        <p:sp>
          <p:nvSpPr>
            <p:cNvPr id="15" name="TextBox 15"/>
            <p:cNvSpPr txBox="1"/>
            <p:nvPr/>
          </p:nvSpPr>
          <p:spPr bwMode="auto">
            <a:xfrm>
              <a:off x="0" y="-38100"/>
              <a:ext cx="446365" cy="2747433"/>
            </a:xfrm>
            <a:prstGeom prst="rect">
              <a:avLst/>
            </a:prstGeom>
            <a:grpFill/>
          </p:spPr>
          <p:txBody>
            <a:bodyPr lIns="50800" tIns="50800" rIns="50800" bIns="50800" rtlCol="0" anchor="ctr"/>
            <a:lstStyle/>
            <a:p>
              <a:pPr algn="ctr">
                <a:lnSpc>
                  <a:spcPts val="2659"/>
                </a:lnSpc>
                <a:defRPr/>
              </a:pPr>
              <a:endParaRPr/>
            </a:p>
          </p:txBody>
        </p:sp>
      </p:grpSp>
      <p:grpSp>
        <p:nvGrpSpPr>
          <p:cNvPr id="2092246675" name="Group 16"/>
          <p:cNvGrpSpPr/>
          <p:nvPr/>
        </p:nvGrpSpPr>
        <p:grpSpPr bwMode="auto">
          <a:xfrm rot="0">
            <a:off x="1624423" y="5465412"/>
            <a:ext cx="4176257" cy="545802"/>
            <a:chOff x="0" y="0"/>
            <a:chExt cx="1099919" cy="143750"/>
          </a:xfrm>
        </p:grpSpPr>
        <p:sp>
          <p:nvSpPr>
            <p:cNvPr id="17" name="Freeform 17"/>
            <p:cNvSpPr/>
            <p:nvPr/>
          </p:nvSpPr>
          <p:spPr bwMode="auto">
            <a:xfrm rot="0" flipH="0" flipV="0">
              <a:off x="0" y="0"/>
              <a:ext cx="1099919" cy="143750"/>
            </a:xfrm>
            <a:custGeom>
              <a:avLst/>
              <a:gdLst/>
              <a:ahLst/>
              <a:cxnLst/>
              <a:rect l="l" t="t" r="r" b="b"/>
              <a:pathLst>
                <a:path w="1099919" h="143750" fill="norm" stroke="1" extrusionOk="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C5739"/>
            </a:solidFill>
          </p:spPr>
        </p:sp>
        <p:sp>
          <p:nvSpPr>
            <p:cNvPr id="18" name="TextBox 18"/>
            <p:cNvSpPr txBox="1"/>
            <p:nvPr/>
          </p:nvSpPr>
          <p:spPr bwMode="auto">
            <a:xfrm>
              <a:off x="0" y="-28575"/>
              <a:ext cx="1099919" cy="172325"/>
            </a:xfrm>
            <a:prstGeom prst="rect">
              <a:avLst/>
            </a:prstGeom>
            <a:grpFill/>
          </p:spPr>
          <p:txBody>
            <a:bodyPr lIns="50800" tIns="50800" rIns="50800" bIns="50800" rtlCol="0" anchor="ctr"/>
            <a:lstStyle/>
            <a:p>
              <a:pPr algn="ctr">
                <a:lnSpc>
                  <a:spcPts val="2659"/>
                </a:lnSpc>
                <a:defRPr/>
              </a:pPr>
              <a:r>
                <a:rPr lang="en-US" sz="1900">
                  <a:solidFill>
                    <a:srgbClr val="FFFFFF"/>
                  </a:solidFill>
                  <a:latin typeface="Garet"/>
                  <a:ea typeface="Garet"/>
                  <a:cs typeface="Garet"/>
                </a:rPr>
                <a:t>Octobre 2025</a:t>
              </a:r>
              <a:endParaRPr/>
            </a:p>
          </p:txBody>
        </p:sp>
      </p:grpSp>
      <p:grpSp>
        <p:nvGrpSpPr>
          <p:cNvPr id="720914977" name="Group 19"/>
          <p:cNvGrpSpPr/>
          <p:nvPr/>
        </p:nvGrpSpPr>
        <p:grpSpPr bwMode="auto">
          <a:xfrm rot="0">
            <a:off x="10853887" y="786854"/>
            <a:ext cx="1977164" cy="1977164"/>
            <a:chOff x="0" y="0"/>
            <a:chExt cx="812800" cy="812800"/>
          </a:xfrm>
        </p:grpSpPr>
        <p:sp>
          <p:nvSpPr>
            <p:cNvPr id="20" name="Freeform 20"/>
            <p:cNvSpPr/>
            <p:nvPr/>
          </p:nvSpPr>
          <p:spPr bwMode="auto">
            <a:xfrm rot="0" flipH="0" flipV="0">
              <a:off x="0" y="0"/>
              <a:ext cx="812800" cy="812800"/>
            </a:xfrm>
            <a:custGeom>
              <a:avLst/>
              <a:gdLst/>
              <a:ahLst/>
              <a:cxnLst/>
              <a:rect l="l" t="t" r="r" b="b"/>
              <a:pathLst>
                <a:path w="812800" h="812800" fill="norm" stroke="1" extrusionOk="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1C5739">
                <a:alpha val="29804"/>
              </a:srgbClr>
            </a:solidFill>
          </p:spPr>
        </p:sp>
        <p:sp>
          <p:nvSpPr>
            <p:cNvPr id="21" name="TextBox 21"/>
            <p:cNvSpPr txBox="1"/>
            <p:nvPr/>
          </p:nvSpPr>
          <p:spPr bwMode="auto">
            <a:xfrm>
              <a:off x="0" y="-38100"/>
              <a:ext cx="812800" cy="850900"/>
            </a:xfrm>
            <a:prstGeom prst="rect">
              <a:avLst/>
            </a:prstGeom>
            <a:grpFill/>
          </p:spPr>
          <p:txBody>
            <a:bodyPr lIns="50800" tIns="50800" rIns="50800" bIns="50800" rtlCol="0" anchor="ctr"/>
            <a:lstStyle/>
            <a:p>
              <a:pPr algn="ctr">
                <a:lnSpc>
                  <a:spcPts val="2659"/>
                </a:lnSpc>
                <a:defRPr/>
              </a:pPr>
              <a:endParaRPr/>
            </a:p>
          </p:txBody>
        </p:sp>
      </p:grpSp>
      <p:sp>
        <p:nvSpPr>
          <p:cNvPr id="1599270644" name="Freeform 22"/>
          <p:cNvSpPr/>
          <p:nvPr/>
        </p:nvSpPr>
        <p:spPr bwMode="auto">
          <a:xfrm rot="0" flipH="0" flipV="0">
            <a:off x="1624423" y="7432613"/>
            <a:ext cx="488488" cy="488488"/>
          </a:xfrm>
          <a:custGeom>
            <a:avLst/>
            <a:gdLst/>
            <a:ahLst/>
            <a:cxnLst/>
            <a:rect l="l" t="t" r="r" b="b"/>
            <a:pathLst>
              <a:path w="488488" h="488488" fill="norm" stroke="1" extrusionOk="0">
                <a:moveTo>
                  <a:pt x="0" y="0"/>
                </a:moveTo>
                <a:lnTo>
                  <a:pt x="488488" y="0"/>
                </a:lnTo>
                <a:lnTo>
                  <a:pt x="488488" y="488488"/>
                </a:lnTo>
                <a:lnTo>
                  <a:pt x="0" y="488488"/>
                </a:lnTo>
                <a:lnTo>
                  <a:pt x="0" y="0"/>
                </a:lnTo>
                <a:close/>
              </a:path>
            </a:pathLst>
          </a:custGeom>
          <a:blipFill>
            <a:blip r:embed="rId4"/>
            <a:srcRect l="0" t="0" r="0" b="0"/>
            <a:stretch/>
          </a:blipFill>
        </p:spPr>
      </p:sp>
      <p:sp>
        <p:nvSpPr>
          <p:cNvPr id="352256711" name="Freeform 23"/>
          <p:cNvSpPr/>
          <p:nvPr/>
        </p:nvSpPr>
        <p:spPr bwMode="auto">
          <a:xfrm rot="0" flipH="0" flipV="0">
            <a:off x="9026374" y="8516735"/>
            <a:ext cx="2787391" cy="1770265"/>
          </a:xfrm>
          <a:custGeom>
            <a:avLst/>
            <a:gdLst/>
            <a:ahLst/>
            <a:cxnLst/>
            <a:rect l="l" t="t" r="r" b="b"/>
            <a:pathLst>
              <a:path w="2787391" h="1770265" fill="norm" stroke="1" extrusionOk="0">
                <a:moveTo>
                  <a:pt x="0" y="0"/>
                </a:moveTo>
                <a:lnTo>
                  <a:pt x="2787391" y="0"/>
                </a:lnTo>
                <a:lnTo>
                  <a:pt x="2787391" y="1770265"/>
                </a:lnTo>
                <a:lnTo>
                  <a:pt x="0" y="1770265"/>
                </a:lnTo>
                <a:lnTo>
                  <a:pt x="0" y="0"/>
                </a:lnTo>
                <a:close/>
              </a:path>
            </a:pathLst>
          </a:custGeom>
          <a:blipFill>
            <a:blip r:embed="rId6"/>
            <a:srcRect l="0" t="0" r="0" b="0"/>
            <a:stretch/>
          </a:blipFill>
        </p:spPr>
      </p:sp>
      <p:sp>
        <p:nvSpPr>
          <p:cNvPr id="32188229" name="TextBox 24"/>
          <p:cNvSpPr txBox="1"/>
          <p:nvPr/>
        </p:nvSpPr>
        <p:spPr bwMode="auto">
          <a:xfrm rot="0">
            <a:off x="1653503" y="4648200"/>
            <a:ext cx="8766566" cy="495300"/>
          </a:xfrm>
          <a:prstGeom prst="rect">
            <a:avLst/>
          </a:prstGeom>
        </p:spPr>
        <p:txBody>
          <a:bodyPr lIns="0" tIns="0" rIns="0" bIns="0" rtlCol="0" anchor="t">
            <a:spAutoFit/>
          </a:bodyPr>
          <a:lstStyle/>
          <a:p>
            <a:pPr algn="l">
              <a:lnSpc>
                <a:spcPts val="4199"/>
              </a:lnSpc>
              <a:defRPr/>
            </a:pPr>
            <a:r>
              <a:rPr lang="en-US" sz="3000" spc="299">
                <a:solidFill>
                  <a:srgbClr val="000000"/>
                </a:solidFill>
                <a:latin typeface="Garet"/>
                <a:ea typeface="Garet"/>
                <a:cs typeface="Garet"/>
              </a:rPr>
              <a:t>POUR VOTRE AIMABLE ATTENTION</a:t>
            </a:r>
            <a:endParaRPr/>
          </a:p>
        </p:txBody>
      </p:sp>
      <p:sp>
        <p:nvSpPr>
          <p:cNvPr id="1643489296" name="TextBox 25"/>
          <p:cNvSpPr txBox="1"/>
          <p:nvPr/>
        </p:nvSpPr>
        <p:spPr bwMode="auto">
          <a:xfrm rot="0">
            <a:off x="2293629" y="7458417"/>
            <a:ext cx="5102540" cy="389255"/>
          </a:xfrm>
          <a:prstGeom prst="rect">
            <a:avLst/>
          </a:prstGeom>
        </p:spPr>
        <p:txBody>
          <a:bodyPr lIns="0" tIns="0" rIns="0" bIns="0" rtlCol="0" anchor="t">
            <a:spAutoFit/>
          </a:bodyPr>
          <a:lstStyle/>
          <a:p>
            <a:pPr algn="l">
              <a:lnSpc>
                <a:spcPts val="3220"/>
              </a:lnSpc>
              <a:defRPr/>
            </a:pPr>
            <a:r>
              <a:rPr lang="en-US" sz="2300" i="1">
                <a:solidFill>
                  <a:srgbClr val="000000"/>
                </a:solidFill>
                <a:latin typeface="Garet Italics"/>
                <a:ea typeface="Garet Italics"/>
                <a:cs typeface="Garet Italics"/>
              </a:rPr>
              <a:t>ettekassi@gmail.com</a:t>
            </a:r>
            <a:endParaRPr/>
          </a:p>
        </p:txBody>
      </p:sp>
      <p:sp>
        <p:nvSpPr>
          <p:cNvPr id="108342121" name="TextBox 26"/>
          <p:cNvSpPr txBox="1"/>
          <p:nvPr/>
        </p:nvSpPr>
        <p:spPr bwMode="auto">
          <a:xfrm rot="0">
            <a:off x="2293629" y="8168751"/>
            <a:ext cx="5102540" cy="389255"/>
          </a:xfrm>
          <a:prstGeom prst="rect">
            <a:avLst/>
          </a:prstGeom>
        </p:spPr>
        <p:txBody>
          <a:bodyPr lIns="0" tIns="0" rIns="0" bIns="0" rtlCol="0" anchor="t">
            <a:spAutoFit/>
          </a:bodyPr>
          <a:lstStyle/>
          <a:p>
            <a:pPr algn="l">
              <a:lnSpc>
                <a:spcPts val="3220"/>
              </a:lnSpc>
              <a:defRPr/>
            </a:pPr>
            <a:r>
              <a:rPr lang="en-US" sz="2300" i="1">
                <a:solidFill>
                  <a:srgbClr val="000000"/>
                </a:solidFill>
                <a:latin typeface="Garet Italics"/>
                <a:ea typeface="Garet Italics"/>
                <a:cs typeface="Garet Italics"/>
              </a:rPr>
              <a:t>riflardluc_coulibaly@yahoo.fr</a:t>
            </a:r>
            <a:endParaRPr/>
          </a:p>
        </p:txBody>
      </p:sp>
      <p:sp>
        <p:nvSpPr>
          <p:cNvPr id="466079401" name="TextBox 27"/>
          <p:cNvSpPr txBox="1"/>
          <p:nvPr/>
        </p:nvSpPr>
        <p:spPr bwMode="auto">
          <a:xfrm rot="0">
            <a:off x="1624423" y="3135538"/>
            <a:ext cx="8795646" cy="1523365"/>
          </a:xfrm>
          <a:prstGeom prst="rect">
            <a:avLst/>
          </a:prstGeom>
        </p:spPr>
        <p:txBody>
          <a:bodyPr lIns="0" tIns="0" rIns="0" bIns="0" rtlCol="0" anchor="t">
            <a:spAutoFit/>
          </a:bodyPr>
          <a:lstStyle/>
          <a:p>
            <a:pPr algn="l">
              <a:lnSpc>
                <a:spcPts val="11960"/>
              </a:lnSpc>
              <a:defRPr/>
            </a:pPr>
            <a:r>
              <a:rPr lang="en-US" sz="10400" b="1">
                <a:solidFill>
                  <a:srgbClr val="000000"/>
                </a:solidFill>
                <a:latin typeface="Garet Bold"/>
                <a:ea typeface="Garet Bold"/>
                <a:cs typeface="Garet Bold"/>
              </a:rPr>
              <a:t>MERCI</a:t>
            </a:r>
            <a:endParaRPr/>
          </a:p>
        </p:txBody>
      </p:sp>
      <p:sp>
        <p:nvSpPr>
          <p:cNvPr id="1092448382" name="Freeform 28"/>
          <p:cNvSpPr/>
          <p:nvPr/>
        </p:nvSpPr>
        <p:spPr bwMode="auto">
          <a:xfrm rot="0" flipH="0" flipV="0">
            <a:off x="1624423" y="8161997"/>
            <a:ext cx="488488" cy="488488"/>
          </a:xfrm>
          <a:custGeom>
            <a:avLst/>
            <a:gdLst/>
            <a:ahLst/>
            <a:cxnLst/>
            <a:rect l="l" t="t" r="r" b="b"/>
            <a:pathLst>
              <a:path w="488488" h="488488" fill="norm" stroke="1" extrusionOk="0">
                <a:moveTo>
                  <a:pt x="0" y="0"/>
                </a:moveTo>
                <a:lnTo>
                  <a:pt x="488488" y="0"/>
                </a:lnTo>
                <a:lnTo>
                  <a:pt x="488488" y="488488"/>
                </a:lnTo>
                <a:lnTo>
                  <a:pt x="0" y="488488"/>
                </a:lnTo>
                <a:lnTo>
                  <a:pt x="0" y="0"/>
                </a:lnTo>
                <a:close/>
              </a:path>
            </a:pathLst>
          </a:custGeom>
          <a:blipFill>
            <a:blip r:embed="rId4"/>
            <a:srcRect l="0" t="0" r="0" b="0"/>
            <a:stretch/>
          </a:blipFill>
        </p:spPr>
      </p:sp>
      <p:sp>
        <p:nvSpPr>
          <p:cNvPr id="991544135" name="TextBox 29"/>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
        <p:nvSpPr>
          <p:cNvPr id="1271740947" name="Freeform 30"/>
          <p:cNvSpPr/>
          <p:nvPr/>
        </p:nvSpPr>
        <p:spPr bwMode="auto">
          <a:xfrm rot="0" flipH="0" flipV="0">
            <a:off x="1555583" y="34845"/>
            <a:ext cx="7470791" cy="2233919"/>
          </a:xfrm>
          <a:custGeom>
            <a:avLst/>
            <a:gdLst/>
            <a:ahLst/>
            <a:cxnLst/>
            <a:rect l="l" t="t" r="r" b="b"/>
            <a:pathLst>
              <a:path w="7470791" h="2233919" fill="norm" stroke="1" extrusionOk="0">
                <a:moveTo>
                  <a:pt x="0" y="0"/>
                </a:moveTo>
                <a:lnTo>
                  <a:pt x="7470791" y="0"/>
                </a:lnTo>
                <a:lnTo>
                  <a:pt x="7470791" y="2233918"/>
                </a:lnTo>
                <a:lnTo>
                  <a:pt x="0" y="2233918"/>
                </a:lnTo>
                <a:lnTo>
                  <a:pt x="0" y="0"/>
                </a:lnTo>
                <a:close/>
              </a:path>
            </a:pathLst>
          </a:custGeom>
          <a:blipFill>
            <a:blip r:embed="rId7"/>
            <a:srcRect l="0" t="0" r="24655" b="0"/>
            <a:stretch/>
          </a:blipFill>
        </p:spPr>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69228714" name="Group 2"/>
          <p:cNvGrpSpPr/>
          <p:nvPr/>
        </p:nvGrpSpPr>
        <p:grpSpPr bwMode="auto">
          <a:xfrm rot="0">
            <a:off x="5609979" y="2957162"/>
            <a:ext cx="1131074" cy="1131074"/>
            <a:chOff x="0" y="0"/>
            <a:chExt cx="812800" cy="812800"/>
          </a:xfrm>
        </p:grpSpPr>
        <p:sp>
          <p:nvSpPr>
            <p:cNvPr id="3" name="Freeform 3"/>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BFB"/>
            </a:solidFill>
            <a:ln w="38100" cap="sq">
              <a:solidFill>
                <a:srgbClr val="000000"/>
              </a:solidFill>
              <a:prstDash val="solid"/>
              <a:miter/>
            </a:ln>
          </p:spPr>
        </p:sp>
        <p:sp>
          <p:nvSpPr>
            <p:cNvPr id="4" name="TextBox 4"/>
            <p:cNvSpPr txBox="1"/>
            <p:nvPr/>
          </p:nvSpPr>
          <p:spPr bwMode="auto">
            <a:xfrm>
              <a:off x="76200" y="38100"/>
              <a:ext cx="660400" cy="698500"/>
            </a:xfrm>
            <a:prstGeom prst="rect">
              <a:avLst/>
            </a:prstGeom>
            <a:grpFill/>
          </p:spPr>
          <p:txBody>
            <a:bodyPr lIns="50800" tIns="50800" rIns="50800" bIns="50800" rtlCol="0" anchor="ctr"/>
            <a:lstStyle/>
            <a:p>
              <a:pPr algn="ctr">
                <a:lnSpc>
                  <a:spcPts val="3079"/>
                </a:lnSpc>
                <a:defRPr/>
              </a:pPr>
              <a:endParaRPr/>
            </a:p>
          </p:txBody>
        </p:sp>
      </p:grpSp>
      <p:grpSp>
        <p:nvGrpSpPr>
          <p:cNvPr id="343821313" name="Group 5"/>
          <p:cNvGrpSpPr/>
          <p:nvPr/>
        </p:nvGrpSpPr>
        <p:grpSpPr bwMode="auto">
          <a:xfrm rot="0">
            <a:off x="11546946" y="2957162"/>
            <a:ext cx="1131074" cy="1131074"/>
            <a:chOff x="0" y="0"/>
            <a:chExt cx="812800" cy="812800"/>
          </a:xfrm>
        </p:grpSpPr>
        <p:sp>
          <p:nvSpPr>
            <p:cNvPr id="6" name="Freeform 6"/>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7" name="TextBox 7"/>
            <p:cNvSpPr txBox="1"/>
            <p:nvPr/>
          </p:nvSpPr>
          <p:spPr bwMode="auto">
            <a:xfrm>
              <a:off x="76200" y="38100"/>
              <a:ext cx="660400" cy="698500"/>
            </a:xfrm>
            <a:prstGeom prst="rect">
              <a:avLst/>
            </a:prstGeom>
            <a:grpFill/>
          </p:spPr>
          <p:txBody>
            <a:bodyPr lIns="50800" tIns="50800" rIns="50800" bIns="50800" rtlCol="0" anchor="ctr"/>
            <a:lstStyle/>
            <a:p>
              <a:pPr algn="ctr">
                <a:lnSpc>
                  <a:spcPts val="3079"/>
                </a:lnSpc>
                <a:defRPr/>
              </a:pPr>
              <a:endParaRPr/>
            </a:p>
          </p:txBody>
        </p:sp>
      </p:grpSp>
      <p:grpSp>
        <p:nvGrpSpPr>
          <p:cNvPr id="640664970" name="Group 8"/>
          <p:cNvGrpSpPr/>
          <p:nvPr/>
        </p:nvGrpSpPr>
        <p:grpSpPr bwMode="auto">
          <a:xfrm rot="0">
            <a:off x="5892265" y="5209004"/>
            <a:ext cx="1131074" cy="1131074"/>
            <a:chOff x="0" y="0"/>
            <a:chExt cx="812800" cy="812800"/>
          </a:xfrm>
        </p:grpSpPr>
        <p:sp>
          <p:nvSpPr>
            <p:cNvPr id="9" name="Freeform 9"/>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0" name="TextBox 10"/>
            <p:cNvSpPr txBox="1"/>
            <p:nvPr/>
          </p:nvSpPr>
          <p:spPr bwMode="auto">
            <a:xfrm>
              <a:off x="76200" y="38100"/>
              <a:ext cx="660400" cy="698500"/>
            </a:xfrm>
            <a:prstGeom prst="rect">
              <a:avLst/>
            </a:prstGeom>
            <a:grpFill/>
          </p:spPr>
          <p:txBody>
            <a:bodyPr lIns="50800" tIns="50800" rIns="50800" bIns="50800" rtlCol="0" anchor="ctr"/>
            <a:lstStyle/>
            <a:p>
              <a:pPr algn="ctr">
                <a:lnSpc>
                  <a:spcPts val="3079"/>
                </a:lnSpc>
                <a:defRPr/>
              </a:pPr>
              <a:endParaRPr/>
            </a:p>
          </p:txBody>
        </p:sp>
      </p:grpSp>
      <p:grpSp>
        <p:nvGrpSpPr>
          <p:cNvPr id="721072141" name="Group 11"/>
          <p:cNvGrpSpPr/>
          <p:nvPr/>
        </p:nvGrpSpPr>
        <p:grpSpPr bwMode="auto">
          <a:xfrm rot="0">
            <a:off x="8578463" y="6163048"/>
            <a:ext cx="1131074" cy="1131074"/>
            <a:chOff x="0" y="0"/>
            <a:chExt cx="812800" cy="812800"/>
          </a:xfrm>
        </p:grpSpPr>
        <p:sp>
          <p:nvSpPr>
            <p:cNvPr id="12" name="Freeform 12"/>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3" name="TextBox 13"/>
            <p:cNvSpPr txBox="1"/>
            <p:nvPr/>
          </p:nvSpPr>
          <p:spPr bwMode="auto">
            <a:xfrm>
              <a:off x="76200" y="38100"/>
              <a:ext cx="660400" cy="698500"/>
            </a:xfrm>
            <a:prstGeom prst="rect">
              <a:avLst/>
            </a:prstGeom>
            <a:grpFill/>
          </p:spPr>
          <p:txBody>
            <a:bodyPr lIns="50800" tIns="50800" rIns="50800" bIns="50800" rtlCol="0" anchor="ctr"/>
            <a:lstStyle/>
            <a:p>
              <a:pPr algn="ctr">
                <a:lnSpc>
                  <a:spcPts val="3079"/>
                </a:lnSpc>
                <a:defRPr/>
              </a:pPr>
              <a:endParaRPr/>
            </a:p>
          </p:txBody>
        </p:sp>
      </p:grpSp>
      <p:grpSp>
        <p:nvGrpSpPr>
          <p:cNvPr id="622578149" name="Group 14"/>
          <p:cNvGrpSpPr/>
          <p:nvPr/>
        </p:nvGrpSpPr>
        <p:grpSpPr bwMode="auto">
          <a:xfrm rot="0">
            <a:off x="11270721" y="5209004"/>
            <a:ext cx="1131074" cy="1131074"/>
            <a:chOff x="0" y="0"/>
            <a:chExt cx="812800" cy="812800"/>
          </a:xfrm>
        </p:grpSpPr>
        <p:sp>
          <p:nvSpPr>
            <p:cNvPr id="15" name="Freeform 15"/>
            <p:cNvSpPr/>
            <p:nvPr/>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6" name="TextBox 16"/>
            <p:cNvSpPr txBox="1"/>
            <p:nvPr/>
          </p:nvSpPr>
          <p:spPr bwMode="auto">
            <a:xfrm>
              <a:off x="76200" y="38100"/>
              <a:ext cx="660400" cy="698500"/>
            </a:xfrm>
            <a:prstGeom prst="rect">
              <a:avLst/>
            </a:prstGeom>
            <a:grpFill/>
          </p:spPr>
          <p:txBody>
            <a:bodyPr lIns="50800" tIns="50800" rIns="50800" bIns="50800" rtlCol="0" anchor="ctr"/>
            <a:lstStyle/>
            <a:p>
              <a:pPr algn="ctr">
                <a:lnSpc>
                  <a:spcPts val="3079"/>
                </a:lnSpc>
                <a:defRPr/>
              </a:pPr>
              <a:endParaRPr/>
            </a:p>
          </p:txBody>
        </p:sp>
      </p:grpSp>
      <p:sp>
        <p:nvSpPr>
          <p:cNvPr id="1335214168" name="AutoShape 17"/>
          <p:cNvSpPr/>
          <p:nvPr/>
        </p:nvSpPr>
        <p:spPr bwMode="auto">
          <a:xfrm>
            <a:off x="6734390" y="3609785"/>
            <a:ext cx="1160011" cy="180757"/>
          </a:xfrm>
          <a:prstGeom prst="line">
            <a:avLst/>
          </a:prstGeom>
          <a:ln w="28575" cap="flat">
            <a:solidFill>
              <a:srgbClr val="3C5679"/>
            </a:solidFill>
            <a:prstDash val="sysDash"/>
            <a:headEnd type="none" w="sm" len="sm"/>
            <a:tailEnd type="none" w="sm" len="sm"/>
          </a:ln>
        </p:spPr>
      </p:sp>
      <p:sp>
        <p:nvSpPr>
          <p:cNvPr id="1611264250" name="AutoShape 18"/>
          <p:cNvSpPr/>
          <p:nvPr/>
        </p:nvSpPr>
        <p:spPr bwMode="auto">
          <a:xfrm flipV="1">
            <a:off x="6928530" y="4655518"/>
            <a:ext cx="1209230" cy="805470"/>
          </a:xfrm>
          <a:prstGeom prst="line">
            <a:avLst/>
          </a:prstGeom>
          <a:ln w="28575" cap="flat">
            <a:solidFill>
              <a:srgbClr val="3C5679"/>
            </a:solidFill>
            <a:prstDash val="sysDash"/>
            <a:headEnd type="none" w="sm" len="sm"/>
            <a:tailEnd type="none" w="sm" len="sm"/>
          </a:ln>
        </p:spPr>
      </p:sp>
      <p:sp>
        <p:nvSpPr>
          <p:cNvPr id="1468795368" name="AutoShape 19"/>
          <p:cNvSpPr/>
          <p:nvPr/>
        </p:nvSpPr>
        <p:spPr bwMode="auto">
          <a:xfrm flipV="1">
            <a:off x="9144000" y="5247042"/>
            <a:ext cx="0" cy="916006"/>
          </a:xfrm>
          <a:prstGeom prst="line">
            <a:avLst/>
          </a:prstGeom>
          <a:ln w="28575" cap="flat">
            <a:solidFill>
              <a:srgbClr val="3C5679"/>
            </a:solidFill>
            <a:prstDash val="sysDash"/>
            <a:headEnd type="none" w="sm" len="sm"/>
            <a:tailEnd type="none" w="sm" len="sm"/>
          </a:ln>
        </p:spPr>
      </p:sp>
      <p:sp>
        <p:nvSpPr>
          <p:cNvPr id="596888682" name="AutoShape 20"/>
          <p:cNvSpPr/>
          <p:nvPr/>
        </p:nvSpPr>
        <p:spPr bwMode="auto">
          <a:xfrm flipH="1" flipV="1">
            <a:off x="10151127" y="4654599"/>
            <a:ext cx="1214078" cy="806879"/>
          </a:xfrm>
          <a:prstGeom prst="line">
            <a:avLst/>
          </a:prstGeom>
          <a:ln w="28575" cap="flat">
            <a:solidFill>
              <a:srgbClr val="3C5679"/>
            </a:solidFill>
            <a:prstDash val="sysDash"/>
            <a:headEnd type="none" w="sm" len="sm"/>
            <a:tailEnd type="none" w="sm" len="sm"/>
          </a:ln>
        </p:spPr>
      </p:sp>
      <p:sp>
        <p:nvSpPr>
          <p:cNvPr id="1575302907" name="AutoShape 21"/>
          <p:cNvSpPr/>
          <p:nvPr/>
        </p:nvSpPr>
        <p:spPr bwMode="auto">
          <a:xfrm flipH="1">
            <a:off x="10393788" y="3609785"/>
            <a:ext cx="1159822" cy="180728"/>
          </a:xfrm>
          <a:prstGeom prst="line">
            <a:avLst/>
          </a:prstGeom>
          <a:ln w="28575" cap="flat">
            <a:solidFill>
              <a:srgbClr val="3C5679"/>
            </a:solidFill>
            <a:prstDash val="sysDash"/>
            <a:headEnd type="none" w="sm" len="sm"/>
            <a:tailEnd type="none" w="sm" len="sm"/>
          </a:ln>
        </p:spPr>
      </p:sp>
      <p:sp>
        <p:nvSpPr>
          <p:cNvPr id="1411730370" name="Freeform 22"/>
          <p:cNvSpPr/>
          <p:nvPr/>
        </p:nvSpPr>
        <p:spPr bwMode="auto">
          <a:xfrm rot="0" flipH="0" flipV="0">
            <a:off x="5893231" y="3240414"/>
            <a:ext cx="564571" cy="564571"/>
          </a:xfrm>
          <a:custGeom>
            <a:avLst/>
            <a:gdLst/>
            <a:ahLst/>
            <a:cxnLst/>
            <a:rect l="l" t="t" r="r" b="b"/>
            <a:pathLst>
              <a:path w="564571" h="564571" fill="norm" stroke="1" extrusionOk="0">
                <a:moveTo>
                  <a:pt x="0" y="0"/>
                </a:moveTo>
                <a:lnTo>
                  <a:pt x="564571" y="0"/>
                </a:lnTo>
                <a:lnTo>
                  <a:pt x="564571" y="564571"/>
                </a:lnTo>
                <a:lnTo>
                  <a:pt x="0" y="564571"/>
                </a:lnTo>
                <a:lnTo>
                  <a:pt x="0" y="0"/>
                </a:lnTo>
                <a:close/>
              </a:path>
            </a:pathLst>
          </a:custGeom>
          <a:blipFill>
            <a:blip r:embed="rId3"/>
            <a:srcRect l="0" t="0" r="0" b="0"/>
            <a:stretch/>
          </a:blipFill>
        </p:spPr>
      </p:sp>
      <p:sp>
        <p:nvSpPr>
          <p:cNvPr id="1161295261" name="Freeform 23"/>
          <p:cNvSpPr/>
          <p:nvPr/>
        </p:nvSpPr>
        <p:spPr bwMode="auto">
          <a:xfrm rot="0" flipH="0" flipV="0">
            <a:off x="6183626" y="5500365"/>
            <a:ext cx="548353" cy="548353"/>
          </a:xfrm>
          <a:custGeom>
            <a:avLst/>
            <a:gdLst/>
            <a:ahLst/>
            <a:cxnLst/>
            <a:rect l="l" t="t" r="r" b="b"/>
            <a:pathLst>
              <a:path w="548353" h="548353" fill="norm" stroke="1" extrusionOk="0">
                <a:moveTo>
                  <a:pt x="0" y="0"/>
                </a:moveTo>
                <a:lnTo>
                  <a:pt x="548353" y="0"/>
                </a:lnTo>
                <a:lnTo>
                  <a:pt x="548353" y="548353"/>
                </a:lnTo>
                <a:lnTo>
                  <a:pt x="0" y="548353"/>
                </a:lnTo>
                <a:lnTo>
                  <a:pt x="0" y="0"/>
                </a:lnTo>
                <a:close/>
              </a:path>
            </a:pathLst>
          </a:custGeom>
          <a:blipFill>
            <a:blip r:embed="rId5"/>
            <a:srcRect l="0" t="0" r="0" b="0"/>
            <a:stretch/>
          </a:blipFill>
        </p:spPr>
      </p:sp>
      <p:sp>
        <p:nvSpPr>
          <p:cNvPr id="488788821" name="Freeform 24"/>
          <p:cNvSpPr/>
          <p:nvPr/>
        </p:nvSpPr>
        <p:spPr bwMode="auto">
          <a:xfrm rot="0" flipH="0" flipV="0">
            <a:off x="8863109" y="6487721"/>
            <a:ext cx="561781" cy="481728"/>
          </a:xfrm>
          <a:custGeom>
            <a:avLst/>
            <a:gdLst/>
            <a:ahLst/>
            <a:cxnLst/>
            <a:rect l="l" t="t" r="r" b="b"/>
            <a:pathLst>
              <a:path w="561781" h="481728" fill="norm" stroke="1" extrusionOk="0">
                <a:moveTo>
                  <a:pt x="0" y="0"/>
                </a:moveTo>
                <a:lnTo>
                  <a:pt x="561782" y="0"/>
                </a:lnTo>
                <a:lnTo>
                  <a:pt x="561782" y="481728"/>
                </a:lnTo>
                <a:lnTo>
                  <a:pt x="0" y="481728"/>
                </a:lnTo>
                <a:lnTo>
                  <a:pt x="0" y="0"/>
                </a:lnTo>
                <a:close/>
              </a:path>
            </a:pathLst>
          </a:custGeom>
          <a:blipFill>
            <a:blip r:embed="rId7"/>
            <a:srcRect l="0" t="0" r="0" b="0"/>
            <a:stretch/>
          </a:blipFill>
        </p:spPr>
      </p:sp>
      <p:sp>
        <p:nvSpPr>
          <p:cNvPr id="236927975" name="Freeform 25"/>
          <p:cNvSpPr/>
          <p:nvPr/>
        </p:nvSpPr>
        <p:spPr bwMode="auto">
          <a:xfrm rot="0" flipH="0" flipV="0">
            <a:off x="11543726" y="5502852"/>
            <a:ext cx="585065" cy="543379"/>
          </a:xfrm>
          <a:custGeom>
            <a:avLst/>
            <a:gdLst/>
            <a:ahLst/>
            <a:cxnLst/>
            <a:rect l="l" t="t" r="r" b="b"/>
            <a:pathLst>
              <a:path w="585065" h="543379" fill="norm" stroke="1" extrusionOk="0">
                <a:moveTo>
                  <a:pt x="0" y="0"/>
                </a:moveTo>
                <a:lnTo>
                  <a:pt x="585065" y="0"/>
                </a:lnTo>
                <a:lnTo>
                  <a:pt x="585065" y="543379"/>
                </a:lnTo>
                <a:lnTo>
                  <a:pt x="0" y="543379"/>
                </a:lnTo>
                <a:lnTo>
                  <a:pt x="0" y="0"/>
                </a:lnTo>
                <a:close/>
              </a:path>
            </a:pathLst>
          </a:custGeom>
          <a:blipFill>
            <a:blip r:embed="rId9"/>
            <a:srcRect l="0" t="0" r="0" b="0"/>
            <a:stretch/>
          </a:blipFill>
        </p:spPr>
      </p:sp>
      <p:sp>
        <p:nvSpPr>
          <p:cNvPr id="230948858" name="Freeform 26"/>
          <p:cNvSpPr/>
          <p:nvPr/>
        </p:nvSpPr>
        <p:spPr bwMode="auto">
          <a:xfrm rot="0" flipH="0" flipV="0">
            <a:off x="11795040" y="3273109"/>
            <a:ext cx="634888" cy="499181"/>
          </a:xfrm>
          <a:custGeom>
            <a:avLst/>
            <a:gdLst/>
            <a:ahLst/>
            <a:cxnLst/>
            <a:rect l="l" t="t" r="r" b="b"/>
            <a:pathLst>
              <a:path w="634888" h="499181" fill="norm" stroke="1" extrusionOk="0">
                <a:moveTo>
                  <a:pt x="0" y="0"/>
                </a:moveTo>
                <a:lnTo>
                  <a:pt x="634888" y="0"/>
                </a:lnTo>
                <a:lnTo>
                  <a:pt x="634888" y="499181"/>
                </a:lnTo>
                <a:lnTo>
                  <a:pt x="0" y="499181"/>
                </a:lnTo>
                <a:lnTo>
                  <a:pt x="0" y="0"/>
                </a:lnTo>
                <a:close/>
              </a:path>
            </a:pathLst>
          </a:custGeom>
          <a:blipFill>
            <a:blip r:embed="rId11"/>
            <a:srcRect l="0" t="0" r="0" b="0"/>
            <a:stretch/>
          </a:blipFill>
        </p:spPr>
      </p:sp>
      <p:sp>
        <p:nvSpPr>
          <p:cNvPr id="525778591" name="Freeform 27"/>
          <p:cNvSpPr/>
          <p:nvPr/>
        </p:nvSpPr>
        <p:spPr bwMode="auto">
          <a:xfrm rot="950734" flipH="0" flipV="0">
            <a:off x="-350329" y="9953366"/>
            <a:ext cx="1601828" cy="588672"/>
          </a:xfrm>
          <a:custGeom>
            <a:avLst/>
            <a:gdLst/>
            <a:ahLst/>
            <a:cxnLst/>
            <a:rect l="l" t="t" r="r" b="b"/>
            <a:pathLst>
              <a:path w="1601828" h="588672" fill="norm" stroke="1" extrusionOk="0">
                <a:moveTo>
                  <a:pt x="0" y="0"/>
                </a:moveTo>
                <a:lnTo>
                  <a:pt x="1601828" y="0"/>
                </a:lnTo>
                <a:lnTo>
                  <a:pt x="1601828" y="588672"/>
                </a:lnTo>
                <a:lnTo>
                  <a:pt x="0" y="588672"/>
                </a:lnTo>
                <a:lnTo>
                  <a:pt x="0" y="0"/>
                </a:lnTo>
                <a:close/>
              </a:path>
            </a:pathLst>
          </a:custGeom>
          <a:blipFill>
            <a:blip r:embed="rId13"/>
            <a:srcRect l="0" t="0" r="0" b="0"/>
            <a:stretch/>
          </a:blipFill>
        </p:spPr>
      </p:sp>
      <p:sp>
        <p:nvSpPr>
          <p:cNvPr id="1605160829" name="Freeform 28"/>
          <p:cNvSpPr/>
          <p:nvPr/>
        </p:nvSpPr>
        <p:spPr bwMode="auto">
          <a:xfrm rot="0" flipH="0" flipV="0">
            <a:off x="7894401" y="2620053"/>
            <a:ext cx="2824635" cy="2796389"/>
          </a:xfrm>
          <a:custGeom>
            <a:avLst/>
            <a:gdLst/>
            <a:ahLst/>
            <a:cxnLst/>
            <a:rect l="l" t="t" r="r" b="b"/>
            <a:pathLst>
              <a:path w="2824635" h="2796389" fill="norm" stroke="1" extrusionOk="0">
                <a:moveTo>
                  <a:pt x="0" y="0"/>
                </a:moveTo>
                <a:lnTo>
                  <a:pt x="2824635" y="0"/>
                </a:lnTo>
                <a:lnTo>
                  <a:pt x="2824635" y="2796389"/>
                </a:lnTo>
                <a:lnTo>
                  <a:pt x="0" y="2796389"/>
                </a:lnTo>
                <a:lnTo>
                  <a:pt x="0" y="0"/>
                </a:lnTo>
                <a:close/>
              </a:path>
            </a:pathLst>
          </a:custGeom>
          <a:blipFill>
            <a:blip r:embed="rId15"/>
            <a:srcRect l="0" t="0" r="0" b="0"/>
            <a:stretch/>
          </a:blipFill>
        </p:spPr>
      </p:sp>
      <p:sp>
        <p:nvSpPr>
          <p:cNvPr id="1502791277" name="Freeform 29"/>
          <p:cNvSpPr/>
          <p:nvPr/>
        </p:nvSpPr>
        <p:spPr bwMode="auto">
          <a:xfrm rot="0" flipH="0" flipV="0">
            <a:off x="5882495" y="3064363"/>
            <a:ext cx="575307" cy="909575"/>
          </a:xfrm>
          <a:custGeom>
            <a:avLst/>
            <a:gdLst/>
            <a:ahLst/>
            <a:cxnLst/>
            <a:rect l="l" t="t" r="r" b="b"/>
            <a:pathLst>
              <a:path w="575307" h="909576" fill="norm" stroke="1" extrusionOk="0">
                <a:moveTo>
                  <a:pt x="0" y="0"/>
                </a:moveTo>
                <a:lnTo>
                  <a:pt x="575307" y="0"/>
                </a:lnTo>
                <a:lnTo>
                  <a:pt x="575307" y="909576"/>
                </a:lnTo>
                <a:lnTo>
                  <a:pt x="0" y="909576"/>
                </a:lnTo>
                <a:lnTo>
                  <a:pt x="0" y="0"/>
                </a:lnTo>
                <a:close/>
              </a:path>
            </a:pathLst>
          </a:custGeom>
          <a:blipFill>
            <a:blip r:embed="rId17"/>
            <a:srcRect l="0" t="0" r="0" b="0"/>
            <a:stretch/>
          </a:blipFill>
        </p:spPr>
      </p:sp>
      <p:sp>
        <p:nvSpPr>
          <p:cNvPr id="1971517967" name="Freeform 30"/>
          <p:cNvSpPr/>
          <p:nvPr/>
        </p:nvSpPr>
        <p:spPr bwMode="auto">
          <a:xfrm rot="0" flipH="0" flipV="0">
            <a:off x="6096879" y="5410745"/>
            <a:ext cx="739027" cy="708542"/>
          </a:xfrm>
          <a:custGeom>
            <a:avLst/>
            <a:gdLst/>
            <a:ahLst/>
            <a:cxnLst/>
            <a:rect l="l" t="t" r="r" b="b"/>
            <a:pathLst>
              <a:path w="739027" h="708542" fill="norm" stroke="1" extrusionOk="0">
                <a:moveTo>
                  <a:pt x="0" y="0"/>
                </a:moveTo>
                <a:lnTo>
                  <a:pt x="739027" y="0"/>
                </a:lnTo>
                <a:lnTo>
                  <a:pt x="739027" y="708543"/>
                </a:lnTo>
                <a:lnTo>
                  <a:pt x="0" y="708543"/>
                </a:lnTo>
                <a:lnTo>
                  <a:pt x="0" y="0"/>
                </a:lnTo>
                <a:close/>
              </a:path>
            </a:pathLst>
          </a:custGeom>
          <a:blipFill>
            <a:blip r:embed="rId19"/>
            <a:srcRect l="0" t="0" r="0" b="0"/>
            <a:stretch/>
          </a:blipFill>
        </p:spPr>
      </p:sp>
      <p:sp>
        <p:nvSpPr>
          <p:cNvPr id="522635005" name="Freeform 31"/>
          <p:cNvSpPr/>
          <p:nvPr/>
        </p:nvSpPr>
        <p:spPr bwMode="auto">
          <a:xfrm rot="0" flipH="0" flipV="0">
            <a:off x="8819705" y="6378009"/>
            <a:ext cx="683677" cy="683677"/>
          </a:xfrm>
          <a:custGeom>
            <a:avLst/>
            <a:gdLst/>
            <a:ahLst/>
            <a:cxnLst/>
            <a:rect l="l" t="t" r="r" b="b"/>
            <a:pathLst>
              <a:path w="683677" h="683677" fill="norm" stroke="1" extrusionOk="0">
                <a:moveTo>
                  <a:pt x="0" y="0"/>
                </a:moveTo>
                <a:lnTo>
                  <a:pt x="683678" y="0"/>
                </a:lnTo>
                <a:lnTo>
                  <a:pt x="683678" y="683678"/>
                </a:lnTo>
                <a:lnTo>
                  <a:pt x="0" y="683678"/>
                </a:lnTo>
                <a:lnTo>
                  <a:pt x="0" y="0"/>
                </a:lnTo>
                <a:close/>
              </a:path>
            </a:pathLst>
          </a:custGeom>
          <a:blipFill>
            <a:blip r:embed="rId20"/>
            <a:srcRect l="0" t="0" r="0" b="0"/>
            <a:stretch/>
          </a:blipFill>
        </p:spPr>
      </p:sp>
      <p:sp>
        <p:nvSpPr>
          <p:cNvPr id="793850383" name="Freeform 32"/>
          <p:cNvSpPr/>
          <p:nvPr/>
        </p:nvSpPr>
        <p:spPr bwMode="auto">
          <a:xfrm rot="0" flipH="0" flipV="0">
            <a:off x="11537421" y="5488043"/>
            <a:ext cx="689002" cy="560675"/>
          </a:xfrm>
          <a:custGeom>
            <a:avLst/>
            <a:gdLst/>
            <a:ahLst/>
            <a:cxnLst/>
            <a:rect l="l" t="t" r="r" b="b"/>
            <a:pathLst>
              <a:path w="689002" h="560675" fill="norm" stroke="1" extrusionOk="0">
                <a:moveTo>
                  <a:pt x="0" y="0"/>
                </a:moveTo>
                <a:lnTo>
                  <a:pt x="689002" y="0"/>
                </a:lnTo>
                <a:lnTo>
                  <a:pt x="689002" y="560675"/>
                </a:lnTo>
                <a:lnTo>
                  <a:pt x="0" y="560675"/>
                </a:lnTo>
                <a:lnTo>
                  <a:pt x="0" y="0"/>
                </a:lnTo>
                <a:close/>
              </a:path>
            </a:pathLst>
          </a:custGeom>
          <a:blipFill>
            <a:blip r:embed="rId22"/>
            <a:srcRect l="0" t="0" r="0" b="0"/>
            <a:stretch/>
          </a:blipFill>
        </p:spPr>
      </p:sp>
      <p:sp>
        <p:nvSpPr>
          <p:cNvPr id="1702896782" name="Freeform 33"/>
          <p:cNvSpPr/>
          <p:nvPr/>
        </p:nvSpPr>
        <p:spPr bwMode="auto">
          <a:xfrm rot="0" flipH="0" flipV="0">
            <a:off x="11757101" y="3232581"/>
            <a:ext cx="743381" cy="572403"/>
          </a:xfrm>
          <a:custGeom>
            <a:avLst/>
            <a:gdLst/>
            <a:ahLst/>
            <a:cxnLst/>
            <a:rect l="l" t="t" r="r" b="b"/>
            <a:pathLst>
              <a:path w="743381" h="572403" fill="norm" stroke="1" extrusionOk="0">
                <a:moveTo>
                  <a:pt x="0" y="0"/>
                </a:moveTo>
                <a:lnTo>
                  <a:pt x="743381" y="0"/>
                </a:lnTo>
                <a:lnTo>
                  <a:pt x="743381" y="572404"/>
                </a:lnTo>
                <a:lnTo>
                  <a:pt x="0" y="572404"/>
                </a:lnTo>
                <a:lnTo>
                  <a:pt x="0" y="0"/>
                </a:lnTo>
                <a:close/>
              </a:path>
            </a:pathLst>
          </a:custGeom>
          <a:blipFill>
            <a:blip r:embed="rId24"/>
            <a:srcRect l="0" t="0" r="0" b="0"/>
            <a:stretch/>
          </a:blipFill>
        </p:spPr>
      </p:sp>
      <p:sp>
        <p:nvSpPr>
          <p:cNvPr id="1086848722" name="TextBox 34"/>
          <p:cNvSpPr txBox="1"/>
          <p:nvPr/>
        </p:nvSpPr>
        <p:spPr bwMode="auto">
          <a:xfrm rot="0">
            <a:off x="1028700" y="2919062"/>
            <a:ext cx="4241322" cy="763270"/>
          </a:xfrm>
          <a:prstGeom prst="rect">
            <a:avLst/>
          </a:prstGeom>
        </p:spPr>
        <p:txBody>
          <a:bodyPr lIns="0" tIns="0" rIns="0" bIns="0" rtlCol="0" anchor="t">
            <a:spAutoFit/>
          </a:bodyPr>
          <a:lstStyle/>
          <a:p>
            <a:pPr marL="0" lvl="1" indent="0" algn="l">
              <a:lnSpc>
                <a:spcPts val="3079"/>
              </a:lnSpc>
              <a:spcBef>
                <a:spcPts val="0"/>
              </a:spcBef>
              <a:defRPr/>
            </a:pPr>
            <a:r>
              <a:rPr lang="en-US" sz="2200" b="1">
                <a:solidFill>
                  <a:srgbClr val="0D0D0D"/>
                </a:solidFill>
                <a:latin typeface="Montserrat Bold"/>
                <a:ea typeface="Montserrat Bold"/>
                <a:cs typeface="Montserrat Bold"/>
              </a:rPr>
              <a:t>Augmentation des températures</a:t>
            </a:r>
            <a:endParaRPr/>
          </a:p>
        </p:txBody>
      </p:sp>
      <p:sp>
        <p:nvSpPr>
          <p:cNvPr id="1716977880" name="TextBox 35"/>
          <p:cNvSpPr txBox="1"/>
          <p:nvPr/>
        </p:nvSpPr>
        <p:spPr bwMode="auto">
          <a:xfrm rot="0">
            <a:off x="991800" y="4300796"/>
            <a:ext cx="5020376" cy="1202056"/>
          </a:xfrm>
          <a:prstGeom prst="rect">
            <a:avLst/>
          </a:prstGeom>
        </p:spPr>
        <p:txBody>
          <a:bodyPr lIns="0" tIns="0" rIns="0" bIns="0" rtlCol="0" anchor="t">
            <a:spAutoFit/>
          </a:bodyPr>
          <a:lstStyle/>
          <a:p>
            <a:pPr marL="0" lvl="0" indent="0" algn="just">
              <a:lnSpc>
                <a:spcPts val="3299"/>
              </a:lnSpc>
              <a:spcBef>
                <a:spcPts val="0"/>
              </a:spcBef>
              <a:defRPr/>
            </a:pPr>
            <a:r>
              <a:rPr lang="en-US" sz="2200">
                <a:solidFill>
                  <a:srgbClr val="3B3B3B"/>
                </a:solidFill>
                <a:latin typeface="Canva Sans"/>
                <a:ea typeface="Canva Sans"/>
                <a:cs typeface="Canva Sans"/>
              </a:rPr>
              <a:t>H</a:t>
            </a:r>
            <a:r>
              <a:rPr lang="en-US" sz="2200" u="none" strike="noStrike">
                <a:solidFill>
                  <a:srgbClr val="3B3B3B"/>
                </a:solidFill>
                <a:latin typeface="Canva Sans"/>
                <a:ea typeface="Canva Sans"/>
                <a:cs typeface="Canva Sans"/>
              </a:rPr>
              <a:t>a</a:t>
            </a:r>
            <a:r>
              <a:rPr lang="en-US" sz="2200" u="none" strike="noStrike">
                <a:solidFill>
                  <a:srgbClr val="3B3B3B"/>
                </a:solidFill>
                <a:latin typeface="Canva Sans"/>
                <a:ea typeface="Canva Sans"/>
                <a:cs typeface="Canva Sans"/>
              </a:rPr>
              <a:t>us</a:t>
            </a:r>
            <a:r>
              <a:rPr lang="en-US" sz="2200" u="none" strike="noStrike">
                <a:solidFill>
                  <a:srgbClr val="3B3B3B"/>
                </a:solidFill>
                <a:latin typeface="Canva Sans"/>
                <a:ea typeface="Canva Sans"/>
                <a:cs typeface="Canva Sans"/>
              </a:rPr>
              <a:t>se</a:t>
            </a:r>
            <a:r>
              <a:rPr lang="en-US" sz="2200" u="none" strike="noStrike">
                <a:solidFill>
                  <a:srgbClr val="3B3B3B"/>
                </a:solidFill>
                <a:latin typeface="Canva Sans"/>
                <a:ea typeface="Canva Sans"/>
                <a:cs typeface="Canva Sans"/>
              </a:rPr>
              <a:t> de</a:t>
            </a:r>
            <a:r>
              <a:rPr lang="en-US" sz="2200" u="none" strike="noStrike">
                <a:solidFill>
                  <a:srgbClr val="3B3B3B"/>
                </a:solidFill>
                <a:latin typeface="Canva Sans"/>
                <a:ea typeface="Canva Sans"/>
                <a:cs typeface="Canva Sans"/>
              </a:rPr>
              <a:t>s </a:t>
            </a:r>
            <a:r>
              <a:rPr lang="en-US" sz="2200" u="none" strike="noStrike">
                <a:solidFill>
                  <a:srgbClr val="3B3B3B"/>
                </a:solidFill>
                <a:latin typeface="Canva Sans"/>
                <a:ea typeface="Canva Sans"/>
                <a:cs typeface="Canva Sans"/>
              </a:rPr>
              <a:t>tempér</a:t>
            </a:r>
            <a:r>
              <a:rPr lang="en-US" sz="2200" u="none" strike="noStrike">
                <a:solidFill>
                  <a:srgbClr val="3B3B3B"/>
                </a:solidFill>
                <a:latin typeface="Canva Sans"/>
                <a:ea typeface="Canva Sans"/>
                <a:cs typeface="Canva Sans"/>
              </a:rPr>
              <a:t>a</a:t>
            </a:r>
            <a:r>
              <a:rPr lang="en-US" sz="2200" u="none" strike="noStrike">
                <a:solidFill>
                  <a:srgbClr val="3B3B3B"/>
                </a:solidFill>
                <a:latin typeface="Canva Sans"/>
                <a:ea typeface="Canva Sans"/>
                <a:cs typeface="Canva Sans"/>
              </a:rPr>
              <a:t>tu</a:t>
            </a:r>
            <a:r>
              <a:rPr lang="en-US" sz="2200" u="none" strike="noStrike">
                <a:solidFill>
                  <a:srgbClr val="3B3B3B"/>
                </a:solidFill>
                <a:latin typeface="Canva Sans"/>
                <a:ea typeface="Canva Sans"/>
                <a:cs typeface="Canva Sans"/>
              </a:rPr>
              <a:t>re</a:t>
            </a:r>
            <a:r>
              <a:rPr lang="en-US" sz="2200" u="none" strike="noStrike">
                <a:solidFill>
                  <a:srgbClr val="3B3B3B"/>
                </a:solidFill>
                <a:latin typeface="Canva Sans"/>
                <a:ea typeface="Canva Sans"/>
                <a:cs typeface="Canva Sans"/>
              </a:rPr>
              <a:t>s</a:t>
            </a:r>
            <a:r>
              <a:rPr lang="en-US" sz="2200" u="none" strike="noStrike">
                <a:solidFill>
                  <a:srgbClr val="3B3B3B"/>
                </a:solidFill>
                <a:latin typeface="Canva Sans"/>
                <a:ea typeface="Canva Sans"/>
                <a:cs typeface="Canva Sans"/>
              </a:rPr>
              <a:t> m</a:t>
            </a:r>
            <a:r>
              <a:rPr lang="en-US" sz="2200" u="none" strike="noStrike">
                <a:solidFill>
                  <a:srgbClr val="3B3B3B"/>
                </a:solidFill>
                <a:latin typeface="Canva Sans"/>
                <a:ea typeface="Canva Sans"/>
                <a:cs typeface="Canva Sans"/>
              </a:rPr>
              <a:t>oyen</a:t>
            </a:r>
            <a:r>
              <a:rPr lang="en-US" sz="2200" u="none" strike="noStrike">
                <a:solidFill>
                  <a:srgbClr val="3B3B3B"/>
                </a:solidFill>
                <a:latin typeface="Canva Sans"/>
                <a:ea typeface="Canva Sans"/>
                <a:cs typeface="Canva Sans"/>
              </a:rPr>
              <a:t>n</a:t>
            </a:r>
            <a:r>
              <a:rPr lang="en-US" sz="2200" u="none" strike="noStrike">
                <a:solidFill>
                  <a:srgbClr val="3B3B3B"/>
                </a:solidFill>
                <a:latin typeface="Canva Sans"/>
                <a:ea typeface="Canva Sans"/>
                <a:cs typeface="Canva Sans"/>
              </a:rPr>
              <a:t>es de </a:t>
            </a:r>
            <a:r>
              <a:rPr lang="en-US" sz="2200" b="1" u="none" strike="noStrike">
                <a:solidFill>
                  <a:srgbClr val="FF7A46"/>
                </a:solidFill>
                <a:latin typeface="Canva Sans Bold"/>
                <a:ea typeface="Canva Sans Bold"/>
                <a:cs typeface="Canva Sans Bold"/>
              </a:rPr>
              <a:t>1.2°C</a:t>
            </a:r>
            <a:r>
              <a:rPr lang="en-US" sz="2200" u="none" strike="noStrike">
                <a:solidFill>
                  <a:srgbClr val="3B3B3B"/>
                </a:solidFill>
                <a:latin typeface="Canva Sans"/>
                <a:ea typeface="Canva Sans"/>
                <a:cs typeface="Canva Sans"/>
              </a:rPr>
              <a:t>, entrainant des vagues de chaleur plus fréquentes et intenses.</a:t>
            </a:r>
            <a:endParaRPr/>
          </a:p>
        </p:txBody>
      </p:sp>
      <p:sp>
        <p:nvSpPr>
          <p:cNvPr id="1364362732" name="TextBox 36"/>
          <p:cNvSpPr txBox="1"/>
          <p:nvPr/>
        </p:nvSpPr>
        <p:spPr bwMode="auto">
          <a:xfrm rot="0">
            <a:off x="13017978" y="2919062"/>
            <a:ext cx="4241322" cy="763270"/>
          </a:xfrm>
          <a:prstGeom prst="rect">
            <a:avLst/>
          </a:prstGeom>
        </p:spPr>
        <p:txBody>
          <a:bodyPr lIns="0" tIns="0" rIns="0" bIns="0" rtlCol="0" anchor="t">
            <a:spAutoFit/>
          </a:bodyPr>
          <a:lstStyle/>
          <a:p>
            <a:pPr marL="0" lvl="1" indent="0" algn="just">
              <a:lnSpc>
                <a:spcPts val="3079"/>
              </a:lnSpc>
              <a:spcBef>
                <a:spcPts val="0"/>
              </a:spcBef>
              <a:defRPr/>
            </a:pPr>
            <a:r>
              <a:rPr lang="en-US" sz="2200" b="1">
                <a:solidFill>
                  <a:srgbClr val="0D0D0D"/>
                </a:solidFill>
                <a:latin typeface="Montserrat Bold"/>
                <a:ea typeface="Montserrat Bold"/>
                <a:cs typeface="Montserrat Bold"/>
              </a:rPr>
              <a:t>changements dans les régimes de précipitations</a:t>
            </a:r>
            <a:endParaRPr/>
          </a:p>
        </p:txBody>
      </p:sp>
      <p:sp>
        <p:nvSpPr>
          <p:cNvPr id="731550749" name="TextBox 37"/>
          <p:cNvSpPr txBox="1"/>
          <p:nvPr/>
        </p:nvSpPr>
        <p:spPr bwMode="auto">
          <a:xfrm rot="0">
            <a:off x="13017978" y="3818292"/>
            <a:ext cx="4807906" cy="2021206"/>
          </a:xfrm>
          <a:prstGeom prst="rect">
            <a:avLst/>
          </a:prstGeom>
        </p:spPr>
        <p:txBody>
          <a:bodyPr lIns="0" tIns="0" rIns="0" bIns="0" rtlCol="0" anchor="t">
            <a:spAutoFit/>
          </a:bodyPr>
          <a:lstStyle/>
          <a:p>
            <a:pPr marL="0" lvl="0" indent="0" algn="just">
              <a:lnSpc>
                <a:spcPts val="3299"/>
              </a:lnSpc>
              <a:spcBef>
                <a:spcPts val="0"/>
              </a:spcBef>
              <a:defRPr/>
            </a:pPr>
            <a:r>
              <a:rPr lang="en-US" sz="2200" u="none" strike="noStrike">
                <a:solidFill>
                  <a:srgbClr val="3B3B3B"/>
                </a:solidFill>
                <a:latin typeface="Canva Sans"/>
                <a:ea typeface="Canva Sans"/>
                <a:cs typeface="Canva Sans"/>
              </a:rPr>
              <a:t>Modification des schémas de précipitations</a:t>
            </a:r>
            <a:r>
              <a:rPr lang="en-US" sz="2200" u="none" strike="noStrike">
                <a:solidFill>
                  <a:srgbClr val="3B3B3B"/>
                </a:solidFill>
                <a:latin typeface="Canva Sans"/>
                <a:ea typeface="Canva Sans"/>
                <a:cs typeface="Canva Sans"/>
              </a:rPr>
              <a:t> caractérisé par une irrégularité accrue, avec des périodes de sécheresse prolongées et des inondations plus fréquentes.</a:t>
            </a:r>
            <a:endParaRPr/>
          </a:p>
        </p:txBody>
      </p:sp>
      <p:sp>
        <p:nvSpPr>
          <p:cNvPr id="1617135716" name="TextBox 38"/>
          <p:cNvSpPr txBox="1"/>
          <p:nvPr/>
        </p:nvSpPr>
        <p:spPr bwMode="auto">
          <a:xfrm rot="0">
            <a:off x="13017978" y="6117442"/>
            <a:ext cx="4241322" cy="763270"/>
          </a:xfrm>
          <a:prstGeom prst="rect">
            <a:avLst/>
          </a:prstGeom>
        </p:spPr>
        <p:txBody>
          <a:bodyPr lIns="0" tIns="0" rIns="0" bIns="0" rtlCol="0" anchor="t">
            <a:spAutoFit/>
          </a:bodyPr>
          <a:lstStyle/>
          <a:p>
            <a:pPr marL="0" lvl="1" indent="0" algn="just">
              <a:lnSpc>
                <a:spcPts val="3079"/>
              </a:lnSpc>
              <a:spcBef>
                <a:spcPts val="0"/>
              </a:spcBef>
              <a:defRPr/>
            </a:pPr>
            <a:r>
              <a:rPr lang="en-US" sz="2200" b="1">
                <a:solidFill>
                  <a:srgbClr val="0D0D0D"/>
                </a:solidFill>
                <a:latin typeface="Montserrat Bold"/>
                <a:ea typeface="Montserrat Bold"/>
                <a:cs typeface="Montserrat Bold"/>
              </a:rPr>
              <a:t>Elévation du niveau de la mer</a:t>
            </a:r>
            <a:endParaRPr/>
          </a:p>
        </p:txBody>
      </p:sp>
      <p:sp>
        <p:nvSpPr>
          <p:cNvPr id="2032330532" name="TextBox 39"/>
          <p:cNvSpPr txBox="1"/>
          <p:nvPr/>
        </p:nvSpPr>
        <p:spPr bwMode="auto">
          <a:xfrm rot="0">
            <a:off x="13017978" y="6912299"/>
            <a:ext cx="5073493" cy="2021206"/>
          </a:xfrm>
          <a:prstGeom prst="rect">
            <a:avLst/>
          </a:prstGeom>
        </p:spPr>
        <p:txBody>
          <a:bodyPr lIns="0" tIns="0" rIns="0" bIns="0" rtlCol="0" anchor="t">
            <a:spAutoFit/>
          </a:bodyPr>
          <a:lstStyle/>
          <a:p>
            <a:pPr marL="0" lvl="0" indent="0" algn="just">
              <a:lnSpc>
                <a:spcPts val="3299"/>
              </a:lnSpc>
              <a:spcBef>
                <a:spcPts val="0"/>
              </a:spcBef>
              <a:defRPr/>
            </a:pPr>
            <a:r>
              <a:rPr lang="en-US" sz="2200" u="none" strike="noStrike">
                <a:solidFill>
                  <a:srgbClr val="3B3B3B"/>
                </a:solidFill>
                <a:latin typeface="Canva Sans"/>
                <a:ea typeface="Canva Sans"/>
                <a:cs typeface="Canva Sans"/>
              </a:rPr>
              <a:t>Menace pour les zones côtières,</a:t>
            </a:r>
            <a:r>
              <a:rPr lang="en-US" sz="2200" u="none" strike="noStrike">
                <a:solidFill>
                  <a:srgbClr val="3B3B3B"/>
                </a:solidFill>
                <a:latin typeface="Canva Sans"/>
                <a:ea typeface="Canva Sans"/>
                <a:cs typeface="Canva Sans"/>
              </a:rPr>
              <a:t> </a:t>
            </a:r>
            <a:r>
              <a:rPr lang="en-US" sz="2200" u="none" strike="noStrike">
                <a:solidFill>
                  <a:srgbClr val="3B3B3B"/>
                </a:solidFill>
                <a:latin typeface="Canva Sans"/>
                <a:ea typeface="Canva Sans"/>
                <a:cs typeface="Canva Sans"/>
              </a:rPr>
              <a:t>av</a:t>
            </a:r>
            <a:r>
              <a:rPr lang="en-US" sz="2200" u="none" strike="noStrike">
                <a:solidFill>
                  <a:srgbClr val="3B3B3B"/>
                </a:solidFill>
                <a:latin typeface="Canva Sans"/>
                <a:ea typeface="Canva Sans"/>
                <a:cs typeface="Canva Sans"/>
              </a:rPr>
              <a:t>e</a:t>
            </a:r>
            <a:r>
              <a:rPr lang="en-US" sz="2200" u="none" strike="noStrike">
                <a:solidFill>
                  <a:srgbClr val="3B3B3B"/>
                </a:solidFill>
                <a:latin typeface="Canva Sans"/>
                <a:ea typeface="Canva Sans"/>
                <a:cs typeface="Canva Sans"/>
              </a:rPr>
              <a:t>c</a:t>
            </a:r>
            <a:r>
              <a:rPr lang="en-US" sz="2200" u="none" strike="noStrike">
                <a:solidFill>
                  <a:srgbClr val="3B3B3B"/>
                </a:solidFill>
                <a:latin typeface="Canva Sans"/>
                <a:ea typeface="Canva Sans"/>
                <a:cs typeface="Canva Sans"/>
              </a:rPr>
              <a:t> u</a:t>
            </a:r>
            <a:r>
              <a:rPr lang="en-US" sz="2200" u="none" strike="noStrike">
                <a:solidFill>
                  <a:srgbClr val="3B3B3B"/>
                </a:solidFill>
                <a:latin typeface="Canva Sans"/>
                <a:ea typeface="Canva Sans"/>
                <a:cs typeface="Canva Sans"/>
              </a:rPr>
              <a:t>n</a:t>
            </a:r>
            <a:r>
              <a:rPr lang="en-US" sz="2200" u="none" strike="noStrike">
                <a:solidFill>
                  <a:srgbClr val="3B3B3B"/>
                </a:solidFill>
                <a:latin typeface="Canva Sans"/>
                <a:ea typeface="Canva Sans"/>
                <a:cs typeface="Canva Sans"/>
              </a:rPr>
              <a:t>e </a:t>
            </a:r>
            <a:r>
              <a:rPr lang="en-US" sz="2200" u="none" strike="noStrike">
                <a:solidFill>
                  <a:srgbClr val="3B3B3B"/>
                </a:solidFill>
                <a:latin typeface="Canva Sans"/>
                <a:ea typeface="Canva Sans"/>
                <a:cs typeface="Canva Sans"/>
              </a:rPr>
              <a:t>p</a:t>
            </a:r>
            <a:r>
              <a:rPr lang="en-US" sz="2200" u="none" strike="noStrike">
                <a:solidFill>
                  <a:srgbClr val="3B3B3B"/>
                </a:solidFill>
                <a:latin typeface="Canva Sans"/>
                <a:ea typeface="Canva Sans"/>
                <a:cs typeface="Canva Sans"/>
              </a:rPr>
              <a:t>ro</a:t>
            </a:r>
            <a:r>
              <a:rPr lang="en-US" sz="2200" u="none" strike="noStrike">
                <a:solidFill>
                  <a:srgbClr val="3B3B3B"/>
                </a:solidFill>
                <a:latin typeface="Canva Sans"/>
                <a:ea typeface="Canva Sans"/>
                <a:cs typeface="Canva Sans"/>
              </a:rPr>
              <a:t>gres</a:t>
            </a:r>
            <a:r>
              <a:rPr lang="en-US" sz="2200" u="none" strike="noStrike">
                <a:solidFill>
                  <a:srgbClr val="3B3B3B"/>
                </a:solidFill>
                <a:latin typeface="Canva Sans"/>
                <a:ea typeface="Canva Sans"/>
                <a:cs typeface="Canva Sans"/>
              </a:rPr>
              <a:t>sion es</a:t>
            </a:r>
            <a:r>
              <a:rPr lang="en-US" sz="2200" u="none" strike="noStrike">
                <a:solidFill>
                  <a:srgbClr val="3B3B3B"/>
                </a:solidFill>
                <a:latin typeface="Canva Sans"/>
                <a:ea typeface="Canva Sans"/>
                <a:cs typeface="Canva Sans"/>
              </a:rPr>
              <a:t>ti</a:t>
            </a:r>
            <a:r>
              <a:rPr lang="en-US" sz="2200" u="none" strike="noStrike">
                <a:solidFill>
                  <a:srgbClr val="3B3B3B"/>
                </a:solidFill>
                <a:latin typeface="Canva Sans"/>
                <a:ea typeface="Canva Sans"/>
                <a:cs typeface="Canva Sans"/>
              </a:rPr>
              <a:t>m</a:t>
            </a:r>
            <a:r>
              <a:rPr lang="en-US" sz="2200" u="none" strike="noStrike">
                <a:solidFill>
                  <a:srgbClr val="3B3B3B"/>
                </a:solidFill>
                <a:latin typeface="Canva Sans"/>
                <a:ea typeface="Canva Sans"/>
                <a:cs typeface="Canva Sans"/>
              </a:rPr>
              <a:t>é</a:t>
            </a:r>
            <a:r>
              <a:rPr lang="en-US" sz="2200" u="none" strike="noStrike">
                <a:solidFill>
                  <a:srgbClr val="3B3B3B"/>
                </a:solidFill>
                <a:latin typeface="Canva Sans"/>
                <a:ea typeface="Canva Sans"/>
                <a:cs typeface="Canva Sans"/>
              </a:rPr>
              <a:t>e </a:t>
            </a:r>
            <a:r>
              <a:rPr lang="en-US" sz="2200" u="none" strike="noStrike">
                <a:solidFill>
                  <a:srgbClr val="3B3B3B"/>
                </a:solidFill>
                <a:latin typeface="Canva Sans"/>
                <a:ea typeface="Canva Sans"/>
                <a:cs typeface="Canva Sans"/>
              </a:rPr>
              <a:t>à 3,5</a:t>
            </a:r>
            <a:r>
              <a:rPr lang="en-US" sz="2200" u="none" strike="noStrike">
                <a:solidFill>
                  <a:srgbClr val="3B3B3B"/>
                </a:solidFill>
                <a:latin typeface="Canva Sans"/>
                <a:ea typeface="Canva Sans"/>
                <a:cs typeface="Canva Sans"/>
              </a:rPr>
              <a:t> </a:t>
            </a:r>
            <a:r>
              <a:rPr lang="en-US" sz="2200" u="none" strike="noStrike">
                <a:solidFill>
                  <a:srgbClr val="3B3B3B"/>
                </a:solidFill>
                <a:latin typeface="Canva Sans"/>
                <a:ea typeface="Canva Sans"/>
                <a:cs typeface="Canva Sans"/>
              </a:rPr>
              <a:t>cm</a:t>
            </a:r>
            <a:r>
              <a:rPr lang="en-US" sz="2200" u="none" strike="noStrike">
                <a:solidFill>
                  <a:srgbClr val="3B3B3B"/>
                </a:solidFill>
                <a:latin typeface="Canva Sans"/>
                <a:ea typeface="Canva Sans"/>
                <a:cs typeface="Canva Sans"/>
              </a:rPr>
              <a:t> </a:t>
            </a:r>
            <a:r>
              <a:rPr lang="en-US" sz="2200" u="none" strike="noStrike">
                <a:solidFill>
                  <a:srgbClr val="3B3B3B"/>
                </a:solidFill>
                <a:latin typeface="Canva Sans"/>
                <a:ea typeface="Canva Sans"/>
                <a:cs typeface="Canva Sans"/>
              </a:rPr>
              <a:t>p</a:t>
            </a:r>
            <a:r>
              <a:rPr lang="en-US" sz="2200" u="none" strike="noStrike">
                <a:solidFill>
                  <a:srgbClr val="3B3B3B"/>
                </a:solidFill>
                <a:latin typeface="Canva Sans"/>
                <a:ea typeface="Canva Sans"/>
                <a:cs typeface="Canva Sans"/>
              </a:rPr>
              <a:t>a</a:t>
            </a:r>
            <a:r>
              <a:rPr lang="en-US" sz="2200" u="none" strike="noStrike">
                <a:solidFill>
                  <a:srgbClr val="3B3B3B"/>
                </a:solidFill>
                <a:latin typeface="Canva Sans"/>
                <a:ea typeface="Canva Sans"/>
                <a:cs typeface="Canva Sans"/>
              </a:rPr>
              <a:t>r décen</a:t>
            </a:r>
            <a:r>
              <a:rPr lang="en-US" sz="2200" u="none" strike="noStrike">
                <a:solidFill>
                  <a:srgbClr val="3B3B3B"/>
                </a:solidFill>
                <a:latin typeface="Canva Sans"/>
                <a:ea typeface="Canva Sans"/>
                <a:cs typeface="Canva Sans"/>
              </a:rPr>
              <a:t>ni</a:t>
            </a:r>
            <a:r>
              <a:rPr lang="en-US" sz="2200" u="none" strike="noStrike">
                <a:solidFill>
                  <a:srgbClr val="3B3B3B"/>
                </a:solidFill>
                <a:latin typeface="Canva Sans"/>
                <a:ea typeface="Canva Sans"/>
                <a:cs typeface="Canva Sans"/>
              </a:rPr>
              <a:t>e, </a:t>
            </a:r>
            <a:r>
              <a:rPr lang="en-US" sz="2200" u="none" strike="noStrike">
                <a:solidFill>
                  <a:srgbClr val="3B3B3B"/>
                </a:solidFill>
                <a:latin typeface="Canva Sans"/>
                <a:ea typeface="Canva Sans"/>
                <a:cs typeface="Canva Sans"/>
              </a:rPr>
              <a:t>a</a:t>
            </a:r>
            <a:r>
              <a:rPr lang="en-US" sz="2200" u="none" strike="noStrike">
                <a:solidFill>
                  <a:srgbClr val="3B3B3B"/>
                </a:solidFill>
                <a:latin typeface="Canva Sans"/>
                <a:ea typeface="Canva Sans"/>
                <a:cs typeface="Canva Sans"/>
              </a:rPr>
              <a:t>ccen</a:t>
            </a:r>
            <a:r>
              <a:rPr lang="en-US" sz="2200" u="none" strike="noStrike">
                <a:solidFill>
                  <a:srgbClr val="3B3B3B"/>
                </a:solidFill>
                <a:latin typeface="Canva Sans"/>
                <a:ea typeface="Canva Sans"/>
                <a:cs typeface="Canva Sans"/>
              </a:rPr>
              <a:t>t</a:t>
            </a:r>
            <a:r>
              <a:rPr lang="en-US" sz="2200" u="none" strike="noStrike">
                <a:solidFill>
                  <a:srgbClr val="3B3B3B"/>
                </a:solidFill>
                <a:latin typeface="Canva Sans"/>
                <a:ea typeface="Canva Sans"/>
                <a:cs typeface="Canva Sans"/>
              </a:rPr>
              <a:t>ua</a:t>
            </a:r>
            <a:r>
              <a:rPr lang="en-US" sz="2200" u="none" strike="noStrike">
                <a:solidFill>
                  <a:srgbClr val="3B3B3B"/>
                </a:solidFill>
                <a:latin typeface="Canva Sans"/>
                <a:ea typeface="Canva Sans"/>
                <a:cs typeface="Canva Sans"/>
              </a:rPr>
              <a:t>n</a:t>
            </a:r>
            <a:r>
              <a:rPr lang="en-US" sz="2200" u="none" strike="noStrike">
                <a:solidFill>
                  <a:srgbClr val="3B3B3B"/>
                </a:solidFill>
                <a:latin typeface="Canva Sans"/>
                <a:ea typeface="Canva Sans"/>
                <a:cs typeface="Canva Sans"/>
              </a:rPr>
              <a:t>t</a:t>
            </a:r>
            <a:r>
              <a:rPr lang="en-US" sz="2200" u="none" strike="noStrike">
                <a:solidFill>
                  <a:srgbClr val="3B3B3B"/>
                </a:solidFill>
                <a:latin typeface="Canva Sans"/>
                <a:ea typeface="Canva Sans"/>
                <a:cs typeface="Canva Sans"/>
              </a:rPr>
              <a:t> </a:t>
            </a:r>
            <a:r>
              <a:rPr lang="en-US" sz="2200" u="none" strike="noStrike">
                <a:solidFill>
                  <a:srgbClr val="3B3B3B"/>
                </a:solidFill>
                <a:latin typeface="Canva Sans"/>
                <a:ea typeface="Canva Sans"/>
                <a:cs typeface="Canva Sans"/>
              </a:rPr>
              <a:t>l'é</a:t>
            </a:r>
            <a:r>
              <a:rPr lang="en-US" sz="2200" u="none" strike="noStrike">
                <a:solidFill>
                  <a:srgbClr val="3B3B3B"/>
                </a:solidFill>
                <a:latin typeface="Canva Sans"/>
                <a:ea typeface="Canva Sans"/>
                <a:cs typeface="Canva Sans"/>
              </a:rPr>
              <a:t>r</a:t>
            </a:r>
            <a:r>
              <a:rPr lang="en-US" sz="2200" u="none" strike="noStrike">
                <a:solidFill>
                  <a:srgbClr val="3B3B3B"/>
                </a:solidFill>
                <a:latin typeface="Canva Sans"/>
                <a:ea typeface="Canva Sans"/>
                <a:cs typeface="Canva Sans"/>
              </a:rPr>
              <a:t>o</a:t>
            </a:r>
            <a:r>
              <a:rPr lang="en-US" sz="2200" u="none" strike="noStrike">
                <a:solidFill>
                  <a:srgbClr val="3B3B3B"/>
                </a:solidFill>
                <a:latin typeface="Canva Sans"/>
                <a:ea typeface="Canva Sans"/>
                <a:cs typeface="Canva Sans"/>
              </a:rPr>
              <a:t>sio</a:t>
            </a:r>
            <a:r>
              <a:rPr lang="en-US" sz="2200" u="none" strike="noStrike">
                <a:solidFill>
                  <a:srgbClr val="3B3B3B"/>
                </a:solidFill>
                <a:latin typeface="Canva Sans"/>
                <a:ea typeface="Canva Sans"/>
                <a:cs typeface="Canva Sans"/>
              </a:rPr>
              <a:t>n côtière qui grigne jusqu'à 5 mètres de côte par an par endroits.</a:t>
            </a:r>
            <a:endParaRPr/>
          </a:p>
        </p:txBody>
      </p:sp>
      <p:sp>
        <p:nvSpPr>
          <p:cNvPr id="746642489" name="TextBox 40"/>
          <p:cNvSpPr txBox="1"/>
          <p:nvPr/>
        </p:nvSpPr>
        <p:spPr bwMode="auto">
          <a:xfrm rot="0">
            <a:off x="7023339" y="7597379"/>
            <a:ext cx="4241322" cy="727710"/>
          </a:xfrm>
          <a:prstGeom prst="rect">
            <a:avLst/>
          </a:prstGeom>
        </p:spPr>
        <p:txBody>
          <a:bodyPr lIns="0" tIns="0" rIns="0" bIns="0" rtlCol="0" anchor="t">
            <a:spAutoFit/>
          </a:bodyPr>
          <a:lstStyle/>
          <a:p>
            <a:pPr marL="0" lvl="1" indent="0" algn="ctr">
              <a:lnSpc>
                <a:spcPts val="2940"/>
              </a:lnSpc>
              <a:spcBef>
                <a:spcPts val="0"/>
              </a:spcBef>
              <a:defRPr/>
            </a:pPr>
            <a:r>
              <a:rPr lang="en-US" sz="2100" b="1">
                <a:solidFill>
                  <a:srgbClr val="0D0D0D"/>
                </a:solidFill>
                <a:latin typeface="Montserrat Bold"/>
                <a:ea typeface="Montserrat Bold"/>
                <a:cs typeface="Montserrat Bold"/>
              </a:rPr>
              <a:t>Impact sur les ressources en eau</a:t>
            </a:r>
            <a:endParaRPr/>
          </a:p>
        </p:txBody>
      </p:sp>
      <p:sp>
        <p:nvSpPr>
          <p:cNvPr id="2141091345" name="TextBox 41"/>
          <p:cNvSpPr txBox="1"/>
          <p:nvPr/>
        </p:nvSpPr>
        <p:spPr bwMode="auto">
          <a:xfrm rot="0">
            <a:off x="5609979" y="8706089"/>
            <a:ext cx="5372396" cy="1202056"/>
          </a:xfrm>
          <a:prstGeom prst="rect">
            <a:avLst/>
          </a:prstGeom>
        </p:spPr>
        <p:txBody>
          <a:bodyPr lIns="0" tIns="0" rIns="0" bIns="0" rtlCol="0" anchor="t">
            <a:spAutoFit/>
          </a:bodyPr>
          <a:lstStyle/>
          <a:p>
            <a:pPr marL="0" lvl="0" indent="0" algn="just">
              <a:lnSpc>
                <a:spcPts val="3299"/>
              </a:lnSpc>
              <a:spcBef>
                <a:spcPts val="0"/>
              </a:spcBef>
              <a:defRPr/>
            </a:pPr>
            <a:r>
              <a:rPr lang="en-US" sz="2200" u="none" strike="noStrike">
                <a:solidFill>
                  <a:srgbClr val="3B3B3B"/>
                </a:solidFill>
                <a:latin typeface="Canva Sans"/>
                <a:ea typeface="Canva Sans"/>
                <a:cs typeface="Canva Sans"/>
              </a:rPr>
              <a:t>Stress hydrique accru, avec des conséquences sur l'approvisionnement en eau potable et l'irrigation.</a:t>
            </a:r>
            <a:endParaRPr/>
          </a:p>
        </p:txBody>
      </p:sp>
      <p:sp>
        <p:nvSpPr>
          <p:cNvPr id="2142463583" name="TextBox 42"/>
          <p:cNvSpPr txBox="1"/>
          <p:nvPr/>
        </p:nvSpPr>
        <p:spPr bwMode="auto">
          <a:xfrm rot="0">
            <a:off x="1028700" y="6117442"/>
            <a:ext cx="4241322" cy="372745"/>
          </a:xfrm>
          <a:prstGeom prst="rect">
            <a:avLst/>
          </a:prstGeom>
        </p:spPr>
        <p:txBody>
          <a:bodyPr lIns="0" tIns="0" rIns="0" bIns="0" rtlCol="0" anchor="t">
            <a:spAutoFit/>
          </a:bodyPr>
          <a:lstStyle/>
          <a:p>
            <a:pPr marL="0" lvl="1" indent="0" algn="l">
              <a:lnSpc>
                <a:spcPts val="3079"/>
              </a:lnSpc>
              <a:spcBef>
                <a:spcPts val="0"/>
              </a:spcBef>
              <a:defRPr/>
            </a:pPr>
            <a:r>
              <a:rPr lang="en-US" sz="2200" b="1">
                <a:solidFill>
                  <a:srgbClr val="0D0D0D"/>
                </a:solidFill>
                <a:latin typeface="Montserrat Bold"/>
                <a:ea typeface="Montserrat Bold"/>
                <a:cs typeface="Montserrat Bold"/>
              </a:rPr>
              <a:t>Impact sur l'agriculture</a:t>
            </a:r>
            <a:endParaRPr/>
          </a:p>
        </p:txBody>
      </p:sp>
      <p:sp>
        <p:nvSpPr>
          <p:cNvPr id="1747373117" name="TextBox 43"/>
          <p:cNvSpPr txBox="1"/>
          <p:nvPr/>
        </p:nvSpPr>
        <p:spPr bwMode="auto">
          <a:xfrm rot="0">
            <a:off x="1028700" y="7004537"/>
            <a:ext cx="4241322" cy="1611631"/>
          </a:xfrm>
          <a:prstGeom prst="rect">
            <a:avLst/>
          </a:prstGeom>
        </p:spPr>
        <p:txBody>
          <a:bodyPr lIns="0" tIns="0" rIns="0" bIns="0" rtlCol="0" anchor="t">
            <a:spAutoFit/>
          </a:bodyPr>
          <a:lstStyle/>
          <a:p>
            <a:pPr marL="0" lvl="0" indent="0" algn="just">
              <a:lnSpc>
                <a:spcPts val="3299"/>
              </a:lnSpc>
              <a:spcBef>
                <a:spcPts val="0"/>
              </a:spcBef>
              <a:defRPr/>
            </a:pPr>
            <a:r>
              <a:rPr lang="en-US" sz="2200" u="none" strike="noStrike">
                <a:solidFill>
                  <a:srgbClr val="3B3B3B"/>
                </a:solidFill>
                <a:latin typeface="Canva Sans"/>
                <a:ea typeface="Canva Sans"/>
                <a:cs typeface="Canva Sans"/>
              </a:rPr>
              <a:t>Réduction des rendements agricoles, affectant la sécurité alimentaire et les revenus des agriculteurs.</a:t>
            </a:r>
            <a:endParaRPr/>
          </a:p>
        </p:txBody>
      </p:sp>
      <p:sp>
        <p:nvSpPr>
          <p:cNvPr id="103911456" name="TextBox 44"/>
          <p:cNvSpPr txBox="1"/>
          <p:nvPr/>
        </p:nvSpPr>
        <p:spPr bwMode="auto">
          <a:xfrm rot="0">
            <a:off x="5358031" y="885233"/>
            <a:ext cx="12014347" cy="1544320"/>
          </a:xfrm>
          <a:prstGeom prst="rect">
            <a:avLst/>
          </a:prstGeom>
        </p:spPr>
        <p:txBody>
          <a:bodyPr lIns="0" tIns="0" rIns="0" bIns="0" rtlCol="0" anchor="t">
            <a:spAutoFit/>
          </a:bodyPr>
          <a:lstStyle/>
          <a:p>
            <a:pPr marL="0" lvl="1" indent="0" algn="just">
              <a:lnSpc>
                <a:spcPts val="3079"/>
              </a:lnSpc>
              <a:spcBef>
                <a:spcPts val="0"/>
              </a:spcBef>
              <a:defRPr/>
            </a:pPr>
            <a:r>
              <a:rPr lang="en-US" sz="2200" b="1" u="none" strike="noStrike">
                <a:solidFill>
                  <a:srgbClr val="0D0D0D"/>
                </a:solidFill>
                <a:latin typeface="Montserrat Bold"/>
                <a:ea typeface="Montserrat Bold"/>
                <a:cs typeface="Montserrat Bold"/>
              </a:rPr>
              <a:t>Le contexte climatique ivoirien est marqué par des défis croissants, notamment une augmentation sensible des températures, une irrégularité accrue des précipitations qui oscille entre sécheresses prolongées et inondations intenses, ainsi qu'une érosion côtière alarmante.</a:t>
            </a:r>
            <a:endParaRPr/>
          </a:p>
        </p:txBody>
      </p:sp>
      <p:sp>
        <p:nvSpPr>
          <p:cNvPr id="1235691790" name="TextBox 45"/>
          <p:cNvSpPr txBox="1"/>
          <p:nvPr/>
        </p:nvSpPr>
        <p:spPr bwMode="auto">
          <a:xfrm rot="0">
            <a:off x="106235" y="-67982"/>
            <a:ext cx="7060045" cy="1048071"/>
          </a:xfrm>
          <a:prstGeom prst="rect">
            <a:avLst/>
          </a:prstGeom>
        </p:spPr>
        <p:txBody>
          <a:bodyPr lIns="0" tIns="0" rIns="0" bIns="0" rtlCol="0" anchor="t">
            <a:spAutoFit/>
          </a:bodyPr>
          <a:lstStyle/>
          <a:p>
            <a:pPr algn="l">
              <a:lnSpc>
                <a:spcPts val="7857"/>
              </a:lnSpc>
              <a:defRPr/>
            </a:pPr>
            <a:r>
              <a:rPr lang="en-US" sz="5600" b="1" spc="-72">
                <a:solidFill>
                  <a:srgbClr val="000000"/>
                </a:solidFill>
                <a:latin typeface="Helvetica World Bold"/>
                <a:ea typeface="Helvetica World Bold"/>
                <a:cs typeface="Helvetica World Bold"/>
              </a:rPr>
              <a:t>Introduction 1/3</a:t>
            </a:r>
            <a:endParaRPr/>
          </a:p>
        </p:txBody>
      </p:sp>
      <p:sp>
        <p:nvSpPr>
          <p:cNvPr id="1134724949" name="TextBox 46"/>
          <p:cNvSpPr txBox="1"/>
          <p:nvPr/>
        </p:nvSpPr>
        <p:spPr bwMode="auto">
          <a:xfrm rot="0">
            <a:off x="336410" y="1103599"/>
            <a:ext cx="4427153" cy="443863"/>
          </a:xfrm>
          <a:prstGeom prst="rect">
            <a:avLst/>
          </a:prstGeom>
        </p:spPr>
        <p:txBody>
          <a:bodyPr lIns="0" tIns="0" rIns="0" bIns="0" rtlCol="0" anchor="t">
            <a:spAutoFit/>
          </a:bodyPr>
          <a:lstStyle/>
          <a:p>
            <a:pPr algn="just">
              <a:lnSpc>
                <a:spcPts val="3360"/>
              </a:lnSpc>
              <a:defRPr/>
            </a:pPr>
            <a:r>
              <a:rPr lang="en-US" sz="2400" b="1">
                <a:solidFill>
                  <a:srgbClr val="C34D24"/>
                </a:solidFill>
                <a:latin typeface="Helvetica World Bold"/>
                <a:ea typeface="Helvetica World Bold"/>
                <a:cs typeface="Helvetica World Bold"/>
              </a:rPr>
              <a:t>CONTEXTE CLIMATIQUE</a:t>
            </a:r>
            <a:endParaRPr/>
          </a:p>
        </p:txBody>
      </p:sp>
      <p:sp>
        <p:nvSpPr>
          <p:cNvPr id="133087824" name="TextBox 47"/>
          <p:cNvSpPr txBox="1"/>
          <p:nvPr/>
        </p:nvSpPr>
        <p:spPr bwMode="auto">
          <a:xfrm rot="0">
            <a:off x="1234592" y="10012919"/>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900371099" name="Group 2"/>
          <p:cNvGrpSpPr/>
          <p:nvPr/>
        </p:nvGrpSpPr>
        <p:grpSpPr bwMode="auto">
          <a:xfrm rot="0">
            <a:off x="3636993" y="514350"/>
            <a:ext cx="3977109" cy="6281270"/>
            <a:chOff x="0" y="0"/>
            <a:chExt cx="812800" cy="1283700"/>
          </a:xfrm>
        </p:grpSpPr>
        <p:sp>
          <p:nvSpPr>
            <p:cNvPr id="3" name="Freeform 3"/>
            <p:cNvSpPr/>
            <p:nvPr/>
          </p:nvSpPr>
          <p:spPr bwMode="auto">
            <a:xfrm rot="0" flipH="0" flipV="0">
              <a:off x="0" y="0"/>
              <a:ext cx="812800" cy="1283700"/>
            </a:xfrm>
            <a:custGeom>
              <a:avLst/>
              <a:gdLst/>
              <a:ahLst/>
              <a:cxnLst/>
              <a:rect l="l" t="t" r="r" b="b"/>
              <a:pathLst>
                <a:path w="812800" h="1283700" fill="norm" stroke="1" extrusionOk="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C3CDC8"/>
            </a:solidFill>
          </p:spPr>
        </p:sp>
        <p:sp>
          <p:nvSpPr>
            <p:cNvPr id="4" name="TextBox 4"/>
            <p:cNvSpPr txBox="1"/>
            <p:nvPr/>
          </p:nvSpPr>
          <p:spPr bwMode="auto">
            <a:xfrm>
              <a:off x="0" y="-47625"/>
              <a:ext cx="812800" cy="1331325"/>
            </a:xfrm>
            <a:prstGeom prst="rect">
              <a:avLst/>
            </a:prstGeom>
            <a:grpFill/>
          </p:spPr>
          <p:txBody>
            <a:bodyPr lIns="50800" tIns="50800" rIns="50800" bIns="50800" rtlCol="0" anchor="ctr"/>
            <a:lstStyle/>
            <a:p>
              <a:pPr algn="ctr">
                <a:lnSpc>
                  <a:spcPts val="2660"/>
                </a:lnSpc>
                <a:defRPr/>
              </a:pPr>
              <a:endParaRPr/>
            </a:p>
          </p:txBody>
        </p:sp>
      </p:grpSp>
      <p:grpSp>
        <p:nvGrpSpPr>
          <p:cNvPr id="1157578185" name="Group 5"/>
          <p:cNvGrpSpPr/>
          <p:nvPr/>
        </p:nvGrpSpPr>
        <p:grpSpPr bwMode="auto">
          <a:xfrm rot="0">
            <a:off x="2427630" y="3491380"/>
            <a:ext cx="3977109" cy="6281270"/>
            <a:chOff x="0" y="0"/>
            <a:chExt cx="812800" cy="1283700"/>
          </a:xfrm>
        </p:grpSpPr>
        <p:sp>
          <p:nvSpPr>
            <p:cNvPr id="6" name="Freeform 6"/>
            <p:cNvSpPr/>
            <p:nvPr/>
          </p:nvSpPr>
          <p:spPr bwMode="auto">
            <a:xfrm rot="0" flipH="0" flipV="0">
              <a:off x="0" y="0"/>
              <a:ext cx="812800" cy="1283700"/>
            </a:xfrm>
            <a:custGeom>
              <a:avLst/>
              <a:gdLst/>
              <a:ahLst/>
              <a:cxnLst/>
              <a:rect l="l" t="t" r="r" b="b"/>
              <a:pathLst>
                <a:path w="812800" h="1283700" fill="norm" stroke="1" extrusionOk="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F0F1F3"/>
            </a:solidFill>
          </p:spPr>
        </p:sp>
        <p:sp>
          <p:nvSpPr>
            <p:cNvPr id="7" name="TextBox 7"/>
            <p:cNvSpPr txBox="1"/>
            <p:nvPr/>
          </p:nvSpPr>
          <p:spPr bwMode="auto">
            <a:xfrm>
              <a:off x="0" y="-47625"/>
              <a:ext cx="812800" cy="1331325"/>
            </a:xfrm>
            <a:prstGeom prst="rect">
              <a:avLst/>
            </a:prstGeom>
            <a:grpFill/>
          </p:spPr>
          <p:txBody>
            <a:bodyPr lIns="50800" tIns="50800" rIns="50800" bIns="50800" rtlCol="0" anchor="ctr"/>
            <a:lstStyle/>
            <a:p>
              <a:pPr algn="ctr">
                <a:lnSpc>
                  <a:spcPts val="2660"/>
                </a:lnSpc>
                <a:defRPr/>
              </a:pPr>
              <a:endParaRPr/>
            </a:p>
          </p:txBody>
        </p:sp>
      </p:grpSp>
      <p:grpSp>
        <p:nvGrpSpPr>
          <p:cNvPr id="425054682" name="Group 8"/>
          <p:cNvGrpSpPr/>
          <p:nvPr/>
        </p:nvGrpSpPr>
        <p:grpSpPr bwMode="auto">
          <a:xfrm rot="0">
            <a:off x="0" y="770627"/>
            <a:ext cx="5272689" cy="4832171"/>
            <a:chOff x="0" y="0"/>
            <a:chExt cx="1263638" cy="1158065"/>
          </a:xfrm>
        </p:grpSpPr>
        <p:sp>
          <p:nvSpPr>
            <p:cNvPr id="9" name="Freeform 9"/>
            <p:cNvSpPr/>
            <p:nvPr/>
          </p:nvSpPr>
          <p:spPr bwMode="auto">
            <a:xfrm rot="0" flipH="0" flipV="0">
              <a:off x="0" y="0"/>
              <a:ext cx="1263638" cy="1158065"/>
            </a:xfrm>
            <a:custGeom>
              <a:avLst/>
              <a:gdLst/>
              <a:ahLst/>
              <a:cxnLst/>
              <a:rect l="l" t="t" r="r" b="b"/>
              <a:pathLst>
                <a:path w="1263638" h="1158065" fill="norm" stroke="1" extrusionOk="0">
                  <a:moveTo>
                    <a:pt x="7342" y="0"/>
                  </a:moveTo>
                  <a:lnTo>
                    <a:pt x="1256297" y="0"/>
                  </a:lnTo>
                  <a:cubicBezTo>
                    <a:pt x="1260352" y="0"/>
                    <a:pt x="1263638" y="3287"/>
                    <a:pt x="1263638" y="7342"/>
                  </a:cubicBezTo>
                  <a:lnTo>
                    <a:pt x="1263638" y="1150723"/>
                  </a:lnTo>
                  <a:cubicBezTo>
                    <a:pt x="1263638" y="1154778"/>
                    <a:pt x="1260352" y="1158065"/>
                    <a:pt x="1256297" y="1158065"/>
                  </a:cubicBezTo>
                  <a:lnTo>
                    <a:pt x="7342" y="1158065"/>
                  </a:lnTo>
                  <a:cubicBezTo>
                    <a:pt x="5394" y="1158065"/>
                    <a:pt x="3527" y="1157291"/>
                    <a:pt x="2150" y="1155915"/>
                  </a:cubicBezTo>
                  <a:cubicBezTo>
                    <a:pt x="773" y="1154538"/>
                    <a:pt x="0" y="1152671"/>
                    <a:pt x="0" y="1150723"/>
                  </a:cubicBezTo>
                  <a:lnTo>
                    <a:pt x="0" y="7342"/>
                  </a:lnTo>
                  <a:cubicBezTo>
                    <a:pt x="0" y="3287"/>
                    <a:pt x="3287" y="0"/>
                    <a:pt x="7342" y="0"/>
                  </a:cubicBezTo>
                  <a:close/>
                </a:path>
              </a:pathLst>
            </a:custGeom>
            <a:blipFill>
              <a:blip r:embed="rId3"/>
              <a:srcRect l="40528" t="14949" r="0" b="14949"/>
              <a:stretch/>
            </a:blipFill>
          </p:spPr>
        </p:sp>
      </p:grpSp>
      <p:grpSp>
        <p:nvGrpSpPr>
          <p:cNvPr id="1765781635" name="Group 10"/>
          <p:cNvGrpSpPr/>
          <p:nvPr/>
        </p:nvGrpSpPr>
        <p:grpSpPr bwMode="auto">
          <a:xfrm rot="0">
            <a:off x="17773650" y="-42358"/>
            <a:ext cx="556708" cy="556708"/>
            <a:chOff x="0" y="0"/>
            <a:chExt cx="812800" cy="812800"/>
          </a:xfrm>
        </p:grpSpPr>
        <p:sp>
          <p:nvSpPr>
            <p:cNvPr id="11" name="Freeform 11"/>
            <p:cNvSpPr/>
            <p:nvPr/>
          </p:nvSpPr>
          <p:spPr bwMode="auto">
            <a:xfrm rot="0" flipH="0" flipV="0">
              <a:off x="0" y="0"/>
              <a:ext cx="812800" cy="812800"/>
            </a:xfrm>
            <a:custGeom>
              <a:avLst/>
              <a:gdLst/>
              <a:ahLst/>
              <a:cxnLst/>
              <a:rect l="l" t="t" r="r" b="b"/>
              <a:pathLst>
                <a:path w="812800" h="812800" fill="norm" stroke="1" extrusionOk="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id="12" name="TextBox 12"/>
            <p:cNvSpPr txBox="1"/>
            <p:nvPr/>
          </p:nvSpPr>
          <p:spPr bwMode="auto">
            <a:xfrm>
              <a:off x="0" y="-47625"/>
              <a:ext cx="812800" cy="860425"/>
            </a:xfrm>
            <a:prstGeom prst="rect">
              <a:avLst/>
            </a:prstGeom>
            <a:grpFill/>
          </p:spPr>
          <p:txBody>
            <a:bodyPr lIns="50800" tIns="50800" rIns="50800" bIns="50800" rtlCol="0" anchor="ctr"/>
            <a:lstStyle/>
            <a:p>
              <a:pPr algn="ctr">
                <a:lnSpc>
                  <a:spcPts val="2660"/>
                </a:lnSpc>
                <a:defRPr/>
              </a:pPr>
              <a:endParaRPr/>
            </a:p>
          </p:txBody>
        </p:sp>
      </p:grpSp>
      <p:sp>
        <p:nvSpPr>
          <p:cNvPr id="307034124" name="TextBox 13"/>
          <p:cNvSpPr txBox="1"/>
          <p:nvPr/>
        </p:nvSpPr>
        <p:spPr bwMode="auto">
          <a:xfrm rot="0">
            <a:off x="7990230" y="2711706"/>
            <a:ext cx="9942771" cy="5620259"/>
          </a:xfrm>
          <a:prstGeom prst="rect">
            <a:avLst/>
          </a:prstGeom>
        </p:spPr>
        <p:txBody>
          <a:bodyPr lIns="0" tIns="0" rIns="0" bIns="0" rtlCol="0" anchor="t">
            <a:spAutoFit/>
          </a:bodyPr>
          <a:lstStyle/>
          <a:p>
            <a:pPr algn="just">
              <a:lnSpc>
                <a:spcPts val="5680"/>
              </a:lnSpc>
              <a:defRPr/>
            </a:pPr>
            <a:r>
              <a:rPr lang="en-US" sz="2300">
                <a:solidFill>
                  <a:srgbClr val="0D0D0D"/>
                </a:solidFill>
                <a:latin typeface="Montserrat"/>
                <a:ea typeface="Montserrat"/>
                <a:cs typeface="Montserrat"/>
              </a:rPr>
              <a:t>Ces phénomènes on</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 d</a:t>
            </a:r>
            <a:r>
              <a:rPr lang="en-US" sz="2300" u="none" strike="noStrike">
                <a:solidFill>
                  <a:srgbClr val="0D0D0D"/>
                </a:solidFill>
                <a:latin typeface="Montserrat"/>
                <a:ea typeface="Montserrat"/>
                <a:cs typeface="Montserrat"/>
              </a:rPr>
              <a:t>es ré</a:t>
            </a:r>
            <a:r>
              <a:rPr lang="en-US" sz="2300" u="none" strike="noStrike">
                <a:solidFill>
                  <a:srgbClr val="0D0D0D"/>
                </a:solidFill>
                <a:latin typeface="Montserrat"/>
                <a:ea typeface="Montserrat"/>
                <a:cs typeface="Montserrat"/>
              </a:rPr>
              <a:t>p</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rc</a:t>
            </a:r>
            <a:r>
              <a:rPr lang="en-US" sz="2300" u="none" strike="noStrike">
                <a:solidFill>
                  <a:srgbClr val="0D0D0D"/>
                </a:solidFill>
                <a:latin typeface="Montserrat"/>
                <a:ea typeface="Montserrat"/>
                <a:cs typeface="Montserrat"/>
              </a:rPr>
              <a:t>u</a:t>
            </a:r>
            <a:r>
              <a:rPr lang="en-US" sz="2300" u="none" strike="noStrike">
                <a:solidFill>
                  <a:srgbClr val="0D0D0D"/>
                </a:solidFill>
                <a:latin typeface="Montserrat"/>
                <a:ea typeface="Montserrat"/>
                <a:cs typeface="Montserrat"/>
              </a:rPr>
              <a:t>ssio</a:t>
            </a:r>
            <a:r>
              <a:rPr lang="en-US" sz="2300" u="none" strike="noStrike">
                <a:solidFill>
                  <a:srgbClr val="0D0D0D"/>
                </a:solidFill>
                <a:latin typeface="Montserrat"/>
                <a:ea typeface="Montserrat"/>
                <a:cs typeface="Montserrat"/>
              </a:rPr>
              <a:t>n</a:t>
            </a:r>
            <a:r>
              <a:rPr lang="en-US" sz="2300" u="none" strike="noStrike">
                <a:solidFill>
                  <a:srgbClr val="0D0D0D"/>
                </a:solidFill>
                <a:latin typeface="Montserrat"/>
                <a:ea typeface="Montserrat"/>
                <a:cs typeface="Montserrat"/>
              </a:rPr>
              <a:t>s</a:t>
            </a:r>
            <a:r>
              <a:rPr lang="en-US" sz="2300" u="none" strike="noStrike">
                <a:solidFill>
                  <a:srgbClr val="0D0D0D"/>
                </a:solidFill>
                <a:latin typeface="Montserrat"/>
                <a:ea typeface="Montserrat"/>
                <a:cs typeface="Montserrat"/>
              </a:rPr>
              <a:t> dir</a:t>
            </a:r>
            <a:r>
              <a:rPr lang="en-US" sz="2300" u="none" strike="noStrike">
                <a:solidFill>
                  <a:srgbClr val="0D0D0D"/>
                </a:solidFill>
                <a:latin typeface="Montserrat"/>
                <a:ea typeface="Montserrat"/>
                <a:cs typeface="Montserrat"/>
              </a:rPr>
              <a:t>ec</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es</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 pro</a:t>
            </a:r>
            <a:r>
              <a:rPr lang="en-US" sz="2300" u="none" strike="noStrike">
                <a:solidFill>
                  <a:srgbClr val="0D0D0D"/>
                </a:solidFill>
                <a:latin typeface="Montserrat"/>
                <a:ea typeface="Montserrat"/>
                <a:cs typeface="Montserrat"/>
              </a:rPr>
              <a:t>f</a:t>
            </a:r>
            <a:r>
              <a:rPr lang="en-US" sz="2300" u="none" strike="noStrike">
                <a:solidFill>
                  <a:srgbClr val="0D0D0D"/>
                </a:solidFill>
                <a:latin typeface="Montserrat"/>
                <a:ea typeface="Montserrat"/>
                <a:cs typeface="Montserrat"/>
              </a:rPr>
              <a:t>on</a:t>
            </a:r>
            <a:r>
              <a:rPr lang="en-US" sz="2300" u="none" strike="noStrike">
                <a:solidFill>
                  <a:srgbClr val="0D0D0D"/>
                </a:solidFill>
                <a:latin typeface="Montserrat"/>
                <a:ea typeface="Montserrat"/>
                <a:cs typeface="Montserrat"/>
              </a:rPr>
              <a:t>d</a:t>
            </a:r>
            <a:r>
              <a:rPr lang="en-US" sz="2300" u="none" strike="noStrike">
                <a:solidFill>
                  <a:srgbClr val="0D0D0D"/>
                </a:solidFill>
                <a:latin typeface="Montserrat"/>
                <a:ea typeface="Montserrat"/>
                <a:cs typeface="Montserrat"/>
              </a:rPr>
              <a:t>es sur les piliers de</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not</a:t>
            </a:r>
            <a:r>
              <a:rPr lang="en-US" sz="2300" u="none" strike="noStrike">
                <a:solidFill>
                  <a:srgbClr val="0D0D0D"/>
                </a:solidFill>
                <a:latin typeface="Montserrat"/>
                <a:ea typeface="Montserrat"/>
                <a:cs typeface="Montserrat"/>
              </a:rPr>
              <a:t>r</a:t>
            </a:r>
            <a:r>
              <a:rPr lang="en-US" sz="2300" u="none" strike="noStrike">
                <a:solidFill>
                  <a:srgbClr val="0D0D0D"/>
                </a:solidFill>
                <a:latin typeface="Montserrat"/>
                <a:ea typeface="Montserrat"/>
                <a:cs typeface="Montserrat"/>
              </a:rPr>
              <a:t>e économie. </a:t>
            </a:r>
            <a:r>
              <a:rPr lang="en-US" sz="2300" u="none" strike="noStrike">
                <a:solidFill>
                  <a:srgbClr val="0D0D0D"/>
                </a:solidFill>
                <a:latin typeface="Montserrat"/>
                <a:ea typeface="Montserrat"/>
                <a:cs typeface="Montserrat"/>
              </a:rPr>
              <a:t>L</a:t>
            </a:r>
            <a:r>
              <a:rPr lang="en-US" sz="2300" u="none" strike="noStrike">
                <a:solidFill>
                  <a:srgbClr val="0D0D0D"/>
                </a:solidFill>
                <a:latin typeface="Montserrat"/>
                <a:ea typeface="Montserrat"/>
                <a:cs typeface="Montserrat"/>
              </a:rPr>
              <a:t>e </a:t>
            </a:r>
            <a:r>
              <a:rPr lang="en-US" sz="2300" b="1" u="none" strike="noStrike">
                <a:solidFill>
                  <a:srgbClr val="0D0D0D"/>
                </a:solidFill>
                <a:latin typeface="Montserrat Bold"/>
                <a:ea typeface="Montserrat Bold"/>
                <a:cs typeface="Montserrat Bold"/>
              </a:rPr>
              <a:t>secteur ag</a:t>
            </a:r>
            <a:r>
              <a:rPr lang="en-US" sz="2300" b="1" u="none" strike="noStrike">
                <a:solidFill>
                  <a:srgbClr val="0D0D0D"/>
                </a:solidFill>
                <a:latin typeface="Montserrat Bold"/>
                <a:ea typeface="Montserrat Bold"/>
                <a:cs typeface="Montserrat Bold"/>
              </a:rPr>
              <a:t>ri</a:t>
            </a:r>
            <a:r>
              <a:rPr lang="en-US" sz="2300" b="1" u="none" strike="noStrike">
                <a:solidFill>
                  <a:srgbClr val="0D0D0D"/>
                </a:solidFill>
                <a:latin typeface="Montserrat Bold"/>
                <a:ea typeface="Montserrat Bold"/>
                <a:cs typeface="Montserrat Bold"/>
              </a:rPr>
              <a:t>cole</a:t>
            </a:r>
            <a:r>
              <a:rPr lang="en-US" sz="2300" u="none" strike="noStrike">
                <a:solidFill>
                  <a:srgbClr val="0D0D0D"/>
                </a:solidFill>
                <a:latin typeface="Montserrat"/>
                <a:ea typeface="Montserrat"/>
                <a:cs typeface="Montserrat"/>
              </a:rPr>
              <a:t>, qui représente </a:t>
            </a:r>
            <a:r>
              <a:rPr lang="en-US" sz="2300" u="none" strike="noStrike">
                <a:solidFill>
                  <a:srgbClr val="0D0D0D"/>
                </a:solidFill>
                <a:latin typeface="Montserrat"/>
                <a:ea typeface="Montserrat"/>
                <a:cs typeface="Montserrat"/>
              </a:rPr>
              <a:t>un</a:t>
            </a:r>
            <a:r>
              <a:rPr lang="en-US" sz="2300" u="none" strike="noStrike">
                <a:solidFill>
                  <a:srgbClr val="0D0D0D"/>
                </a:solidFill>
                <a:latin typeface="Montserrat"/>
                <a:ea typeface="Montserrat"/>
                <a:cs typeface="Montserrat"/>
              </a:rPr>
              <a:t>e pa</a:t>
            </a:r>
            <a:r>
              <a:rPr lang="en-US" sz="2300" u="none" strike="noStrike">
                <a:solidFill>
                  <a:srgbClr val="0D0D0D"/>
                </a:solidFill>
                <a:latin typeface="Montserrat"/>
                <a:ea typeface="Montserrat"/>
                <a:cs typeface="Montserrat"/>
              </a:rPr>
              <a:t>r</a:t>
            </a:r>
            <a:r>
              <a:rPr lang="en-US" sz="2300" u="none" strike="noStrike">
                <a:solidFill>
                  <a:srgbClr val="0D0D0D"/>
                </a:solidFill>
                <a:latin typeface="Montserrat"/>
                <a:ea typeface="Montserrat"/>
                <a:cs typeface="Montserrat"/>
              </a:rPr>
              <a:t>t </a:t>
            </a:r>
            <a:r>
              <a:rPr lang="en-US" sz="2300" u="none" strike="noStrike">
                <a:solidFill>
                  <a:srgbClr val="0D0D0D"/>
                </a:solidFill>
                <a:latin typeface="Montserrat"/>
                <a:ea typeface="Montserrat"/>
                <a:cs typeface="Montserrat"/>
              </a:rPr>
              <a:t>signi</a:t>
            </a:r>
            <a:r>
              <a:rPr lang="en-US" sz="2300" u="none" strike="noStrike">
                <a:solidFill>
                  <a:srgbClr val="0D0D0D"/>
                </a:solidFill>
                <a:latin typeface="Montserrat"/>
                <a:ea typeface="Montserrat"/>
                <a:cs typeface="Montserrat"/>
              </a:rPr>
              <a:t>f</a:t>
            </a:r>
            <a:r>
              <a:rPr lang="en-US" sz="2300" u="none" strike="noStrike">
                <a:solidFill>
                  <a:srgbClr val="0D0D0D"/>
                </a:solidFill>
                <a:latin typeface="Montserrat"/>
                <a:ea typeface="Montserrat"/>
                <a:cs typeface="Montserrat"/>
              </a:rPr>
              <a:t>ic</a:t>
            </a:r>
            <a:r>
              <a:rPr lang="en-US" sz="2300" u="none" strike="noStrike">
                <a:solidFill>
                  <a:srgbClr val="0D0D0D"/>
                </a:solidFill>
                <a:latin typeface="Montserrat"/>
                <a:ea typeface="Montserrat"/>
                <a:cs typeface="Montserrat"/>
              </a:rPr>
              <a:t>ative de </a:t>
            </a:r>
            <a:r>
              <a:rPr lang="en-US" sz="2300" u="none" strike="noStrike">
                <a:solidFill>
                  <a:srgbClr val="0D0D0D"/>
                </a:solidFill>
                <a:latin typeface="Montserrat"/>
                <a:ea typeface="Montserrat"/>
                <a:cs typeface="Montserrat"/>
              </a:rPr>
              <a:t>no</a:t>
            </a:r>
            <a:r>
              <a:rPr lang="en-US" sz="2300" u="none" strike="noStrike">
                <a:solidFill>
                  <a:srgbClr val="0D0D0D"/>
                </a:solidFill>
                <a:latin typeface="Montserrat"/>
                <a:ea typeface="Montserrat"/>
                <a:cs typeface="Montserrat"/>
              </a:rPr>
              <a:t>tre </a:t>
            </a:r>
            <a:r>
              <a:rPr lang="en-US" sz="2300" u="none" strike="noStrike">
                <a:solidFill>
                  <a:srgbClr val="0D0D0D"/>
                </a:solidFill>
                <a:latin typeface="Montserrat"/>
                <a:ea typeface="Montserrat"/>
                <a:cs typeface="Montserrat"/>
              </a:rPr>
              <a:t>PIB,</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s</a:t>
            </a:r>
            <a:r>
              <a:rPr lang="en-US" sz="2300" u="none" strike="noStrike">
                <a:solidFill>
                  <a:srgbClr val="0D0D0D"/>
                </a:solidFill>
                <a:latin typeface="Montserrat"/>
                <a:ea typeface="Montserrat"/>
                <a:cs typeface="Montserrat"/>
              </a:rPr>
              <a:t>u</a:t>
            </a:r>
            <a:r>
              <a:rPr lang="en-US" sz="2300" u="none" strike="noStrike">
                <a:solidFill>
                  <a:srgbClr val="0D0D0D"/>
                </a:solidFill>
                <a:latin typeface="Montserrat"/>
                <a:ea typeface="Montserrat"/>
                <a:cs typeface="Montserrat"/>
              </a:rPr>
              <a:t>b</a:t>
            </a:r>
            <a:r>
              <a:rPr lang="en-US" sz="2300" u="none" strike="noStrike">
                <a:solidFill>
                  <a:srgbClr val="0D0D0D"/>
                </a:solidFill>
                <a:latin typeface="Montserrat"/>
                <a:ea typeface="Montserrat"/>
                <a:cs typeface="Montserrat"/>
              </a:rPr>
              <a:t>i</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 des menaces directes sur ses </a:t>
            </a:r>
            <a:r>
              <a:rPr lang="en-US" sz="2300" u="none" strike="noStrike">
                <a:solidFill>
                  <a:srgbClr val="0D0D0D"/>
                </a:solidFill>
                <a:latin typeface="Montserrat"/>
                <a:ea typeface="Montserrat"/>
                <a:cs typeface="Montserrat"/>
              </a:rPr>
              <a:t>fi</a:t>
            </a:r>
            <a:r>
              <a:rPr lang="en-US" sz="2300" u="none" strike="noStrike">
                <a:solidFill>
                  <a:srgbClr val="0D0D0D"/>
                </a:solidFill>
                <a:latin typeface="Montserrat"/>
                <a:ea typeface="Montserrat"/>
                <a:cs typeface="Montserrat"/>
              </a:rPr>
              <a:t>l</a:t>
            </a:r>
            <a:r>
              <a:rPr lang="en-US" sz="2300" u="none" strike="noStrike">
                <a:solidFill>
                  <a:srgbClr val="0D0D0D"/>
                </a:solidFill>
                <a:latin typeface="Montserrat"/>
                <a:ea typeface="Montserrat"/>
                <a:cs typeface="Montserrat"/>
              </a:rPr>
              <a:t>iè</a:t>
            </a:r>
            <a:r>
              <a:rPr lang="en-US" sz="2300" u="none" strike="noStrike">
                <a:solidFill>
                  <a:srgbClr val="0D0D0D"/>
                </a:solidFill>
                <a:latin typeface="Montserrat"/>
                <a:ea typeface="Montserrat"/>
                <a:cs typeface="Montserrat"/>
              </a:rPr>
              <a:t>res st</a:t>
            </a:r>
            <a:r>
              <a:rPr lang="en-US" sz="2300" u="none" strike="noStrike">
                <a:solidFill>
                  <a:srgbClr val="0D0D0D"/>
                </a:solidFill>
                <a:latin typeface="Montserrat"/>
                <a:ea typeface="Montserrat"/>
                <a:cs typeface="Montserrat"/>
              </a:rPr>
              <a:t>r</a:t>
            </a:r>
            <a:r>
              <a:rPr lang="en-US" sz="2300" u="none" strike="noStrike">
                <a:solidFill>
                  <a:srgbClr val="0D0D0D"/>
                </a:solidFill>
                <a:latin typeface="Montserrat"/>
                <a:ea typeface="Montserrat"/>
                <a:cs typeface="Montserrat"/>
              </a:rPr>
              <a:t>at</a:t>
            </a:r>
            <a:r>
              <a:rPr lang="en-US" sz="2300" u="none" strike="noStrike">
                <a:solidFill>
                  <a:srgbClr val="0D0D0D"/>
                </a:solidFill>
                <a:latin typeface="Montserrat"/>
                <a:ea typeface="Montserrat"/>
                <a:cs typeface="Montserrat"/>
              </a:rPr>
              <a:t>ég</a:t>
            </a:r>
            <a:r>
              <a:rPr lang="en-US" sz="2300" u="none" strike="noStrike">
                <a:solidFill>
                  <a:srgbClr val="0D0D0D"/>
                </a:solidFill>
                <a:latin typeface="Montserrat"/>
                <a:ea typeface="Montserrat"/>
                <a:cs typeface="Montserrat"/>
              </a:rPr>
              <a:t>iques comme </a:t>
            </a:r>
            <a:r>
              <a:rPr lang="en-US" sz="2300" b="1" u="none" strike="noStrike">
                <a:solidFill>
                  <a:srgbClr val="0D0D0D"/>
                </a:solidFill>
                <a:latin typeface="Montserrat Bold"/>
                <a:ea typeface="Montserrat Bold"/>
                <a:cs typeface="Montserrat Bold"/>
              </a:rPr>
              <a:t>le cacao </a:t>
            </a:r>
            <a:r>
              <a:rPr lang="en-US" sz="2300" b="1" u="none" strike="noStrike">
                <a:solidFill>
                  <a:srgbClr val="0D0D0D"/>
                </a:solidFill>
                <a:latin typeface="Montserrat Bold"/>
                <a:ea typeface="Montserrat Bold"/>
                <a:cs typeface="Montserrat Bold"/>
              </a:rPr>
              <a:t>et l'anaca</a:t>
            </a:r>
            <a:r>
              <a:rPr lang="en-US" sz="2300" b="1" u="none" strike="noStrike">
                <a:solidFill>
                  <a:srgbClr val="0D0D0D"/>
                </a:solidFill>
                <a:latin typeface="Montserrat Bold"/>
                <a:ea typeface="Montserrat Bold"/>
                <a:cs typeface="Montserrat Bold"/>
              </a:rPr>
              <a:t>r</a:t>
            </a:r>
            <a:r>
              <a:rPr lang="en-US" sz="2300" b="1" u="none" strike="noStrike">
                <a:solidFill>
                  <a:srgbClr val="0D0D0D"/>
                </a:solidFill>
                <a:latin typeface="Montserrat Bold"/>
                <a:ea typeface="Montserrat Bold"/>
                <a:cs typeface="Montserrat Bold"/>
              </a:rPr>
              <a:t>de</a:t>
            </a:r>
            <a:r>
              <a:rPr lang="en-US" sz="2300" u="none" strike="noStrike">
                <a:solidFill>
                  <a:srgbClr val="0D0D0D"/>
                </a:solidFill>
                <a:latin typeface="Montserrat"/>
                <a:ea typeface="Montserrat"/>
                <a:cs typeface="Montserrat"/>
              </a:rPr>
              <a:t>. Parallèl</a:t>
            </a:r>
            <a:r>
              <a:rPr lang="en-US" sz="2300" u="none" strike="noStrike">
                <a:solidFill>
                  <a:srgbClr val="0D0D0D"/>
                </a:solidFill>
                <a:latin typeface="Montserrat"/>
                <a:ea typeface="Montserrat"/>
                <a:cs typeface="Montserrat"/>
              </a:rPr>
              <a:t>eme</a:t>
            </a:r>
            <a:r>
              <a:rPr lang="en-US" sz="2300" u="none" strike="noStrike">
                <a:solidFill>
                  <a:srgbClr val="0D0D0D"/>
                </a:solidFill>
                <a:latin typeface="Montserrat"/>
                <a:ea typeface="Montserrat"/>
                <a:cs typeface="Montserrat"/>
              </a:rPr>
              <a:t>nt, not</a:t>
            </a:r>
            <a:r>
              <a:rPr lang="en-US" sz="2300" u="none" strike="noStrike">
                <a:solidFill>
                  <a:srgbClr val="0D0D0D"/>
                </a:solidFill>
                <a:latin typeface="Montserrat"/>
                <a:ea typeface="Montserrat"/>
                <a:cs typeface="Montserrat"/>
              </a:rPr>
              <a:t>r</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 </a:t>
            </a:r>
            <a:r>
              <a:rPr lang="en-US" sz="2300" b="1" u="none" strike="noStrike">
                <a:solidFill>
                  <a:srgbClr val="0D0D0D"/>
                </a:solidFill>
                <a:latin typeface="Montserrat Bold"/>
                <a:ea typeface="Montserrat Bold"/>
                <a:cs typeface="Montserrat Bold"/>
              </a:rPr>
              <a:t>product</a:t>
            </a:r>
            <a:r>
              <a:rPr lang="en-US" sz="2300" b="1" u="none" strike="noStrike">
                <a:solidFill>
                  <a:srgbClr val="0D0D0D"/>
                </a:solidFill>
                <a:latin typeface="Montserrat Bold"/>
                <a:ea typeface="Montserrat Bold"/>
                <a:cs typeface="Montserrat Bold"/>
              </a:rPr>
              <a:t>i</a:t>
            </a:r>
            <a:r>
              <a:rPr lang="en-US" sz="2300" b="1" u="none" strike="noStrike">
                <a:solidFill>
                  <a:srgbClr val="0D0D0D"/>
                </a:solidFill>
                <a:latin typeface="Montserrat Bold"/>
                <a:ea typeface="Montserrat Bold"/>
                <a:cs typeface="Montserrat Bold"/>
              </a:rPr>
              <a:t>on </a:t>
            </a:r>
            <a:r>
              <a:rPr lang="en-US" sz="2300" b="1" u="none" strike="noStrike">
                <a:solidFill>
                  <a:srgbClr val="0D0D0D"/>
                </a:solidFill>
                <a:latin typeface="Montserrat Bold"/>
                <a:ea typeface="Montserrat Bold"/>
                <a:cs typeface="Montserrat Bold"/>
              </a:rPr>
              <a:t>én</a:t>
            </a:r>
            <a:r>
              <a:rPr lang="en-US" sz="2300" b="1" u="none" strike="noStrike">
                <a:solidFill>
                  <a:srgbClr val="0D0D0D"/>
                </a:solidFill>
                <a:latin typeface="Montserrat Bold"/>
                <a:ea typeface="Montserrat Bold"/>
                <a:cs typeface="Montserrat Bold"/>
              </a:rPr>
              <a:t>e</a:t>
            </a:r>
            <a:r>
              <a:rPr lang="en-US" sz="2300" b="1" u="none" strike="noStrike">
                <a:solidFill>
                  <a:srgbClr val="0D0D0D"/>
                </a:solidFill>
                <a:latin typeface="Montserrat Bold"/>
                <a:ea typeface="Montserrat Bold"/>
                <a:cs typeface="Montserrat Bold"/>
              </a:rPr>
              <a:t>rgé</a:t>
            </a:r>
            <a:r>
              <a:rPr lang="en-US" sz="2300" b="1" u="none" strike="noStrike">
                <a:solidFill>
                  <a:srgbClr val="0D0D0D"/>
                </a:solidFill>
                <a:latin typeface="Montserrat Bold"/>
                <a:ea typeface="Montserrat Bold"/>
                <a:cs typeface="Montserrat Bold"/>
              </a:rPr>
              <a:t>ti</a:t>
            </a:r>
            <a:r>
              <a:rPr lang="en-US" sz="2300" b="1" u="none" strike="noStrike">
                <a:solidFill>
                  <a:srgbClr val="0D0D0D"/>
                </a:solidFill>
                <a:latin typeface="Montserrat Bold"/>
                <a:ea typeface="Montserrat Bold"/>
                <a:cs typeface="Montserrat Bold"/>
              </a:rPr>
              <a:t>q</a:t>
            </a:r>
            <a:r>
              <a:rPr lang="en-US" sz="2300" b="1" u="none" strike="noStrike">
                <a:solidFill>
                  <a:srgbClr val="0D0D0D"/>
                </a:solidFill>
                <a:latin typeface="Montserrat Bold"/>
                <a:ea typeface="Montserrat Bold"/>
                <a:cs typeface="Montserrat Bold"/>
              </a:rPr>
              <a:t>u</a:t>
            </a:r>
            <a:r>
              <a:rPr lang="en-US" sz="2300" b="1" u="none" strike="noStrike">
                <a:solidFill>
                  <a:srgbClr val="0D0D0D"/>
                </a:solidFill>
                <a:latin typeface="Montserrat Bold"/>
                <a:ea typeface="Montserrat Bold"/>
                <a:cs typeface="Montserrat Bold"/>
              </a:rPr>
              <a:t>e</a:t>
            </a:r>
            <a:r>
              <a:rPr lang="en-US" sz="2300" u="none" strike="noStrike">
                <a:solidFill>
                  <a:srgbClr val="0D0D0D"/>
                </a:solidFill>
                <a:latin typeface="Montserrat"/>
                <a:ea typeface="Montserrat"/>
                <a:cs typeface="Montserrat"/>
              </a:rPr>
              <a:t>,</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f</a:t>
            </a:r>
            <a:r>
              <a:rPr lang="en-US" sz="2300" u="none" strike="noStrike">
                <a:solidFill>
                  <a:srgbClr val="0D0D0D"/>
                </a:solidFill>
                <a:latin typeface="Montserrat"/>
                <a:ea typeface="Montserrat"/>
                <a:cs typeface="Montserrat"/>
              </a:rPr>
              <a:t>or</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ement dép</a:t>
            </a:r>
            <a:r>
              <a:rPr lang="en-US" sz="2300" u="none" strike="noStrike">
                <a:solidFill>
                  <a:srgbClr val="0D0D0D"/>
                </a:solidFill>
                <a:latin typeface="Montserrat"/>
                <a:ea typeface="Montserrat"/>
                <a:cs typeface="Montserrat"/>
              </a:rPr>
              <a:t>end</a:t>
            </a:r>
            <a:r>
              <a:rPr lang="en-US" sz="2300" u="none" strike="noStrike">
                <a:solidFill>
                  <a:srgbClr val="0D0D0D"/>
                </a:solidFill>
                <a:latin typeface="Montserrat"/>
                <a:ea typeface="Montserrat"/>
                <a:cs typeface="Montserrat"/>
              </a:rPr>
              <a:t>an</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e d</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l'hy</a:t>
            </a:r>
            <a:r>
              <a:rPr lang="en-US" sz="2300" u="none" strike="noStrike">
                <a:solidFill>
                  <a:srgbClr val="0D0D0D"/>
                </a:solidFill>
                <a:latin typeface="Montserrat"/>
                <a:ea typeface="Montserrat"/>
                <a:cs typeface="Montserrat"/>
              </a:rPr>
              <a:t>d</a:t>
            </a:r>
            <a:r>
              <a:rPr lang="en-US" sz="2300" u="none" strike="noStrike">
                <a:solidFill>
                  <a:srgbClr val="0D0D0D"/>
                </a:solidFill>
                <a:latin typeface="Montserrat"/>
                <a:ea typeface="Montserrat"/>
                <a:cs typeface="Montserrat"/>
              </a:rPr>
              <a:t>ro</a:t>
            </a:r>
            <a:r>
              <a:rPr lang="en-US" sz="2300" u="none" strike="noStrike">
                <a:solidFill>
                  <a:srgbClr val="0D0D0D"/>
                </a:solidFill>
                <a:latin typeface="Montserrat"/>
                <a:ea typeface="Montserrat"/>
                <a:cs typeface="Montserrat"/>
              </a:rPr>
              <a:t>é</a:t>
            </a:r>
            <a:r>
              <a:rPr lang="en-US" sz="2300" u="none" strike="noStrike">
                <a:solidFill>
                  <a:srgbClr val="0D0D0D"/>
                </a:solidFill>
                <a:latin typeface="Montserrat"/>
                <a:ea typeface="Montserrat"/>
                <a:cs typeface="Montserrat"/>
              </a:rPr>
              <a:t>l</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ct</a:t>
            </a:r>
            <a:r>
              <a:rPr lang="en-US" sz="2300" u="none" strike="noStrike">
                <a:solidFill>
                  <a:srgbClr val="0D0D0D"/>
                </a:solidFill>
                <a:latin typeface="Montserrat"/>
                <a:ea typeface="Montserrat"/>
                <a:cs typeface="Montserrat"/>
              </a:rPr>
              <a:t>r</a:t>
            </a:r>
            <a:r>
              <a:rPr lang="en-US" sz="2300" u="none" strike="noStrike">
                <a:solidFill>
                  <a:srgbClr val="0D0D0D"/>
                </a:solidFill>
                <a:latin typeface="Montserrat"/>
                <a:ea typeface="Montserrat"/>
                <a:cs typeface="Montserrat"/>
              </a:rPr>
              <a:t>ici</a:t>
            </a:r>
            <a:r>
              <a:rPr lang="en-US" sz="2300" u="none" strike="noStrike">
                <a:solidFill>
                  <a:srgbClr val="0D0D0D"/>
                </a:solidFill>
                <a:latin typeface="Montserrat"/>
                <a:ea typeface="Montserrat"/>
                <a:cs typeface="Montserrat"/>
              </a:rPr>
              <a:t>té, e</a:t>
            </a:r>
            <a:r>
              <a:rPr lang="en-US" sz="2300" u="none" strike="noStrike">
                <a:solidFill>
                  <a:srgbClr val="0D0D0D"/>
                </a:solidFill>
                <a:latin typeface="Montserrat"/>
                <a:ea typeface="Montserrat"/>
                <a:cs typeface="Montserrat"/>
              </a:rPr>
              <a:t>s</a:t>
            </a:r>
            <a:r>
              <a:rPr lang="en-US" sz="2300" u="none" strike="noStrike">
                <a:solidFill>
                  <a:srgbClr val="0D0D0D"/>
                </a:solidFill>
                <a:latin typeface="Montserrat"/>
                <a:ea typeface="Montserrat"/>
                <a:cs typeface="Montserrat"/>
              </a:rPr>
              <a:t>t </a:t>
            </a:r>
            <a:r>
              <a:rPr lang="en-US" sz="2300" u="none" strike="noStrike">
                <a:solidFill>
                  <a:srgbClr val="0D0D0D"/>
                </a:solidFill>
                <a:latin typeface="Montserrat"/>
                <a:ea typeface="Montserrat"/>
                <a:cs typeface="Montserrat"/>
              </a:rPr>
              <a:t>vulnérable à </a:t>
            </a:r>
            <a:r>
              <a:rPr lang="en-US" sz="2300" u="none" strike="noStrike">
                <a:solidFill>
                  <a:srgbClr val="0D0D0D"/>
                </a:solidFill>
                <a:latin typeface="Montserrat"/>
                <a:ea typeface="Montserrat"/>
                <a:cs typeface="Montserrat"/>
              </a:rPr>
              <a:t>la baisse d</a:t>
            </a:r>
            <a:r>
              <a:rPr lang="en-US" sz="2300" u="none" strike="noStrike">
                <a:solidFill>
                  <a:srgbClr val="0D0D0D"/>
                </a:solidFill>
                <a:latin typeface="Montserrat"/>
                <a:ea typeface="Montserrat"/>
                <a:cs typeface="Montserrat"/>
              </a:rPr>
              <a:t>u</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nive</a:t>
            </a:r>
            <a:r>
              <a:rPr lang="en-US" sz="2300" u="none" strike="noStrike">
                <a:solidFill>
                  <a:srgbClr val="0D0D0D"/>
                </a:solidFill>
                <a:latin typeface="Montserrat"/>
                <a:ea typeface="Montserrat"/>
                <a:cs typeface="Montserrat"/>
              </a:rPr>
              <a:t>a</a:t>
            </a:r>
            <a:r>
              <a:rPr lang="en-US" sz="2300" u="none" strike="noStrike">
                <a:solidFill>
                  <a:srgbClr val="0D0D0D"/>
                </a:solidFill>
                <a:latin typeface="Montserrat"/>
                <a:ea typeface="Montserrat"/>
                <a:cs typeface="Montserrat"/>
              </a:rPr>
              <a:t>u</a:t>
            </a:r>
            <a:r>
              <a:rPr lang="en-US" sz="2300" u="none" strike="noStrike">
                <a:solidFill>
                  <a:srgbClr val="0D0D0D"/>
                </a:solidFill>
                <a:latin typeface="Montserrat"/>
                <a:ea typeface="Montserrat"/>
                <a:cs typeface="Montserrat"/>
              </a:rPr>
              <a:t> d</a:t>
            </a:r>
            <a:r>
              <a:rPr lang="en-US" sz="2300" u="none" strike="noStrike">
                <a:solidFill>
                  <a:srgbClr val="0D0D0D"/>
                </a:solidFill>
                <a:latin typeface="Montserrat"/>
                <a:ea typeface="Montserrat"/>
                <a:cs typeface="Montserrat"/>
              </a:rPr>
              <a:t>es barrages</a:t>
            </a:r>
            <a:r>
              <a:rPr lang="en-US" sz="2300" u="none" strike="noStrike">
                <a:solidFill>
                  <a:srgbClr val="0D0D0D"/>
                </a:solidFill>
                <a:latin typeface="Montserrat"/>
                <a:ea typeface="Montserrat"/>
                <a:cs typeface="Montserrat"/>
              </a:rPr>
              <a:t>, et nos i</a:t>
            </a:r>
            <a:r>
              <a:rPr lang="en-US" sz="2300" u="none" strike="noStrike">
                <a:solidFill>
                  <a:srgbClr val="0D0D0D"/>
                </a:solidFill>
                <a:latin typeface="Montserrat"/>
                <a:ea typeface="Montserrat"/>
                <a:cs typeface="Montserrat"/>
              </a:rPr>
              <a:t>nfr</a:t>
            </a:r>
            <a:r>
              <a:rPr lang="en-US" sz="2300" u="none" strike="noStrike">
                <a:solidFill>
                  <a:srgbClr val="0D0D0D"/>
                </a:solidFill>
                <a:latin typeface="Montserrat"/>
                <a:ea typeface="Montserrat"/>
                <a:cs typeface="Montserrat"/>
              </a:rPr>
              <a:t>as</a:t>
            </a:r>
            <a:r>
              <a:rPr lang="en-US" sz="2300" u="none" strike="noStrike">
                <a:solidFill>
                  <a:srgbClr val="0D0D0D"/>
                </a:solidFill>
                <a:latin typeface="Montserrat"/>
                <a:ea typeface="Montserrat"/>
                <a:cs typeface="Montserrat"/>
              </a:rPr>
              <a:t>tru</a:t>
            </a:r>
            <a:r>
              <a:rPr lang="en-US" sz="2300" u="none" strike="noStrike">
                <a:solidFill>
                  <a:srgbClr val="0D0D0D"/>
                </a:solidFill>
                <a:latin typeface="Montserrat"/>
                <a:ea typeface="Montserrat"/>
                <a:cs typeface="Montserrat"/>
              </a:rPr>
              <a:t>c</a:t>
            </a:r>
            <a:r>
              <a:rPr lang="en-US" sz="2300" u="none" strike="noStrike">
                <a:solidFill>
                  <a:srgbClr val="0D0D0D"/>
                </a:solidFill>
                <a:latin typeface="Montserrat"/>
                <a:ea typeface="Montserrat"/>
                <a:cs typeface="Montserrat"/>
              </a:rPr>
              <a:t>t</a:t>
            </a:r>
            <a:r>
              <a:rPr lang="en-US" sz="2300" u="none" strike="noStrike">
                <a:solidFill>
                  <a:srgbClr val="0D0D0D"/>
                </a:solidFill>
                <a:latin typeface="Montserrat"/>
                <a:ea typeface="Montserrat"/>
                <a:cs typeface="Montserrat"/>
              </a:rPr>
              <a:t>ur</a:t>
            </a:r>
            <a:r>
              <a:rPr lang="en-US" sz="2300" u="none" strike="noStrike">
                <a:solidFill>
                  <a:srgbClr val="0D0D0D"/>
                </a:solidFill>
                <a:latin typeface="Montserrat"/>
                <a:ea typeface="Montserrat"/>
                <a:cs typeface="Montserrat"/>
              </a:rPr>
              <a:t>es</a:t>
            </a:r>
            <a:r>
              <a:rPr lang="en-US" sz="2300" u="none" strike="noStrike">
                <a:solidFill>
                  <a:srgbClr val="0D0D0D"/>
                </a:solidFill>
                <a:latin typeface="Montserrat"/>
                <a:ea typeface="Montserrat"/>
                <a:cs typeface="Montserrat"/>
              </a:rPr>
              <a:t> subissent</a:t>
            </a:r>
            <a:r>
              <a:rPr lang="en-US" sz="2300" u="none" strike="noStrike">
                <a:solidFill>
                  <a:srgbClr val="0D0D0D"/>
                </a:solidFill>
                <a:latin typeface="Montserrat"/>
                <a:ea typeface="Montserrat"/>
                <a:cs typeface="Montserrat"/>
              </a:rPr>
              <a:t> d</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s</a:t>
            </a:r>
            <a:r>
              <a:rPr lang="en-US" sz="2300" u="none" strike="noStrike">
                <a:solidFill>
                  <a:srgbClr val="0D0D0D"/>
                </a:solidFill>
                <a:latin typeface="Montserrat"/>
                <a:ea typeface="Montserrat"/>
                <a:cs typeface="Montserrat"/>
              </a:rPr>
              <a:t> </a:t>
            </a:r>
            <a:r>
              <a:rPr lang="en-US" sz="2300" b="1" u="none" strike="noStrike">
                <a:solidFill>
                  <a:srgbClr val="0D0D0D"/>
                </a:solidFill>
                <a:latin typeface="Montserrat Bold"/>
                <a:ea typeface="Montserrat Bold"/>
                <a:cs typeface="Montserrat Bold"/>
              </a:rPr>
              <a:t>coû</a:t>
            </a:r>
            <a:r>
              <a:rPr lang="en-US" sz="2300" b="1" u="none" strike="noStrike">
                <a:solidFill>
                  <a:srgbClr val="0D0D0D"/>
                </a:solidFill>
                <a:latin typeface="Montserrat Bold"/>
                <a:ea typeface="Montserrat Bold"/>
                <a:cs typeface="Montserrat Bold"/>
              </a:rPr>
              <a:t>ts </a:t>
            </a:r>
            <a:r>
              <a:rPr lang="en-US" sz="2300" b="1" u="none" strike="noStrike">
                <a:solidFill>
                  <a:srgbClr val="0D0D0D"/>
                </a:solidFill>
                <a:latin typeface="Montserrat Bold"/>
                <a:ea typeface="Montserrat Bold"/>
                <a:cs typeface="Montserrat Bold"/>
              </a:rPr>
              <a:t>d</a:t>
            </a:r>
            <a:r>
              <a:rPr lang="en-US" sz="2300" b="1" u="none" strike="noStrike">
                <a:solidFill>
                  <a:srgbClr val="0D0D0D"/>
                </a:solidFill>
                <a:latin typeface="Montserrat Bold"/>
                <a:ea typeface="Montserrat Bold"/>
                <a:cs typeface="Montserrat Bold"/>
              </a:rPr>
              <a:t>e re</a:t>
            </a:r>
            <a:r>
              <a:rPr lang="en-US" sz="2300" b="1" u="none" strike="noStrike">
                <a:solidFill>
                  <a:srgbClr val="0D0D0D"/>
                </a:solidFill>
                <a:latin typeface="Montserrat Bold"/>
                <a:ea typeface="Montserrat Bold"/>
                <a:cs typeface="Montserrat Bold"/>
              </a:rPr>
              <a:t>co</a:t>
            </a:r>
            <a:r>
              <a:rPr lang="en-US" sz="2300" b="1" u="none" strike="noStrike">
                <a:solidFill>
                  <a:srgbClr val="0D0D0D"/>
                </a:solidFill>
                <a:latin typeface="Montserrat Bold"/>
                <a:ea typeface="Montserrat Bold"/>
                <a:cs typeface="Montserrat Bold"/>
              </a:rPr>
              <a:t>ns</a:t>
            </a:r>
            <a:r>
              <a:rPr lang="en-US" sz="2300" b="1" u="none" strike="noStrike">
                <a:solidFill>
                  <a:srgbClr val="0D0D0D"/>
                </a:solidFill>
                <a:latin typeface="Montserrat Bold"/>
                <a:ea typeface="Montserrat Bold"/>
                <a:cs typeface="Montserrat Bold"/>
              </a:rPr>
              <a:t>truction</a:t>
            </a:r>
            <a:r>
              <a:rPr lang="en-US" sz="2300" b="1" u="none" strike="noStrike">
                <a:solidFill>
                  <a:srgbClr val="0D0D0D"/>
                </a:solidFill>
                <a:latin typeface="Montserrat Bold"/>
                <a:ea typeface="Montserrat Bold"/>
                <a:cs typeface="Montserrat Bold"/>
              </a:rPr>
              <a:t> de </a:t>
            </a:r>
            <a:r>
              <a:rPr lang="en-US" sz="2300" b="1" u="none" strike="noStrike">
                <a:solidFill>
                  <a:srgbClr val="0D0D0D"/>
                </a:solidFill>
                <a:latin typeface="Montserrat Bold"/>
                <a:ea typeface="Montserrat Bold"/>
                <a:cs typeface="Montserrat Bold"/>
              </a:rPr>
              <a:t>p</a:t>
            </a:r>
            <a:r>
              <a:rPr lang="en-US" sz="2300" b="1" u="none" strike="noStrike">
                <a:solidFill>
                  <a:srgbClr val="0D0D0D"/>
                </a:solidFill>
                <a:latin typeface="Montserrat Bold"/>
                <a:ea typeface="Montserrat Bold"/>
                <a:cs typeface="Montserrat Bold"/>
              </a:rPr>
              <a:t>l</a:t>
            </a:r>
            <a:r>
              <a:rPr lang="en-US" sz="2300" b="1" u="none" strike="noStrike">
                <a:solidFill>
                  <a:srgbClr val="0D0D0D"/>
                </a:solidFill>
                <a:latin typeface="Montserrat Bold"/>
                <a:ea typeface="Montserrat Bold"/>
                <a:cs typeface="Montserrat Bold"/>
              </a:rPr>
              <a:t>u</a:t>
            </a:r>
            <a:r>
              <a:rPr lang="en-US" sz="2300" b="1" u="none" strike="noStrike">
                <a:solidFill>
                  <a:srgbClr val="0D0D0D"/>
                </a:solidFill>
                <a:latin typeface="Montserrat Bold"/>
                <a:ea typeface="Montserrat Bold"/>
                <a:cs typeface="Montserrat Bold"/>
              </a:rPr>
              <a:t>s e</a:t>
            </a:r>
            <a:r>
              <a:rPr lang="en-US" sz="2300" b="1" u="none" strike="noStrike">
                <a:solidFill>
                  <a:srgbClr val="0D0D0D"/>
                </a:solidFill>
                <a:latin typeface="Montserrat Bold"/>
                <a:ea typeface="Montserrat Bold"/>
                <a:cs typeface="Montserrat Bold"/>
              </a:rPr>
              <a:t>n</a:t>
            </a:r>
            <a:r>
              <a:rPr lang="en-US" sz="2300" b="1" u="none" strike="noStrike">
                <a:solidFill>
                  <a:srgbClr val="0D0D0D"/>
                </a:solidFill>
                <a:latin typeface="Montserrat Bold"/>
                <a:ea typeface="Montserrat Bold"/>
                <a:cs typeface="Montserrat Bold"/>
              </a:rPr>
              <a:t> p</a:t>
            </a:r>
            <a:r>
              <a:rPr lang="en-US" sz="2300" b="1" u="none" strike="noStrike">
                <a:solidFill>
                  <a:srgbClr val="0D0D0D"/>
                </a:solidFill>
                <a:latin typeface="Montserrat Bold"/>
                <a:ea typeface="Montserrat Bold"/>
                <a:cs typeface="Montserrat Bold"/>
              </a:rPr>
              <a:t>lu</a:t>
            </a:r>
            <a:r>
              <a:rPr lang="en-US" sz="2300" b="1" u="none" strike="noStrike">
                <a:solidFill>
                  <a:srgbClr val="0D0D0D"/>
                </a:solidFill>
                <a:latin typeface="Montserrat Bold"/>
                <a:ea typeface="Montserrat Bold"/>
                <a:cs typeface="Montserrat Bold"/>
              </a:rPr>
              <a:t>s éle</a:t>
            </a:r>
            <a:r>
              <a:rPr lang="en-US" sz="2300" b="1" u="none" strike="noStrike">
                <a:solidFill>
                  <a:srgbClr val="0D0D0D"/>
                </a:solidFill>
                <a:latin typeface="Montserrat Bold"/>
                <a:ea typeface="Montserrat Bold"/>
                <a:cs typeface="Montserrat Bold"/>
              </a:rPr>
              <a:t>vés a</a:t>
            </a:r>
            <a:r>
              <a:rPr lang="en-US" sz="2300" b="1" u="none" strike="noStrike">
                <a:solidFill>
                  <a:srgbClr val="0D0D0D"/>
                </a:solidFill>
                <a:latin typeface="Montserrat Bold"/>
                <a:ea typeface="Montserrat Bold"/>
                <a:cs typeface="Montserrat Bold"/>
              </a:rPr>
              <a:t>p</a:t>
            </a:r>
            <a:r>
              <a:rPr lang="en-US" sz="2300" b="1" u="none" strike="noStrike">
                <a:solidFill>
                  <a:srgbClr val="0D0D0D"/>
                </a:solidFill>
                <a:latin typeface="Montserrat Bold"/>
                <a:ea typeface="Montserrat Bold"/>
                <a:cs typeface="Montserrat Bold"/>
              </a:rPr>
              <a:t>rès ch</a:t>
            </a:r>
            <a:r>
              <a:rPr lang="en-US" sz="2300" b="1" u="none" strike="noStrike">
                <a:solidFill>
                  <a:srgbClr val="0D0D0D"/>
                </a:solidFill>
                <a:latin typeface="Montserrat Bold"/>
                <a:ea typeface="Montserrat Bold"/>
                <a:cs typeface="Montserrat Bold"/>
              </a:rPr>
              <a:t>a</a:t>
            </a:r>
            <a:r>
              <a:rPr lang="en-US" sz="2300" b="1" u="none" strike="noStrike">
                <a:solidFill>
                  <a:srgbClr val="0D0D0D"/>
                </a:solidFill>
                <a:latin typeface="Montserrat Bold"/>
                <a:ea typeface="Montserrat Bold"/>
                <a:cs typeface="Montserrat Bold"/>
              </a:rPr>
              <a:t>que ca</a:t>
            </a:r>
            <a:r>
              <a:rPr lang="en-US" sz="2300" b="1" u="none" strike="noStrike">
                <a:solidFill>
                  <a:srgbClr val="0D0D0D"/>
                </a:solidFill>
                <a:latin typeface="Montserrat Bold"/>
                <a:ea typeface="Montserrat Bold"/>
                <a:cs typeface="Montserrat Bold"/>
              </a:rPr>
              <a:t>t</a:t>
            </a:r>
            <a:r>
              <a:rPr lang="en-US" sz="2300" b="1" u="none" strike="noStrike">
                <a:solidFill>
                  <a:srgbClr val="0D0D0D"/>
                </a:solidFill>
                <a:latin typeface="Montserrat Bold"/>
                <a:ea typeface="Montserrat Bold"/>
                <a:cs typeface="Montserrat Bold"/>
              </a:rPr>
              <a:t>a</a:t>
            </a:r>
            <a:r>
              <a:rPr lang="en-US" sz="2300" b="1" u="none" strike="noStrike">
                <a:solidFill>
                  <a:srgbClr val="0D0D0D"/>
                </a:solidFill>
                <a:latin typeface="Montserrat Bold"/>
                <a:ea typeface="Montserrat Bold"/>
                <a:cs typeface="Montserrat Bold"/>
              </a:rPr>
              <a:t>s</a:t>
            </a:r>
            <a:r>
              <a:rPr lang="en-US" sz="2300" b="1" u="none" strike="noStrike">
                <a:solidFill>
                  <a:srgbClr val="0D0D0D"/>
                </a:solidFill>
                <a:latin typeface="Montserrat Bold"/>
                <a:ea typeface="Montserrat Bold"/>
                <a:cs typeface="Montserrat Bold"/>
              </a:rPr>
              <a:t>trophe</a:t>
            </a:r>
            <a:r>
              <a:rPr lang="en-US" sz="2300" u="none" strike="noStrike">
                <a:solidFill>
                  <a:srgbClr val="0D0D0D"/>
                </a:solidFill>
                <a:latin typeface="Montserrat"/>
                <a:ea typeface="Montserrat"/>
                <a:cs typeface="Montserrat"/>
              </a:rPr>
              <a:t>.</a:t>
            </a:r>
            <a:endParaRPr/>
          </a:p>
        </p:txBody>
      </p:sp>
      <p:sp>
        <p:nvSpPr>
          <p:cNvPr id="949084559" name="TextBox 14"/>
          <p:cNvSpPr txBox="1"/>
          <p:nvPr/>
        </p:nvSpPr>
        <p:spPr bwMode="auto">
          <a:xfrm rot="0">
            <a:off x="8485992" y="540568"/>
            <a:ext cx="7060045" cy="1048071"/>
          </a:xfrm>
          <a:prstGeom prst="rect">
            <a:avLst/>
          </a:prstGeom>
        </p:spPr>
        <p:txBody>
          <a:bodyPr lIns="0" tIns="0" rIns="0" bIns="0" rtlCol="0" anchor="t">
            <a:spAutoFit/>
          </a:bodyPr>
          <a:lstStyle/>
          <a:p>
            <a:pPr algn="l">
              <a:lnSpc>
                <a:spcPts val="7857"/>
              </a:lnSpc>
              <a:defRPr/>
            </a:pPr>
            <a:r>
              <a:rPr lang="en-US" sz="5600" b="1" spc="-72">
                <a:solidFill>
                  <a:srgbClr val="000000"/>
                </a:solidFill>
                <a:latin typeface="Helvetica World Bold"/>
                <a:ea typeface="Helvetica World Bold"/>
                <a:cs typeface="Helvetica World Bold"/>
              </a:rPr>
              <a:t>Introduction 2/3</a:t>
            </a:r>
            <a:endParaRPr/>
          </a:p>
        </p:txBody>
      </p:sp>
      <p:sp>
        <p:nvSpPr>
          <p:cNvPr id="1613851208" name="TextBox 15"/>
          <p:cNvSpPr txBox="1"/>
          <p:nvPr/>
        </p:nvSpPr>
        <p:spPr bwMode="auto">
          <a:xfrm rot="0">
            <a:off x="8485992" y="1853839"/>
            <a:ext cx="7153843" cy="443863"/>
          </a:xfrm>
          <a:prstGeom prst="rect">
            <a:avLst/>
          </a:prstGeom>
        </p:spPr>
        <p:txBody>
          <a:bodyPr lIns="0" tIns="0" rIns="0" bIns="0" rtlCol="0" anchor="t">
            <a:spAutoFit/>
          </a:bodyPr>
          <a:lstStyle/>
          <a:p>
            <a:pPr algn="just">
              <a:lnSpc>
                <a:spcPts val="3360"/>
              </a:lnSpc>
              <a:defRPr/>
            </a:pPr>
            <a:r>
              <a:rPr lang="en-US" sz="2400" b="1">
                <a:solidFill>
                  <a:srgbClr val="C34D24"/>
                </a:solidFill>
                <a:latin typeface="Helvetica World Bold"/>
                <a:ea typeface="Helvetica World Bold"/>
                <a:cs typeface="Helvetica World Bold"/>
              </a:rPr>
              <a:t>ENJEUX ÉCONOMIQUES ET SOCIAUX</a:t>
            </a:r>
            <a:endParaRPr/>
          </a:p>
        </p:txBody>
      </p:sp>
      <p:grpSp>
        <p:nvGrpSpPr>
          <p:cNvPr id="841935109" name="Group 16"/>
          <p:cNvGrpSpPr/>
          <p:nvPr/>
        </p:nvGrpSpPr>
        <p:grpSpPr bwMode="auto">
          <a:xfrm rot="0">
            <a:off x="0" y="5602798"/>
            <a:ext cx="5272689" cy="4318619"/>
            <a:chOff x="0" y="0"/>
            <a:chExt cx="1432021" cy="1172903"/>
          </a:xfrm>
        </p:grpSpPr>
        <p:sp>
          <p:nvSpPr>
            <p:cNvPr id="17" name="Freeform 17"/>
            <p:cNvSpPr/>
            <p:nvPr/>
          </p:nvSpPr>
          <p:spPr bwMode="auto">
            <a:xfrm rot="0" flipH="0" flipV="0">
              <a:off x="0" y="0"/>
              <a:ext cx="1432021" cy="1172903"/>
            </a:xfrm>
            <a:custGeom>
              <a:avLst/>
              <a:gdLst/>
              <a:ahLst/>
              <a:cxnLst/>
              <a:rect l="l" t="t" r="r" b="b"/>
              <a:pathLst>
                <a:path w="1432021" h="1172903" fill="norm" stroke="1" extrusionOk="0">
                  <a:moveTo>
                    <a:pt x="7342" y="0"/>
                  </a:moveTo>
                  <a:lnTo>
                    <a:pt x="1424679" y="0"/>
                  </a:lnTo>
                  <a:cubicBezTo>
                    <a:pt x="1428734" y="0"/>
                    <a:pt x="1432021" y="3287"/>
                    <a:pt x="1432021" y="7342"/>
                  </a:cubicBezTo>
                  <a:lnTo>
                    <a:pt x="1432021" y="1165561"/>
                  </a:lnTo>
                  <a:cubicBezTo>
                    <a:pt x="1432021" y="1169616"/>
                    <a:pt x="1428734" y="1172903"/>
                    <a:pt x="1424679" y="1172903"/>
                  </a:cubicBezTo>
                  <a:lnTo>
                    <a:pt x="7342" y="1172903"/>
                  </a:lnTo>
                  <a:cubicBezTo>
                    <a:pt x="5394" y="1172903"/>
                    <a:pt x="3527" y="1172129"/>
                    <a:pt x="2150" y="1170752"/>
                  </a:cubicBezTo>
                  <a:cubicBezTo>
                    <a:pt x="773" y="1169376"/>
                    <a:pt x="0" y="1167508"/>
                    <a:pt x="0" y="1165561"/>
                  </a:cubicBezTo>
                  <a:lnTo>
                    <a:pt x="0" y="7342"/>
                  </a:lnTo>
                  <a:cubicBezTo>
                    <a:pt x="0" y="3287"/>
                    <a:pt x="3287" y="0"/>
                    <a:pt x="7342" y="0"/>
                  </a:cubicBezTo>
                  <a:close/>
                </a:path>
              </a:pathLst>
            </a:custGeom>
            <a:blipFill>
              <a:blip r:embed="rId4"/>
              <a:srcRect l="4214" t="0" r="4214" b="0"/>
              <a:stretch/>
            </a:blipFill>
          </p:spPr>
        </p:sp>
      </p:grpSp>
      <p:sp>
        <p:nvSpPr>
          <p:cNvPr id="289671733" name="Freeform 18"/>
          <p:cNvSpPr/>
          <p:nvPr/>
        </p:nvSpPr>
        <p:spPr bwMode="auto">
          <a:xfrm rot="0" flipH="0" flipV="0">
            <a:off x="5234032" y="3491380"/>
            <a:ext cx="2341413" cy="6281270"/>
          </a:xfrm>
          <a:custGeom>
            <a:avLst/>
            <a:gdLst/>
            <a:ahLst/>
            <a:cxnLst/>
            <a:rect l="l" t="t" r="r" b="b"/>
            <a:pathLst>
              <a:path w="2341413" h="6281270" fill="norm" stroke="1" extrusionOk="0">
                <a:moveTo>
                  <a:pt x="0" y="0"/>
                </a:moveTo>
                <a:lnTo>
                  <a:pt x="2341413" y="0"/>
                </a:lnTo>
                <a:lnTo>
                  <a:pt x="2341413" y="6281270"/>
                </a:lnTo>
                <a:lnTo>
                  <a:pt x="0" y="6281270"/>
                </a:lnTo>
                <a:lnTo>
                  <a:pt x="0" y="0"/>
                </a:lnTo>
                <a:close/>
              </a:path>
            </a:pathLst>
          </a:custGeom>
          <a:blipFill>
            <a:blip r:embed="rId5"/>
            <a:srcRect l="39845" t="0" r="38011" b="10979"/>
            <a:stretch/>
          </a:blipFill>
        </p:spPr>
      </p:sp>
      <p:sp>
        <p:nvSpPr>
          <p:cNvPr id="202325038" name="TextBox 19"/>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782650245" name="Group 2"/>
          <p:cNvGrpSpPr/>
          <p:nvPr/>
        </p:nvGrpSpPr>
        <p:grpSpPr bwMode="auto">
          <a:xfrm rot="5400000">
            <a:off x="-402756" y="1206977"/>
            <a:ext cx="10287000" cy="7873047"/>
            <a:chOff x="0" y="0"/>
            <a:chExt cx="2709333" cy="2073560"/>
          </a:xfrm>
        </p:grpSpPr>
        <p:sp>
          <p:nvSpPr>
            <p:cNvPr id="3" name="Freeform 3"/>
            <p:cNvSpPr/>
            <p:nvPr/>
          </p:nvSpPr>
          <p:spPr bwMode="auto">
            <a:xfrm rot="0" flipH="0" flipV="0">
              <a:off x="0" y="0"/>
              <a:ext cx="2709333" cy="2073560"/>
            </a:xfrm>
            <a:custGeom>
              <a:avLst/>
              <a:gdLst/>
              <a:ahLst/>
              <a:cxnLst/>
              <a:rect l="l" t="t" r="r" b="b"/>
              <a:pathLst>
                <a:path w="2709333" h="2073560" fill="norm" stroke="1" extrusionOk="0">
                  <a:moveTo>
                    <a:pt x="0" y="0"/>
                  </a:moveTo>
                  <a:lnTo>
                    <a:pt x="2709333" y="0"/>
                  </a:lnTo>
                  <a:lnTo>
                    <a:pt x="2709333" y="2073560"/>
                  </a:lnTo>
                  <a:lnTo>
                    <a:pt x="0" y="2073560"/>
                  </a:lnTo>
                  <a:close/>
                </a:path>
              </a:pathLst>
            </a:custGeom>
            <a:solidFill>
              <a:srgbClr val="E6E6E6"/>
            </a:solidFill>
          </p:spPr>
        </p:sp>
        <p:sp>
          <p:nvSpPr>
            <p:cNvPr id="4" name="TextBox 4"/>
            <p:cNvSpPr txBox="1"/>
            <p:nvPr/>
          </p:nvSpPr>
          <p:spPr bwMode="auto">
            <a:xfrm>
              <a:off x="0" y="-28575"/>
              <a:ext cx="2709333" cy="2102135"/>
            </a:xfrm>
            <a:prstGeom prst="rect">
              <a:avLst/>
            </a:prstGeom>
            <a:grpFill/>
          </p:spPr>
          <p:txBody>
            <a:bodyPr lIns="50800" tIns="50800" rIns="50800" bIns="50800" rtlCol="0" anchor="ctr"/>
            <a:lstStyle/>
            <a:p>
              <a:pPr algn="ctr">
                <a:lnSpc>
                  <a:spcPts val="2659"/>
                </a:lnSpc>
                <a:spcBef>
                  <a:spcPts val="0"/>
                </a:spcBef>
                <a:defRPr/>
              </a:pPr>
              <a:endParaRPr/>
            </a:p>
          </p:txBody>
        </p:sp>
      </p:grpSp>
      <p:sp>
        <p:nvSpPr>
          <p:cNvPr id="258692282" name="Freeform 5"/>
          <p:cNvSpPr/>
          <p:nvPr/>
        </p:nvSpPr>
        <p:spPr bwMode="auto">
          <a:xfrm rot="0" flipH="0" flipV="0">
            <a:off x="0" y="903318"/>
            <a:ext cx="7092284" cy="8480363"/>
          </a:xfrm>
          <a:custGeom>
            <a:avLst/>
            <a:gdLst/>
            <a:ahLst/>
            <a:cxnLst/>
            <a:rect l="l" t="t" r="r" b="b"/>
            <a:pathLst>
              <a:path w="7092284" h="8480363" fill="norm" stroke="1" extrusionOk="0">
                <a:moveTo>
                  <a:pt x="0" y="0"/>
                </a:moveTo>
                <a:lnTo>
                  <a:pt x="7092284" y="0"/>
                </a:lnTo>
                <a:lnTo>
                  <a:pt x="7092284" y="8480364"/>
                </a:lnTo>
                <a:lnTo>
                  <a:pt x="0" y="8480364"/>
                </a:lnTo>
                <a:lnTo>
                  <a:pt x="0" y="0"/>
                </a:lnTo>
                <a:close/>
              </a:path>
            </a:pathLst>
          </a:custGeom>
          <a:blipFill>
            <a:blip r:embed="rId3"/>
            <a:srcRect l="22097" t="0" r="22097" b="0"/>
            <a:stretch/>
          </a:blipFill>
        </p:spPr>
      </p:sp>
      <p:sp>
        <p:nvSpPr>
          <p:cNvPr id="515414717" name="TextBox 6"/>
          <p:cNvSpPr txBox="1"/>
          <p:nvPr/>
        </p:nvSpPr>
        <p:spPr bwMode="auto">
          <a:xfrm rot="0">
            <a:off x="8918283" y="2827653"/>
            <a:ext cx="8997895" cy="4657403"/>
          </a:xfrm>
          <a:prstGeom prst="rect">
            <a:avLst/>
          </a:prstGeom>
        </p:spPr>
        <p:txBody>
          <a:bodyPr lIns="0" tIns="0" rIns="0" bIns="0" rtlCol="0" anchor="t">
            <a:spAutoFit/>
          </a:bodyPr>
          <a:lstStyle/>
          <a:p>
            <a:pPr algn="just">
              <a:lnSpc>
                <a:spcPts val="5337"/>
              </a:lnSpc>
              <a:defRPr/>
            </a:pPr>
            <a:r>
              <a:rPr lang="en-US" sz="2300">
                <a:solidFill>
                  <a:srgbClr val="0D0D0D"/>
                </a:solidFill>
                <a:latin typeface="Montserrat"/>
                <a:ea typeface="Montserrat"/>
                <a:cs typeface="Montserrat"/>
              </a:rPr>
              <a:t>Face à c</a:t>
            </a:r>
            <a:r>
              <a:rPr lang="en-US" sz="2300">
                <a:solidFill>
                  <a:srgbClr val="0D0D0D"/>
                </a:solidFill>
                <a:latin typeface="Montserrat"/>
                <a:ea typeface="Montserrat"/>
                <a:cs typeface="Montserrat"/>
              </a:rPr>
              <a:t>e</a:t>
            </a:r>
            <a:r>
              <a:rPr lang="en-US" sz="2300">
                <a:solidFill>
                  <a:srgbClr val="0D0D0D"/>
                </a:solidFill>
                <a:latin typeface="Montserrat"/>
                <a:ea typeface="Montserrat"/>
                <a:cs typeface="Montserrat"/>
              </a:rPr>
              <a:t>t</a:t>
            </a:r>
            <a:r>
              <a:rPr lang="en-US" sz="2300">
                <a:solidFill>
                  <a:srgbClr val="0D0D0D"/>
                </a:solidFill>
                <a:latin typeface="Montserrat"/>
                <a:ea typeface="Montserrat"/>
                <a:cs typeface="Montserrat"/>
              </a:rPr>
              <a:t>te réalité, l</a:t>
            </a:r>
            <a:r>
              <a:rPr lang="en-US" sz="2300">
                <a:solidFill>
                  <a:srgbClr val="0D0D0D"/>
                </a:solidFill>
                <a:latin typeface="Montserrat"/>
                <a:ea typeface="Montserrat"/>
                <a:cs typeface="Montserrat"/>
              </a:rPr>
              <a:t>e mandat de l</a:t>
            </a:r>
            <a:r>
              <a:rPr lang="en-US" sz="2300" u="none" strike="noStrike">
                <a:solidFill>
                  <a:srgbClr val="0D0D0D"/>
                </a:solidFill>
                <a:latin typeface="Montserrat"/>
                <a:ea typeface="Montserrat"/>
                <a:cs typeface="Montserrat"/>
              </a:rPr>
              <a:t>a DGE évolue</a:t>
            </a:r>
            <a:r>
              <a:rPr lang="en-US" sz="2300" u="none" strike="noStrike">
                <a:solidFill>
                  <a:srgbClr val="0D0D0D"/>
                </a:solidFill>
                <a:latin typeface="Montserrat"/>
                <a:ea typeface="Montserrat"/>
                <a:cs typeface="Montserrat"/>
              </a:rPr>
              <a:t>.</a:t>
            </a:r>
            <a:r>
              <a:rPr lang="en-US" sz="2300" u="none" strike="noStrike">
                <a:solidFill>
                  <a:srgbClr val="0D0D0D"/>
                </a:solidFill>
                <a:latin typeface="Montserrat"/>
                <a:ea typeface="Montserrat"/>
                <a:cs typeface="Montserrat"/>
              </a:rPr>
              <a:t> Il est impé</a:t>
            </a:r>
            <a:r>
              <a:rPr lang="en-US" sz="2300" u="none" strike="noStrike">
                <a:solidFill>
                  <a:srgbClr val="0D0D0D"/>
                </a:solidFill>
                <a:latin typeface="Montserrat"/>
                <a:ea typeface="Montserrat"/>
                <a:cs typeface="Montserrat"/>
              </a:rPr>
              <a:t>rat</a:t>
            </a:r>
            <a:r>
              <a:rPr lang="en-US" sz="2300" u="none" strike="noStrike">
                <a:solidFill>
                  <a:srgbClr val="0D0D0D"/>
                </a:solidFill>
                <a:latin typeface="Montserrat"/>
                <a:ea typeface="Montserrat"/>
                <a:cs typeface="Montserrat"/>
              </a:rPr>
              <a:t>i</a:t>
            </a:r>
            <a:r>
              <a:rPr lang="en-US" sz="2300" u="none" strike="noStrike">
                <a:solidFill>
                  <a:srgbClr val="0D0D0D"/>
                </a:solidFill>
                <a:latin typeface="Montserrat"/>
                <a:ea typeface="Montserrat"/>
                <a:cs typeface="Montserrat"/>
              </a:rPr>
              <a:t>f</a:t>
            </a:r>
            <a:r>
              <a:rPr lang="en-US" sz="2300" u="none" strike="noStrike">
                <a:solidFill>
                  <a:srgbClr val="0D0D0D"/>
                </a:solidFill>
                <a:latin typeface="Montserrat"/>
                <a:ea typeface="Montserrat"/>
                <a:cs typeface="Montserrat"/>
              </a:rPr>
              <a:t> de passer d'un</a:t>
            </a:r>
            <a:r>
              <a:rPr lang="en-US" sz="2300" u="none" strike="noStrike">
                <a:solidFill>
                  <a:srgbClr val="0D0D0D"/>
                </a:solidFill>
                <a:latin typeface="Montserrat"/>
                <a:ea typeface="Montserrat"/>
                <a:cs typeface="Montserrat"/>
              </a:rPr>
              <a:t>e </a:t>
            </a:r>
            <a:r>
              <a:rPr lang="en-US" sz="2300" u="none" strike="noStrike">
                <a:solidFill>
                  <a:srgbClr val="0D0D0D"/>
                </a:solidFill>
                <a:latin typeface="Montserrat"/>
                <a:ea typeface="Montserrat"/>
                <a:cs typeface="Montserrat"/>
              </a:rPr>
              <a:t>évaluat</a:t>
            </a:r>
            <a:r>
              <a:rPr lang="en-US" sz="2300" u="none" strike="noStrike">
                <a:solidFill>
                  <a:srgbClr val="0D0D0D"/>
                </a:solidFill>
                <a:latin typeface="Montserrat"/>
                <a:ea typeface="Montserrat"/>
                <a:cs typeface="Montserrat"/>
              </a:rPr>
              <a:t>io</a:t>
            </a:r>
            <a:r>
              <a:rPr lang="en-US" sz="2300" u="none" strike="noStrike">
                <a:solidFill>
                  <a:srgbClr val="0D0D0D"/>
                </a:solidFill>
                <a:latin typeface="Montserrat"/>
                <a:ea typeface="Montserrat"/>
                <a:cs typeface="Montserrat"/>
              </a:rPr>
              <a:t>n souvent qualitative des risques à une quantification s</a:t>
            </a:r>
            <a:r>
              <a:rPr lang="en-US" sz="2300" u="none" strike="noStrike">
                <a:solidFill>
                  <a:srgbClr val="0D0D0D"/>
                </a:solidFill>
                <a:latin typeface="Montserrat"/>
                <a:ea typeface="Montserrat"/>
                <a:cs typeface="Montserrat"/>
              </a:rPr>
              <a:t>ci</a:t>
            </a:r>
            <a:r>
              <a:rPr lang="en-US" sz="2300" u="none" strike="noStrike">
                <a:solidFill>
                  <a:srgbClr val="0D0D0D"/>
                </a:solidFill>
                <a:latin typeface="Montserrat"/>
                <a:ea typeface="Montserrat"/>
                <a:cs typeface="Montserrat"/>
              </a:rPr>
              <a:t>e</a:t>
            </a:r>
            <a:r>
              <a:rPr lang="en-US" sz="2300" u="none" strike="noStrike">
                <a:solidFill>
                  <a:srgbClr val="0D0D0D"/>
                </a:solidFill>
                <a:latin typeface="Montserrat"/>
                <a:ea typeface="Montserrat"/>
                <a:cs typeface="Montserrat"/>
              </a:rPr>
              <a:t>nti</a:t>
            </a:r>
            <a:r>
              <a:rPr lang="en-US" sz="2300" u="none" strike="noStrike">
                <a:solidFill>
                  <a:srgbClr val="0D0D0D"/>
                </a:solidFill>
                <a:latin typeface="Montserrat"/>
                <a:ea typeface="Montserrat"/>
                <a:cs typeface="Montserrat"/>
              </a:rPr>
              <a:t>f</a:t>
            </a:r>
            <a:r>
              <a:rPr lang="en-US" sz="2300" u="none" strike="noStrike">
                <a:solidFill>
                  <a:srgbClr val="0D0D0D"/>
                </a:solidFill>
                <a:latin typeface="Montserrat"/>
                <a:ea typeface="Montserrat"/>
                <a:cs typeface="Montserrat"/>
              </a:rPr>
              <a:t>i</a:t>
            </a:r>
            <a:r>
              <a:rPr lang="en-US" sz="2300" u="none" strike="noStrike">
                <a:solidFill>
                  <a:srgbClr val="0D0D0D"/>
                </a:solidFill>
                <a:latin typeface="Montserrat"/>
                <a:ea typeface="Montserrat"/>
                <a:cs typeface="Montserrat"/>
              </a:rPr>
              <a:t>q</a:t>
            </a:r>
            <a:r>
              <a:rPr lang="en-US" sz="2300" u="none" strike="noStrike">
                <a:solidFill>
                  <a:srgbClr val="0D0D0D"/>
                </a:solidFill>
                <a:latin typeface="Montserrat"/>
                <a:ea typeface="Montserrat"/>
                <a:cs typeface="Montserrat"/>
              </a:rPr>
              <a:t>ue</a:t>
            </a:r>
            <a:r>
              <a:rPr lang="en-US" sz="2300" u="none" strike="noStrike">
                <a:solidFill>
                  <a:srgbClr val="0D0D0D"/>
                </a:solidFill>
                <a:latin typeface="Montserrat"/>
                <a:ea typeface="Montserrat"/>
                <a:cs typeface="Montserrat"/>
              </a:rPr>
              <a:t> et rigoureuse. Cette formation vise à doter la DGE d’ outils pour évoluer d'une budgétisation réactive, qui intervient après la c</a:t>
            </a:r>
            <a:r>
              <a:rPr lang="en-US" sz="2300" u="none" strike="noStrike">
                <a:solidFill>
                  <a:srgbClr val="0D0D0D"/>
                </a:solidFill>
                <a:latin typeface="Montserrat"/>
                <a:ea typeface="Montserrat"/>
                <a:cs typeface="Montserrat"/>
              </a:rPr>
              <a:t>at</a:t>
            </a:r>
            <a:r>
              <a:rPr lang="en-US" sz="2300" u="none" strike="noStrike">
                <a:solidFill>
                  <a:srgbClr val="0D0D0D"/>
                </a:solidFill>
                <a:latin typeface="Montserrat"/>
                <a:ea typeface="Montserrat"/>
                <a:cs typeface="Montserrat"/>
              </a:rPr>
              <a:t>astr</a:t>
            </a:r>
            <a:r>
              <a:rPr lang="en-US" sz="2300" u="none" strike="noStrike">
                <a:solidFill>
                  <a:srgbClr val="0D0D0D"/>
                </a:solidFill>
                <a:latin typeface="Montserrat"/>
                <a:ea typeface="Montserrat"/>
                <a:cs typeface="Montserrat"/>
              </a:rPr>
              <a:t>o</a:t>
            </a:r>
            <a:r>
              <a:rPr lang="en-US" sz="2300" u="none" strike="noStrike">
                <a:solidFill>
                  <a:srgbClr val="0D0D0D"/>
                </a:solidFill>
                <a:latin typeface="Montserrat"/>
                <a:ea typeface="Montserrat"/>
                <a:cs typeface="Montserrat"/>
              </a:rPr>
              <a:t>phe,</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à</a:t>
            </a:r>
            <a:r>
              <a:rPr lang="en-US" sz="2300" u="none" strike="noStrike">
                <a:solidFill>
                  <a:srgbClr val="0D0D0D"/>
                </a:solidFill>
                <a:latin typeface="Montserrat"/>
                <a:ea typeface="Montserrat"/>
                <a:cs typeface="Montserrat"/>
              </a:rPr>
              <a:t> </a:t>
            </a:r>
            <a:r>
              <a:rPr lang="en-US" sz="2300" u="none" strike="noStrike">
                <a:solidFill>
                  <a:srgbClr val="0D0D0D"/>
                </a:solidFill>
                <a:latin typeface="Montserrat"/>
                <a:ea typeface="Montserrat"/>
                <a:cs typeface="Montserrat"/>
              </a:rPr>
              <a:t>u</a:t>
            </a:r>
            <a:r>
              <a:rPr lang="en-US" sz="2300" u="none" strike="noStrike">
                <a:solidFill>
                  <a:srgbClr val="0D0D0D"/>
                </a:solidFill>
                <a:latin typeface="Montserrat"/>
                <a:ea typeface="Montserrat"/>
                <a:cs typeface="Montserrat"/>
              </a:rPr>
              <a:t>ne </a:t>
            </a:r>
            <a:r>
              <a:rPr lang="en-US" sz="2300" b="1" u="none" strike="noStrike">
                <a:solidFill>
                  <a:srgbClr val="0D0D0D"/>
                </a:solidFill>
                <a:latin typeface="Montserrat Bold"/>
                <a:ea typeface="Montserrat Bold"/>
                <a:cs typeface="Montserrat Bold"/>
              </a:rPr>
              <a:t>planification économique préventive et proactive</a:t>
            </a:r>
            <a:r>
              <a:rPr lang="en-US" sz="2300" u="none" strike="noStrike">
                <a:solidFill>
                  <a:srgbClr val="0D0D0D"/>
                </a:solidFill>
                <a:latin typeface="Montserrat"/>
                <a:ea typeface="Montserrat"/>
                <a:cs typeface="Montserrat"/>
              </a:rPr>
              <a:t>, capable d'anticiper les chocs pour mieux les atténuer.</a:t>
            </a:r>
            <a:endParaRPr/>
          </a:p>
        </p:txBody>
      </p:sp>
      <p:sp>
        <p:nvSpPr>
          <p:cNvPr id="677757239" name="TextBox 7"/>
          <p:cNvSpPr txBox="1"/>
          <p:nvPr/>
        </p:nvSpPr>
        <p:spPr bwMode="auto">
          <a:xfrm rot="0">
            <a:off x="9460350" y="540568"/>
            <a:ext cx="7381291" cy="1048071"/>
          </a:xfrm>
          <a:prstGeom prst="rect">
            <a:avLst/>
          </a:prstGeom>
        </p:spPr>
        <p:txBody>
          <a:bodyPr lIns="0" tIns="0" rIns="0" bIns="0" rtlCol="0" anchor="t">
            <a:spAutoFit/>
          </a:bodyPr>
          <a:lstStyle/>
          <a:p>
            <a:pPr marL="0" lvl="0" indent="0" algn="l">
              <a:lnSpc>
                <a:spcPts val="7857"/>
              </a:lnSpc>
              <a:spcBef>
                <a:spcPts val="0"/>
              </a:spcBef>
              <a:defRPr/>
            </a:pPr>
            <a:r>
              <a:rPr lang="en-US" sz="5600" b="1" u="none" strike="noStrike" spc="-72">
                <a:solidFill>
                  <a:srgbClr val="000000"/>
                </a:solidFill>
                <a:latin typeface="Helvetica World Bold"/>
                <a:ea typeface="Helvetica World Bold"/>
                <a:cs typeface="Helvetica World Bold"/>
              </a:rPr>
              <a:t>Introduction 3/3</a:t>
            </a:r>
            <a:endParaRPr/>
          </a:p>
        </p:txBody>
      </p:sp>
      <p:sp>
        <p:nvSpPr>
          <p:cNvPr id="333298491" name="TextBox 8"/>
          <p:cNvSpPr txBox="1"/>
          <p:nvPr/>
        </p:nvSpPr>
        <p:spPr bwMode="auto">
          <a:xfrm rot="0">
            <a:off x="9460350" y="1853839"/>
            <a:ext cx="7381291" cy="443863"/>
          </a:xfrm>
          <a:prstGeom prst="rect">
            <a:avLst/>
          </a:prstGeom>
        </p:spPr>
        <p:txBody>
          <a:bodyPr lIns="0" tIns="0" rIns="0" bIns="0" rtlCol="0" anchor="t">
            <a:spAutoFit/>
          </a:bodyPr>
          <a:lstStyle/>
          <a:p>
            <a:pPr algn="just">
              <a:lnSpc>
                <a:spcPts val="3360"/>
              </a:lnSpc>
              <a:defRPr/>
            </a:pPr>
            <a:r>
              <a:rPr lang="en-US" sz="2400" b="1">
                <a:solidFill>
                  <a:srgbClr val="C34D24"/>
                </a:solidFill>
                <a:latin typeface="Helvetica World Bold"/>
                <a:ea typeface="Helvetica World Bold"/>
                <a:cs typeface="Helvetica World Bold"/>
              </a:rPr>
              <a:t>ENJEUX DE GOUVERNANCE ET DE RÉSILIENCE</a:t>
            </a:r>
            <a:endParaRPr/>
          </a:p>
        </p:txBody>
      </p:sp>
      <p:sp>
        <p:nvSpPr>
          <p:cNvPr id="535382057" name="TextBox 9"/>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83208478" name="AutoShape 2"/>
          <p:cNvSpPr/>
          <p:nvPr/>
        </p:nvSpPr>
        <p:spPr bwMode="auto">
          <a:xfrm flipV="1">
            <a:off x="1753892" y="2877161"/>
            <a:ext cx="15505408" cy="0"/>
          </a:xfrm>
          <a:prstGeom prst="line">
            <a:avLst/>
          </a:prstGeom>
          <a:ln w="38100" cap="flat">
            <a:solidFill>
              <a:srgbClr val="1C5739"/>
            </a:solidFill>
            <a:prstDash val="solid"/>
            <a:headEnd type="none" w="sm" len="sm"/>
            <a:tailEnd type="none" w="sm" len="sm"/>
          </a:ln>
        </p:spPr>
      </p:sp>
      <p:sp>
        <p:nvSpPr>
          <p:cNvPr id="92469203" name="AutoShape 3"/>
          <p:cNvSpPr/>
          <p:nvPr/>
        </p:nvSpPr>
        <p:spPr bwMode="auto">
          <a:xfrm flipV="1">
            <a:off x="1753892" y="7379458"/>
            <a:ext cx="15505408" cy="0"/>
          </a:xfrm>
          <a:prstGeom prst="line">
            <a:avLst/>
          </a:prstGeom>
          <a:ln w="38100" cap="flat">
            <a:solidFill>
              <a:srgbClr val="1C5739"/>
            </a:solidFill>
            <a:prstDash val="solid"/>
            <a:headEnd type="none" w="sm" len="sm"/>
            <a:tailEnd type="none" w="sm" len="sm"/>
          </a:ln>
        </p:spPr>
      </p:sp>
      <p:grpSp>
        <p:nvGrpSpPr>
          <p:cNvPr id="220414389" name="Group 4"/>
          <p:cNvGrpSpPr/>
          <p:nvPr/>
        </p:nvGrpSpPr>
        <p:grpSpPr bwMode="auto">
          <a:xfrm rot="5400000">
            <a:off x="1772680" y="3000925"/>
            <a:ext cx="845452" cy="883027"/>
            <a:chOff x="0" y="0"/>
            <a:chExt cx="571500" cy="596900"/>
          </a:xfrm>
        </p:grpSpPr>
        <p:sp>
          <p:nvSpPr>
            <p:cNvPr id="5" name="Freeform 5"/>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6" name="TextBox 6"/>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grpSp>
        <p:nvGrpSpPr>
          <p:cNvPr id="1023297276" name="Group 7"/>
          <p:cNvGrpSpPr/>
          <p:nvPr/>
        </p:nvGrpSpPr>
        <p:grpSpPr bwMode="auto">
          <a:xfrm rot="-5400000">
            <a:off x="16395061" y="6358070"/>
            <a:ext cx="845452" cy="883027"/>
            <a:chOff x="0" y="0"/>
            <a:chExt cx="571500" cy="596900"/>
          </a:xfrm>
        </p:grpSpPr>
        <p:sp>
          <p:nvSpPr>
            <p:cNvPr id="8" name="Freeform 8"/>
            <p:cNvSpPr/>
            <p:nvPr/>
          </p:nvSpPr>
          <p:spPr bwMode="auto">
            <a:xfrm rot="0" flipH="0" flipV="0">
              <a:off x="0" y="0"/>
              <a:ext cx="571500" cy="596900"/>
            </a:xfrm>
            <a:custGeom>
              <a:avLst/>
              <a:gdLst/>
              <a:ahLst/>
              <a:cxnLst/>
              <a:rect l="l" t="t" r="r" b="b"/>
              <a:pathLst>
                <a:path w="571500" h="596900" fill="norm" stroke="1" extrusionOk="0">
                  <a:moveTo>
                    <a:pt x="571500" y="596900"/>
                  </a:moveTo>
                  <a:lnTo>
                    <a:pt x="0" y="596900"/>
                  </a:lnTo>
                  <a:lnTo>
                    <a:pt x="0" y="0"/>
                  </a:lnTo>
                  <a:lnTo>
                    <a:pt x="571500" y="596900"/>
                  </a:lnTo>
                  <a:close/>
                </a:path>
              </a:pathLst>
            </a:custGeom>
            <a:solidFill>
              <a:srgbClr val="2E4033"/>
            </a:solidFill>
          </p:spPr>
        </p:sp>
        <p:sp>
          <p:nvSpPr>
            <p:cNvPr id="9" name="TextBox 9"/>
            <p:cNvSpPr txBox="1"/>
            <p:nvPr/>
          </p:nvSpPr>
          <p:spPr bwMode="auto">
            <a:xfrm>
              <a:off x="0" y="279400"/>
              <a:ext cx="285750" cy="316229"/>
            </a:xfrm>
            <a:prstGeom prst="rect">
              <a:avLst/>
            </a:prstGeom>
            <a:grpFill/>
          </p:spPr>
          <p:txBody>
            <a:bodyPr lIns="50800" tIns="50800" rIns="50800" bIns="50800" rtlCol="0" anchor="ctr"/>
            <a:lstStyle/>
            <a:p>
              <a:pPr algn="ctr">
                <a:lnSpc>
                  <a:spcPts val="2859"/>
                </a:lnSpc>
                <a:defRPr/>
              </a:pPr>
              <a:endParaRPr/>
            </a:p>
          </p:txBody>
        </p:sp>
      </p:grpSp>
      <p:sp>
        <p:nvSpPr>
          <p:cNvPr id="1366797482" name="TextBox 10"/>
          <p:cNvSpPr txBox="1"/>
          <p:nvPr/>
        </p:nvSpPr>
        <p:spPr bwMode="auto">
          <a:xfrm rot="0">
            <a:off x="2372574" y="4440932"/>
            <a:ext cx="14003699" cy="1226808"/>
          </a:xfrm>
          <a:prstGeom prst="rect">
            <a:avLst/>
          </a:prstGeom>
        </p:spPr>
        <p:txBody>
          <a:bodyPr lIns="0" tIns="0" rIns="0" bIns="0" rtlCol="0" anchor="t">
            <a:spAutoFit/>
          </a:bodyPr>
          <a:lstStyle/>
          <a:p>
            <a:pPr algn="ctr">
              <a:lnSpc>
                <a:spcPts val="10080"/>
              </a:lnSpc>
              <a:defRPr/>
            </a:pPr>
            <a:r>
              <a:rPr lang="en-US" sz="7200" b="1">
                <a:solidFill>
                  <a:srgbClr val="000000"/>
                </a:solidFill>
                <a:latin typeface="Open Sans Bold"/>
                <a:ea typeface="Open Sans Bold"/>
                <a:cs typeface="Open Sans Bold"/>
              </a:rPr>
              <a:t>2.Objectifs de la formation </a:t>
            </a:r>
            <a:endParaRPr/>
          </a:p>
        </p:txBody>
      </p:sp>
      <p:sp>
        <p:nvSpPr>
          <p:cNvPr id="2016493551" name="TextBox 11"/>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673555084" name="Group 2"/>
          <p:cNvGrpSpPr/>
          <p:nvPr/>
        </p:nvGrpSpPr>
        <p:grpSpPr bwMode="auto">
          <a:xfrm rot="0">
            <a:off x="7882263" y="775119"/>
            <a:ext cx="9844583" cy="8736763"/>
            <a:chOff x="0" y="0"/>
            <a:chExt cx="13126110" cy="11649017"/>
          </a:xfrm>
        </p:grpSpPr>
        <p:sp>
          <p:nvSpPr>
            <p:cNvPr id="3" name="Freeform 3"/>
            <p:cNvSpPr/>
            <p:nvPr/>
          </p:nvSpPr>
          <p:spPr bwMode="auto">
            <a:xfrm rot="0" flipH="0" flipV="0">
              <a:off x="3026622" y="7405747"/>
              <a:ext cx="10099488" cy="4243270"/>
            </a:xfrm>
            <a:custGeom>
              <a:avLst/>
              <a:gdLst/>
              <a:ahLst/>
              <a:cxnLst/>
              <a:rect l="l" t="t" r="r" b="b"/>
              <a:pathLst>
                <a:path w="10099488" h="4243270" fill="norm" stroke="1" extrusionOk="0">
                  <a:moveTo>
                    <a:pt x="0" y="0"/>
                  </a:moveTo>
                  <a:lnTo>
                    <a:pt x="10099488" y="0"/>
                  </a:lnTo>
                  <a:lnTo>
                    <a:pt x="10099488" y="4243270"/>
                  </a:lnTo>
                  <a:lnTo>
                    <a:pt x="0" y="4243270"/>
                  </a:lnTo>
                  <a:lnTo>
                    <a:pt x="0" y="0"/>
                  </a:lnTo>
                  <a:close/>
                </a:path>
              </a:pathLst>
            </a:custGeom>
            <a:blipFill>
              <a:blip r:embed="rId3"/>
              <a:srcRect l="0" t="18468" r="0" b="18468"/>
              <a:stretch/>
            </a:blipFill>
          </p:spPr>
        </p:sp>
        <p:sp>
          <p:nvSpPr>
            <p:cNvPr id="4" name="Freeform 4"/>
            <p:cNvSpPr/>
            <p:nvPr/>
          </p:nvSpPr>
          <p:spPr bwMode="auto">
            <a:xfrm rot="0" flipH="0" flipV="0">
              <a:off x="0" y="0"/>
              <a:ext cx="6947814" cy="4268819"/>
            </a:xfrm>
            <a:custGeom>
              <a:avLst/>
              <a:gdLst/>
              <a:ahLst/>
              <a:cxnLst/>
              <a:rect l="l" t="t" r="r" b="b"/>
              <a:pathLst>
                <a:path w="6947814" h="4268819" fill="norm" stroke="1" extrusionOk="0">
                  <a:moveTo>
                    <a:pt x="0" y="0"/>
                  </a:moveTo>
                  <a:lnTo>
                    <a:pt x="6947814" y="0"/>
                  </a:lnTo>
                  <a:lnTo>
                    <a:pt x="6947814" y="4268819"/>
                  </a:lnTo>
                  <a:lnTo>
                    <a:pt x="0" y="4268819"/>
                  </a:lnTo>
                  <a:lnTo>
                    <a:pt x="0" y="0"/>
                  </a:lnTo>
                  <a:close/>
                </a:path>
              </a:pathLst>
            </a:custGeom>
            <a:blipFill>
              <a:blip r:embed="rId4"/>
              <a:srcRect l="0" t="3716" r="0" b="3716"/>
              <a:stretch/>
            </a:blipFill>
          </p:spPr>
        </p:sp>
        <p:sp>
          <p:nvSpPr>
            <p:cNvPr id="5" name="Freeform 5"/>
            <p:cNvSpPr/>
            <p:nvPr/>
          </p:nvSpPr>
          <p:spPr bwMode="auto">
            <a:xfrm rot="0" flipH="0" flipV="0">
              <a:off x="3026622" y="4515516"/>
              <a:ext cx="3921192" cy="2648931"/>
            </a:xfrm>
            <a:custGeom>
              <a:avLst/>
              <a:gdLst/>
              <a:ahLst/>
              <a:cxnLst/>
              <a:rect l="l" t="t" r="r" b="b"/>
              <a:pathLst>
                <a:path w="3921192" h="2648931" fill="norm" stroke="1" extrusionOk="0">
                  <a:moveTo>
                    <a:pt x="0" y="0"/>
                  </a:moveTo>
                  <a:lnTo>
                    <a:pt x="3921192" y="0"/>
                  </a:lnTo>
                  <a:lnTo>
                    <a:pt x="3921192" y="2648931"/>
                  </a:lnTo>
                  <a:lnTo>
                    <a:pt x="0" y="2648931"/>
                  </a:lnTo>
                  <a:lnTo>
                    <a:pt x="0" y="0"/>
                  </a:lnTo>
                  <a:close/>
                </a:path>
              </a:pathLst>
            </a:custGeom>
            <a:blipFill>
              <a:blip r:embed="rId5"/>
              <a:srcRect l="594" t="0" r="594" b="0"/>
              <a:stretch/>
            </a:blipFill>
          </p:spPr>
        </p:sp>
        <p:sp>
          <p:nvSpPr>
            <p:cNvPr id="6" name="Freeform 6"/>
            <p:cNvSpPr/>
            <p:nvPr/>
          </p:nvSpPr>
          <p:spPr bwMode="auto">
            <a:xfrm rot="0" flipH="0" flipV="0">
              <a:off x="0" y="4515516"/>
              <a:ext cx="2772622" cy="7133501"/>
            </a:xfrm>
            <a:custGeom>
              <a:avLst/>
              <a:gdLst/>
              <a:ahLst/>
              <a:cxnLst/>
              <a:rect l="l" t="t" r="r" b="b"/>
              <a:pathLst>
                <a:path w="2772622" h="7133501" fill="norm" stroke="1" extrusionOk="0">
                  <a:moveTo>
                    <a:pt x="0" y="0"/>
                  </a:moveTo>
                  <a:lnTo>
                    <a:pt x="2772622" y="0"/>
                  </a:lnTo>
                  <a:lnTo>
                    <a:pt x="2772622" y="7133501"/>
                  </a:lnTo>
                  <a:lnTo>
                    <a:pt x="0" y="7133501"/>
                  </a:lnTo>
                  <a:lnTo>
                    <a:pt x="0" y="0"/>
                  </a:lnTo>
                  <a:close/>
                </a:path>
              </a:pathLst>
            </a:custGeom>
            <a:blipFill>
              <a:blip r:embed="rId6"/>
              <a:srcRect l="37052" t="0" r="37052" b="0"/>
              <a:stretch/>
            </a:blipFill>
          </p:spPr>
        </p:sp>
        <p:sp>
          <p:nvSpPr>
            <p:cNvPr id="7" name="Freeform 7"/>
            <p:cNvSpPr/>
            <p:nvPr/>
          </p:nvSpPr>
          <p:spPr bwMode="auto">
            <a:xfrm rot="0" flipH="0" flipV="0">
              <a:off x="7197258" y="0"/>
              <a:ext cx="5928852" cy="7164447"/>
            </a:xfrm>
            <a:custGeom>
              <a:avLst/>
              <a:gdLst/>
              <a:ahLst/>
              <a:cxnLst/>
              <a:rect l="l" t="t" r="r" b="b"/>
              <a:pathLst>
                <a:path w="5928852" h="7164447" fill="norm" stroke="1" extrusionOk="0">
                  <a:moveTo>
                    <a:pt x="0" y="0"/>
                  </a:moveTo>
                  <a:lnTo>
                    <a:pt x="5928852" y="0"/>
                  </a:lnTo>
                  <a:lnTo>
                    <a:pt x="5928852" y="7164447"/>
                  </a:lnTo>
                  <a:lnTo>
                    <a:pt x="0" y="7164447"/>
                  </a:lnTo>
                  <a:lnTo>
                    <a:pt x="0" y="0"/>
                  </a:lnTo>
                  <a:close/>
                </a:path>
              </a:pathLst>
            </a:custGeom>
            <a:blipFill>
              <a:blip r:embed="rId7"/>
              <a:srcRect l="22540" t="0" r="22540" b="0"/>
              <a:stretch/>
            </a:blipFill>
          </p:spPr>
        </p:sp>
      </p:grpSp>
      <p:sp>
        <p:nvSpPr>
          <p:cNvPr id="1021282645" name="AutoShape 8"/>
          <p:cNvSpPr/>
          <p:nvPr/>
        </p:nvSpPr>
        <p:spPr bwMode="auto">
          <a:xfrm>
            <a:off x="732159" y="-816534"/>
            <a:ext cx="0" cy="2873593"/>
          </a:xfrm>
          <a:prstGeom prst="line">
            <a:avLst/>
          </a:prstGeom>
          <a:ln w="38100" cap="flat">
            <a:solidFill>
              <a:srgbClr val="5B5B5B"/>
            </a:solidFill>
            <a:prstDash val="solid"/>
            <a:headEnd type="none" w="sm" len="sm"/>
            <a:tailEnd type="none" w="sm" len="sm"/>
          </a:ln>
        </p:spPr>
      </p:sp>
      <p:sp>
        <p:nvSpPr>
          <p:cNvPr id="440841253" name="TextBox 9"/>
          <p:cNvSpPr txBox="1"/>
          <p:nvPr/>
        </p:nvSpPr>
        <p:spPr bwMode="auto">
          <a:xfrm rot="0">
            <a:off x="945021" y="-161925"/>
            <a:ext cx="6937242" cy="2114871"/>
          </a:xfrm>
          <a:prstGeom prst="rect">
            <a:avLst/>
          </a:prstGeom>
        </p:spPr>
        <p:txBody>
          <a:bodyPr lIns="0" tIns="0" rIns="0" bIns="0" rtlCol="0" anchor="t">
            <a:spAutoFit/>
          </a:bodyPr>
          <a:lstStyle/>
          <a:p>
            <a:pPr algn="l">
              <a:lnSpc>
                <a:spcPts val="7857"/>
              </a:lnSpc>
              <a:defRPr/>
            </a:pPr>
            <a:r>
              <a:rPr lang="en-US" sz="5600" b="1" spc="-72">
                <a:solidFill>
                  <a:srgbClr val="000000"/>
                </a:solidFill>
                <a:latin typeface="Helvetica World Bold"/>
                <a:ea typeface="Helvetica World Bold"/>
                <a:cs typeface="Helvetica World Bold"/>
              </a:rPr>
              <a:t>Objectif de la formation</a:t>
            </a:r>
            <a:endParaRPr/>
          </a:p>
        </p:txBody>
      </p:sp>
      <p:sp>
        <p:nvSpPr>
          <p:cNvPr id="1612540440" name="TextBox 10"/>
          <p:cNvSpPr txBox="1"/>
          <p:nvPr/>
        </p:nvSpPr>
        <p:spPr bwMode="auto">
          <a:xfrm rot="0">
            <a:off x="945021" y="2711719"/>
            <a:ext cx="6340936" cy="443863"/>
          </a:xfrm>
          <a:prstGeom prst="rect">
            <a:avLst/>
          </a:prstGeom>
        </p:spPr>
        <p:txBody>
          <a:bodyPr lIns="0" tIns="0" rIns="0" bIns="0" rtlCol="0" anchor="t">
            <a:spAutoFit/>
          </a:bodyPr>
          <a:lstStyle/>
          <a:p>
            <a:pPr algn="just">
              <a:lnSpc>
                <a:spcPts val="3360"/>
              </a:lnSpc>
              <a:defRPr/>
            </a:pPr>
            <a:r>
              <a:rPr lang="en-US" sz="2400" b="1">
                <a:solidFill>
                  <a:srgbClr val="C34D24"/>
                </a:solidFill>
                <a:latin typeface="Helvetica World Bold"/>
                <a:ea typeface="Helvetica World Bold"/>
                <a:cs typeface="Helvetica World Bold"/>
              </a:rPr>
              <a:t>OBJECTIF GÉNÉRAL</a:t>
            </a:r>
            <a:endParaRPr/>
          </a:p>
        </p:txBody>
      </p:sp>
      <p:sp>
        <p:nvSpPr>
          <p:cNvPr id="132315092" name="TextBox 11"/>
          <p:cNvSpPr txBox="1"/>
          <p:nvPr/>
        </p:nvSpPr>
        <p:spPr bwMode="auto">
          <a:xfrm rot="0">
            <a:off x="439860" y="3422629"/>
            <a:ext cx="7209612" cy="4086851"/>
          </a:xfrm>
          <a:prstGeom prst="rect">
            <a:avLst/>
          </a:prstGeom>
        </p:spPr>
        <p:txBody>
          <a:bodyPr lIns="0" tIns="0" rIns="0" bIns="0" rtlCol="0" anchor="t">
            <a:spAutoFit/>
          </a:bodyPr>
          <a:lstStyle/>
          <a:p>
            <a:pPr algn="just">
              <a:lnSpc>
                <a:spcPts val="5494"/>
              </a:lnSpc>
              <a:defRPr/>
            </a:pPr>
            <a:r>
              <a:rPr lang="en-US" sz="2500">
                <a:solidFill>
                  <a:srgbClr val="0D0D0D"/>
                </a:solidFill>
                <a:latin typeface="Montserrat"/>
                <a:ea typeface="Montserrat"/>
                <a:cs typeface="Montserrat"/>
              </a:rPr>
              <a:t>Quan</a:t>
            </a:r>
            <a:r>
              <a:rPr lang="en-US" sz="2500">
                <a:solidFill>
                  <a:srgbClr val="0D0D0D"/>
                </a:solidFill>
                <a:latin typeface="Montserrat"/>
                <a:ea typeface="Montserrat"/>
                <a:cs typeface="Montserrat"/>
              </a:rPr>
              <a:t>tifie</a:t>
            </a:r>
            <a:r>
              <a:rPr lang="en-US" sz="2500">
                <a:solidFill>
                  <a:srgbClr val="0D0D0D"/>
                </a:solidFill>
                <a:latin typeface="Montserrat"/>
                <a:ea typeface="Montserrat"/>
                <a:cs typeface="Montserrat"/>
              </a:rPr>
              <a:t>r</a:t>
            </a:r>
            <a:r>
              <a:rPr lang="en-US" sz="2500">
                <a:solidFill>
                  <a:srgbClr val="0D0D0D"/>
                </a:solidFill>
                <a:latin typeface="Montserrat"/>
                <a:ea typeface="Montserrat"/>
                <a:cs typeface="Montserrat"/>
              </a:rPr>
              <a:t> l</a:t>
            </a:r>
            <a:r>
              <a:rPr lang="en-US" sz="2500">
                <a:solidFill>
                  <a:srgbClr val="0D0D0D"/>
                </a:solidFill>
                <a:latin typeface="Montserrat"/>
                <a:ea typeface="Montserrat"/>
                <a:cs typeface="Montserrat"/>
              </a:rPr>
              <a:t>e</a:t>
            </a:r>
            <a:r>
              <a:rPr lang="en-US" sz="2500">
                <a:solidFill>
                  <a:srgbClr val="0D0D0D"/>
                </a:solidFill>
                <a:latin typeface="Montserrat"/>
                <a:ea typeface="Montserrat"/>
                <a:cs typeface="Montserrat"/>
              </a:rPr>
              <a:t>s imp</a:t>
            </a:r>
            <a:r>
              <a:rPr lang="en-US" sz="2500">
                <a:solidFill>
                  <a:srgbClr val="0D0D0D"/>
                </a:solidFill>
                <a:latin typeface="Montserrat"/>
                <a:ea typeface="Montserrat"/>
                <a:cs typeface="Montserrat"/>
              </a:rPr>
              <a:t>acts</a:t>
            </a:r>
            <a:r>
              <a:rPr lang="en-US" sz="2500">
                <a:solidFill>
                  <a:srgbClr val="0D0D0D"/>
                </a:solidFill>
                <a:latin typeface="Montserrat"/>
                <a:ea typeface="Montserrat"/>
                <a:cs typeface="Montserrat"/>
              </a:rPr>
              <a:t> so</a:t>
            </a:r>
            <a:r>
              <a:rPr lang="en-US" sz="2500" u="none" strike="noStrike">
                <a:solidFill>
                  <a:srgbClr val="0D0D0D"/>
                </a:solidFill>
                <a:latin typeface="Montserrat"/>
                <a:ea typeface="Montserrat"/>
                <a:cs typeface="Montserrat"/>
              </a:rPr>
              <a:t>cio-économiques des aléas climat</a:t>
            </a:r>
            <a:r>
              <a:rPr lang="en-US" sz="2500" u="none" strike="noStrike">
                <a:solidFill>
                  <a:srgbClr val="0D0D0D"/>
                </a:solidFill>
                <a:latin typeface="Montserrat"/>
                <a:ea typeface="Montserrat"/>
                <a:cs typeface="Montserrat"/>
              </a:rPr>
              <a:t>iqu</a:t>
            </a:r>
            <a:r>
              <a:rPr lang="en-US" sz="2500" u="none" strike="noStrike">
                <a:solidFill>
                  <a:srgbClr val="0D0D0D"/>
                </a:solidFill>
                <a:latin typeface="Montserrat"/>
                <a:ea typeface="Montserrat"/>
                <a:cs typeface="Montserrat"/>
              </a:rPr>
              <a:t>es actuels et fut</a:t>
            </a:r>
            <a:r>
              <a:rPr lang="en-US" sz="2500" u="none" strike="noStrike">
                <a:solidFill>
                  <a:srgbClr val="0D0D0D"/>
                </a:solidFill>
                <a:latin typeface="Montserrat"/>
                <a:ea typeface="Montserrat"/>
                <a:cs typeface="Montserrat"/>
              </a:rPr>
              <a:t>urs</a:t>
            </a:r>
            <a:r>
              <a:rPr lang="en-US" sz="2500" u="none" strike="noStrike">
                <a:solidFill>
                  <a:srgbClr val="0D0D0D"/>
                </a:solidFill>
                <a:latin typeface="Montserrat"/>
                <a:ea typeface="Montserrat"/>
                <a:cs typeface="Montserrat"/>
              </a:rPr>
              <a:t> su</a:t>
            </a:r>
            <a:r>
              <a:rPr lang="en-US" sz="2500" u="none" strike="noStrike">
                <a:solidFill>
                  <a:srgbClr val="0D0D0D"/>
                </a:solidFill>
                <a:latin typeface="Montserrat"/>
                <a:ea typeface="Montserrat"/>
                <a:cs typeface="Montserrat"/>
              </a:rPr>
              <a:t>r</a:t>
            </a:r>
            <a:r>
              <a:rPr lang="en-US" sz="2500" u="none" strike="noStrike">
                <a:solidFill>
                  <a:srgbClr val="0D0D0D"/>
                </a:solidFill>
                <a:latin typeface="Montserrat"/>
                <a:ea typeface="Montserrat"/>
                <a:cs typeface="Montserrat"/>
              </a:rPr>
              <a:t> les</a:t>
            </a:r>
            <a:r>
              <a:rPr lang="en-US" sz="2500" u="none" strike="noStrike">
                <a:solidFill>
                  <a:srgbClr val="0D0D0D"/>
                </a:solidFill>
                <a:latin typeface="Montserrat"/>
                <a:ea typeface="Montserrat"/>
                <a:cs typeface="Montserrat"/>
              </a:rPr>
              <a:t> actifs </a:t>
            </a:r>
            <a:r>
              <a:rPr lang="en-US" sz="2500" u="none" strike="noStrike">
                <a:solidFill>
                  <a:srgbClr val="0D0D0D"/>
                </a:solidFill>
                <a:latin typeface="Montserrat"/>
                <a:ea typeface="Montserrat"/>
                <a:cs typeface="Montserrat"/>
              </a:rPr>
              <a:t>et les populations de la Côte d'Ivoire, éva</a:t>
            </a:r>
            <a:r>
              <a:rPr lang="en-US" sz="2500" u="none" strike="noStrike">
                <a:solidFill>
                  <a:srgbClr val="0D0D0D"/>
                </a:solidFill>
                <a:latin typeface="Montserrat"/>
                <a:ea typeface="Montserrat"/>
                <a:cs typeface="Montserrat"/>
              </a:rPr>
              <a:t>luer l'efficacité</a:t>
            </a:r>
            <a:r>
              <a:rPr lang="en-US" sz="2500" u="none" strike="noStrike">
                <a:solidFill>
                  <a:srgbClr val="0D0D0D"/>
                </a:solidFill>
                <a:latin typeface="Montserrat"/>
                <a:ea typeface="Montserrat"/>
                <a:cs typeface="Montserrat"/>
              </a:rPr>
              <a:t> des mesures d'adaptation, </a:t>
            </a: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t</a:t>
            </a:r>
            <a:r>
              <a:rPr lang="en-US" sz="2500" u="none" strike="noStrike">
                <a:solidFill>
                  <a:srgbClr val="0D0D0D"/>
                </a:solidFill>
                <a:latin typeface="Montserrat"/>
                <a:ea typeface="Montserrat"/>
                <a:cs typeface="Montserrat"/>
              </a:rPr>
              <a:t> </a:t>
            </a:r>
            <a:r>
              <a:rPr lang="en-US" sz="2500" u="none" strike="noStrike">
                <a:solidFill>
                  <a:srgbClr val="0D0D0D"/>
                </a:solidFill>
                <a:latin typeface="Montserrat"/>
                <a:ea typeface="Montserrat"/>
                <a:cs typeface="Montserrat"/>
              </a:rPr>
              <a:t>inf</a:t>
            </a:r>
            <a:r>
              <a:rPr lang="en-US" sz="2500" u="none" strike="noStrike">
                <a:solidFill>
                  <a:srgbClr val="0D0D0D"/>
                </a:solidFill>
                <a:latin typeface="Montserrat"/>
                <a:ea typeface="Montserrat"/>
                <a:cs typeface="Montserrat"/>
              </a:rPr>
              <a:t>o</a:t>
            </a:r>
            <a:r>
              <a:rPr lang="en-US" sz="2500" u="none" strike="noStrike">
                <a:solidFill>
                  <a:srgbClr val="0D0D0D"/>
                </a:solidFill>
                <a:latin typeface="Montserrat"/>
                <a:ea typeface="Montserrat"/>
                <a:cs typeface="Montserrat"/>
              </a:rPr>
              <a:t>rm</a:t>
            </a: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r </a:t>
            </a:r>
            <a:r>
              <a:rPr lang="en-US" sz="2500" u="none" strike="noStrike">
                <a:solidFill>
                  <a:srgbClr val="0D0D0D"/>
                </a:solidFill>
                <a:latin typeface="Montserrat"/>
                <a:ea typeface="Montserrat"/>
                <a:cs typeface="Montserrat"/>
              </a:rPr>
              <a:t>l</a:t>
            </a:r>
            <a:r>
              <a:rPr lang="en-US" sz="2500" u="none" strike="noStrike">
                <a:solidFill>
                  <a:srgbClr val="0D0D0D"/>
                </a:solidFill>
                <a:latin typeface="Montserrat"/>
                <a:ea typeface="Montserrat"/>
                <a:cs typeface="Montserrat"/>
              </a:rPr>
              <a:t>a</a:t>
            </a:r>
            <a:r>
              <a:rPr lang="en-US" sz="2500" u="none" strike="noStrike">
                <a:solidFill>
                  <a:srgbClr val="0D0D0D"/>
                </a:solidFill>
                <a:latin typeface="Montserrat"/>
                <a:ea typeface="Montserrat"/>
                <a:cs typeface="Montserrat"/>
              </a:rPr>
              <a:t> </a:t>
            </a:r>
            <a:r>
              <a:rPr lang="en-US" sz="2500" u="none" strike="noStrike">
                <a:solidFill>
                  <a:srgbClr val="0D0D0D"/>
                </a:solidFill>
                <a:latin typeface="Montserrat"/>
                <a:ea typeface="Montserrat"/>
                <a:cs typeface="Montserrat"/>
              </a:rPr>
              <a:t>planifi</a:t>
            </a:r>
            <a:r>
              <a:rPr lang="en-US" sz="2500" u="none" strike="noStrike">
                <a:solidFill>
                  <a:srgbClr val="0D0D0D"/>
                </a:solidFill>
                <a:latin typeface="Montserrat"/>
                <a:ea typeface="Montserrat"/>
                <a:cs typeface="Montserrat"/>
              </a:rPr>
              <a:t>c</a:t>
            </a:r>
            <a:r>
              <a:rPr lang="en-US" sz="2500" u="none" strike="noStrike">
                <a:solidFill>
                  <a:srgbClr val="0D0D0D"/>
                </a:solidFill>
                <a:latin typeface="Montserrat"/>
                <a:ea typeface="Montserrat"/>
                <a:cs typeface="Montserrat"/>
              </a:rPr>
              <a:t>ati</a:t>
            </a:r>
            <a:r>
              <a:rPr lang="en-US" sz="2500" u="none" strike="noStrike">
                <a:solidFill>
                  <a:srgbClr val="0D0D0D"/>
                </a:solidFill>
                <a:latin typeface="Montserrat"/>
                <a:ea typeface="Montserrat"/>
                <a:cs typeface="Montserrat"/>
              </a:rPr>
              <a:t>on</a:t>
            </a:r>
            <a:r>
              <a:rPr lang="en-US" sz="2500" u="none" strike="noStrike">
                <a:solidFill>
                  <a:srgbClr val="0D0D0D"/>
                </a:solidFill>
                <a:latin typeface="Montserrat"/>
                <a:ea typeface="Montserrat"/>
                <a:cs typeface="Montserrat"/>
              </a:rPr>
              <a:t> b</a:t>
            </a:r>
            <a:r>
              <a:rPr lang="en-US" sz="2500" u="none" strike="noStrike">
                <a:solidFill>
                  <a:srgbClr val="0D0D0D"/>
                </a:solidFill>
                <a:latin typeface="Montserrat"/>
                <a:ea typeface="Montserrat"/>
                <a:cs typeface="Montserrat"/>
              </a:rPr>
              <a:t>u</a:t>
            </a:r>
            <a:r>
              <a:rPr lang="en-US" sz="2500" u="none" strike="noStrike">
                <a:solidFill>
                  <a:srgbClr val="0D0D0D"/>
                </a:solidFill>
                <a:latin typeface="Montserrat"/>
                <a:ea typeface="Montserrat"/>
                <a:cs typeface="Montserrat"/>
              </a:rPr>
              <a:t>dgétair</a:t>
            </a:r>
            <a:r>
              <a:rPr lang="en-US" sz="2500" u="none" strike="noStrike">
                <a:solidFill>
                  <a:srgbClr val="0D0D0D"/>
                </a:solidFill>
                <a:latin typeface="Montserrat"/>
                <a:ea typeface="Montserrat"/>
                <a:cs typeface="Montserrat"/>
              </a:rPr>
              <a:t>e</a:t>
            </a:r>
            <a:r>
              <a:rPr lang="en-US" sz="2500" u="none" strike="noStrike">
                <a:solidFill>
                  <a:srgbClr val="0D0D0D"/>
                </a:solidFill>
                <a:latin typeface="Montserrat"/>
                <a:ea typeface="Montserrat"/>
                <a:cs typeface="Montserrat"/>
              </a:rPr>
              <a:t> et </a:t>
            </a:r>
            <a:r>
              <a:rPr lang="en-US" sz="2500" u="none" strike="noStrike">
                <a:solidFill>
                  <a:srgbClr val="0D0D0D"/>
                </a:solidFill>
                <a:latin typeface="Montserrat"/>
                <a:ea typeface="Montserrat"/>
                <a:cs typeface="Montserrat"/>
              </a:rPr>
              <a:t>le </a:t>
            </a:r>
            <a:r>
              <a:rPr lang="en-US" sz="2500" u="none" strike="noStrike">
                <a:solidFill>
                  <a:srgbClr val="0D0D0D"/>
                </a:solidFill>
                <a:latin typeface="Montserrat"/>
                <a:ea typeface="Montserrat"/>
                <a:cs typeface="Montserrat"/>
              </a:rPr>
              <a:t>cad</a:t>
            </a:r>
            <a:r>
              <a:rPr lang="en-US" sz="2500" u="none" strike="noStrike">
                <a:solidFill>
                  <a:srgbClr val="0D0D0D"/>
                </a:solidFill>
                <a:latin typeface="Montserrat"/>
                <a:ea typeface="Montserrat"/>
                <a:cs typeface="Montserrat"/>
              </a:rPr>
              <a:t>ra</a:t>
            </a:r>
            <a:r>
              <a:rPr lang="en-US" sz="2500" u="none" strike="noStrike">
                <a:solidFill>
                  <a:srgbClr val="0D0D0D"/>
                </a:solidFill>
                <a:latin typeface="Montserrat"/>
                <a:ea typeface="Montserrat"/>
                <a:cs typeface="Montserrat"/>
              </a:rPr>
              <a:t>ge</a:t>
            </a:r>
            <a:r>
              <a:rPr lang="en-US" sz="2500" u="none" strike="noStrike">
                <a:solidFill>
                  <a:srgbClr val="0D0D0D"/>
                </a:solidFill>
                <a:latin typeface="Montserrat"/>
                <a:ea typeface="Montserrat"/>
                <a:cs typeface="Montserrat"/>
              </a:rPr>
              <a:t> </a:t>
            </a:r>
            <a:r>
              <a:rPr lang="en-US" sz="2500" u="none" strike="noStrike">
                <a:solidFill>
                  <a:srgbClr val="0D0D0D"/>
                </a:solidFill>
                <a:latin typeface="Montserrat"/>
                <a:ea typeface="Montserrat"/>
                <a:cs typeface="Montserrat"/>
              </a:rPr>
              <a:t>macro</a:t>
            </a:r>
            <a:r>
              <a:rPr lang="en-US" sz="2500" u="none" strike="noStrike">
                <a:solidFill>
                  <a:srgbClr val="0D0D0D"/>
                </a:solidFill>
                <a:latin typeface="Montserrat"/>
                <a:ea typeface="Montserrat"/>
                <a:cs typeface="Montserrat"/>
              </a:rPr>
              <a:t>écon</a:t>
            </a:r>
            <a:r>
              <a:rPr lang="en-US" sz="2500" u="none" strike="noStrike">
                <a:solidFill>
                  <a:srgbClr val="0D0D0D"/>
                </a:solidFill>
                <a:latin typeface="Montserrat"/>
                <a:ea typeface="Montserrat"/>
                <a:cs typeface="Montserrat"/>
              </a:rPr>
              <a:t>om</a:t>
            </a:r>
            <a:r>
              <a:rPr lang="en-US" sz="2500" u="none" strike="noStrike">
                <a:solidFill>
                  <a:srgbClr val="0D0D0D"/>
                </a:solidFill>
                <a:latin typeface="Montserrat"/>
                <a:ea typeface="Montserrat"/>
                <a:cs typeface="Montserrat"/>
              </a:rPr>
              <a:t>ique.</a:t>
            </a:r>
            <a:endParaRPr/>
          </a:p>
        </p:txBody>
      </p:sp>
      <p:sp>
        <p:nvSpPr>
          <p:cNvPr id="23980787" name="TextBox 12"/>
          <p:cNvSpPr txBox="1"/>
          <p:nvPr/>
        </p:nvSpPr>
        <p:spPr bwMode="auto">
          <a:xfrm rot="0">
            <a:off x="1610620" y="9996187"/>
            <a:ext cx="4534791" cy="290867"/>
          </a:xfrm>
          <a:prstGeom prst="rect">
            <a:avLst/>
          </a:prstGeom>
        </p:spPr>
        <p:txBody>
          <a:bodyPr lIns="0" tIns="0" rIns="0" bIns="0" rtlCol="0" anchor="t">
            <a:spAutoFit/>
          </a:bodyPr>
          <a:lstStyle/>
          <a:p>
            <a:pPr algn="just">
              <a:lnSpc>
                <a:spcPts val="2342"/>
              </a:lnSpc>
              <a:defRPr/>
            </a:pPr>
            <a:r>
              <a:rPr lang="en-US" sz="1650">
                <a:solidFill>
                  <a:srgbClr val="000000"/>
                </a:solidFill>
                <a:latin typeface="Helvetica World"/>
                <a:ea typeface="Helvetica World"/>
                <a:cs typeface="Helvetica World"/>
              </a:rPr>
              <a:t>V1.1   I   Formation-CLIMADA   I   Octobre 2025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47</Slides>
  <Notes>47</Notes>
  <HiddenSlides>0</HiddenSlides>
  <MMClips>2</MMClips>
  <ScaleCrop>0</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Présentnation_CLIMADA</dc:title>
  <dc:identifier>DAGzzQgV4rQ</dc:identifier>
  <cp:lastModifiedBy/>
  <cp:revision>2</cp:revision>
  <dcterms:created xsi:type="dcterms:W3CDTF">2006-08-16T00:00:00Z</dcterms:created>
  <dcterms:modified xsi:type="dcterms:W3CDTF">2025-10-03T10:46:51Z</dcterms:modified>
</cp:coreProperties>
</file>